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88" r:id="rId4"/>
  </p:sldMasterIdLst>
  <p:notesMasterIdLst>
    <p:notesMasterId r:id="rId27"/>
  </p:notesMasterIdLst>
  <p:sldIdLst>
    <p:sldId id="257" r:id="rId5"/>
    <p:sldId id="262" r:id="rId6"/>
    <p:sldId id="476" r:id="rId7"/>
    <p:sldId id="477" r:id="rId8"/>
    <p:sldId id="463" r:id="rId9"/>
    <p:sldId id="464" r:id="rId10"/>
    <p:sldId id="264" r:id="rId11"/>
    <p:sldId id="467" r:id="rId12"/>
    <p:sldId id="461" r:id="rId13"/>
    <p:sldId id="468" r:id="rId14"/>
    <p:sldId id="475" r:id="rId15"/>
    <p:sldId id="478" r:id="rId16"/>
    <p:sldId id="479" r:id="rId17"/>
    <p:sldId id="480" r:id="rId18"/>
    <p:sldId id="466" r:id="rId19"/>
    <p:sldId id="469" r:id="rId20"/>
    <p:sldId id="459" r:id="rId21"/>
    <p:sldId id="470" r:id="rId22"/>
    <p:sldId id="462" r:id="rId23"/>
    <p:sldId id="471" r:id="rId24"/>
    <p:sldId id="474" r:id="rId25"/>
    <p:sldId id="473" r:id="rId2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9600"/>
    <a:srgbClr val="C00000"/>
    <a:srgbClr val="223876"/>
    <a:srgbClr val="008000"/>
    <a:srgbClr val="FFEDE7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34" cy="511731"/>
          </a:xfrm>
          <a:prstGeom prst="rect">
            <a:avLst/>
          </a:prstGeom>
        </p:spPr>
        <p:txBody>
          <a:bodyPr vert="horz" lIns="94603" tIns="47301" rIns="94603" bIns="473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91" y="1"/>
            <a:ext cx="3077034" cy="511731"/>
          </a:xfrm>
          <a:prstGeom prst="rect">
            <a:avLst/>
          </a:prstGeom>
        </p:spPr>
        <p:txBody>
          <a:bodyPr vert="horz" wrap="square" lIns="94603" tIns="47301" rIns="94603" bIns="4730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155719B-9128-4CD2-913D-F2685A2658EF}" type="datetimeFigureOut">
              <a:rPr lang="fr-FR"/>
              <a:pPr>
                <a:defRPr/>
              </a:pPr>
              <a:t>04/07/2016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3" tIns="47301" rIns="94603" bIns="4730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601" y="4862265"/>
            <a:ext cx="5678099" cy="4605575"/>
          </a:xfrm>
          <a:prstGeom prst="rect">
            <a:avLst/>
          </a:prstGeom>
        </p:spPr>
        <p:txBody>
          <a:bodyPr vert="horz" wrap="square" lIns="94603" tIns="47301" rIns="94603" bIns="47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238"/>
            <a:ext cx="3077034" cy="511731"/>
          </a:xfrm>
          <a:prstGeom prst="rect">
            <a:avLst/>
          </a:prstGeom>
        </p:spPr>
        <p:txBody>
          <a:bodyPr vert="horz" lIns="94603" tIns="47301" rIns="94603" bIns="473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91" y="9721238"/>
            <a:ext cx="3077034" cy="511731"/>
          </a:xfrm>
          <a:prstGeom prst="rect">
            <a:avLst/>
          </a:prstGeom>
        </p:spPr>
        <p:txBody>
          <a:bodyPr vert="horz" wrap="square" lIns="94603" tIns="47301" rIns="94603" bIns="4730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B69E58C2-A75C-4813-B4BB-282FCFCA53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1886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5788" indent="-2983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3521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70929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48337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5745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03154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80562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7970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9CF589-B365-4FF7-AFDB-EA3EC4245170}" type="slidenum">
              <a:rPr lang="fr-FR" altLang="fr-F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fr-FR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598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0F9FEC7-A1CD-440A-96EC-93CD94608A07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7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9839A87-B79D-4F23-8BB0-DC5F7F4DB19B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13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787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F713935-8CFD-40A6-AA98-B3A20109D2F9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70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BB171E2-D757-4C51-AFE1-019F9EF3E64C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35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5788" indent="-298380" defTabSz="939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3521" indent="-238704" defTabSz="939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70929" indent="-238704" defTabSz="939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48337" indent="-238704" defTabSz="939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5745" indent="-238704" defTabSz="939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03154" indent="-238704" defTabSz="939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80562" indent="-238704" defTabSz="939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7970" indent="-238704" defTabSz="939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105427-2700-431C-B36B-F5062BCFD78D}" type="slidenum">
              <a:rPr lang="fr-FR" altLang="fr-FR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19</a:t>
            </a:fld>
            <a:endParaRPr lang="fr-FR" altLang="fr-F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11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5788" indent="-2983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3521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70929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48337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5745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03154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80562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7970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FDC901-9E04-44FE-984C-AE03EFC6F51A}" type="slidenum">
              <a:rPr lang="fr-FR" altLang="fr-F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fr-FR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3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5788" indent="-2983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3521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70929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48337" indent="-23870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5745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03154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80562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7970" indent="-238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CE6EE6-3485-44EE-B2DF-5215401FAD2E}" type="slidenum">
              <a:rPr lang="fr-FR" altLang="fr-F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fr-FR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9938"/>
            <a:ext cx="5113337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10" y="4860619"/>
            <a:ext cx="5205483" cy="46039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76" tIns="47987" rIns="95976" bIns="47987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53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F04DC5B-ACB0-46AF-888D-A1F6391F565B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3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71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AEFE639-933C-433E-B8F8-22BC1640B8F1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4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06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D684304-78BC-4DD8-ABBA-AB2BEDD8BAD9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6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46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A091021-B241-49ED-A49B-9D8784318E6E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7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11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1BECD50-FD97-4863-A853-E161620ABC6F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9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83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7CF1F2C-1579-4B0E-B37C-23603C7BA8B3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10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77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022266" y="9724528"/>
            <a:ext cx="3077034" cy="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93" tIns="47996" rIns="95993" bIns="47996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6D56D33-C33F-467C-92F0-60FA89E7469D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11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08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9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8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62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45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6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66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611" name="Text Box 19"/>
          <p:cNvSpPr txBox="1">
            <a:spLocks noChangeArrowheads="1"/>
          </p:cNvSpPr>
          <p:nvPr/>
        </p:nvSpPr>
        <p:spPr bwMode="white">
          <a:xfrm>
            <a:off x="274638" y="3189288"/>
            <a:ext cx="87614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fr-FR" sz="1000" i="1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fr-FR" sz="2800" i="1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3200" b="1" smtClean="0">
                <a:latin typeface="Tahoma" pitchFamily="34" charset="0"/>
                <a:cs typeface="Tahoma" pitchFamily="34" charset="0"/>
              </a:rPr>
              <a:t>S'équiper pour conduire un 2/3 roues motorisé : un réflexe loin d'être acquis</a:t>
            </a:r>
            <a:endParaRPr lang="fr-FR" sz="3200" i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fr-FR" sz="1800" i="1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1800" i="1" smtClean="0">
                <a:solidFill>
                  <a:srgbClr val="000000"/>
                </a:solidFill>
                <a:latin typeface="Tahoma" pitchFamily="34" charset="0"/>
              </a:rPr>
              <a:t>Juin 2013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fr-FR" sz="2800" i="1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4763" y="227013"/>
            <a:ext cx="9180513" cy="461962"/>
          </a:xfrm>
          <a:prstGeom prst="rect">
            <a:avLst/>
          </a:prstGeom>
          <a:solidFill>
            <a:srgbClr val="3A3A22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fr-FR" sz="2400" b="1">
              <a:solidFill>
                <a:srgbClr val="000000"/>
              </a:solidFill>
            </a:endParaRPr>
          </a:p>
        </p:txBody>
      </p:sp>
      <p:pic>
        <p:nvPicPr>
          <p:cNvPr id="9220" name="Image 9" descr="logo_opinionway-blan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9238"/>
            <a:ext cx="23955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-4763" y="690563"/>
            <a:ext cx="9180513" cy="338137"/>
          </a:xfrm>
          <a:prstGeom prst="rect">
            <a:avLst/>
          </a:prstGeom>
          <a:solidFill>
            <a:srgbClr val="8D9363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fr-FR" sz="1600" b="1">
              <a:solidFill>
                <a:srgbClr val="000000"/>
              </a:solidFill>
            </a:endParaRPr>
          </a:p>
        </p:txBody>
      </p:sp>
      <p:grpSp>
        <p:nvGrpSpPr>
          <p:cNvPr id="9222" name="Group 12"/>
          <p:cNvGrpSpPr>
            <a:grpSpLocks/>
          </p:cNvGrpSpPr>
          <p:nvPr/>
        </p:nvGrpSpPr>
        <p:grpSpPr bwMode="auto">
          <a:xfrm>
            <a:off x="7778750" y="5902325"/>
            <a:ext cx="1158875" cy="700088"/>
            <a:chOff x="5224" y="3678"/>
            <a:chExt cx="791" cy="441"/>
          </a:xfrm>
        </p:grpSpPr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5224" y="3678"/>
              <a:ext cx="791" cy="4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defRPr/>
              </a:pPr>
              <a:endParaRPr lang="fr-FR" dirty="0">
                <a:solidFill>
                  <a:srgbClr val="000000"/>
                </a:solidFill>
              </a:endParaRPr>
            </a:p>
          </p:txBody>
        </p:sp>
        <p:pic>
          <p:nvPicPr>
            <p:cNvPr id="9225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" y="3723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Picture 13" descr="Description : \\192.168.125.200\Qualité (ex certification)\ZZ- ISO - Mise en place et Audit\Document Normes ISO etc\Logo\JPEG\Afaq_20252_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972175"/>
            <a:ext cx="501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4108450"/>
            <a:ext cx="9144000" cy="274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88975" y="233363"/>
            <a:ext cx="845502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88975" y="1085850"/>
            <a:ext cx="845502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688975" y="233363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9144000" y="233363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8975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9144000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8975" y="233363"/>
            <a:ext cx="845502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88975" y="1085850"/>
            <a:ext cx="845502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688975" y="233363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9144000" y="233363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688975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9144000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3" name="Line 20"/>
          <p:cNvSpPr>
            <a:spLocks noChangeShapeType="1"/>
          </p:cNvSpPr>
          <p:nvPr/>
        </p:nvSpPr>
        <p:spPr bwMode="auto">
          <a:xfrm>
            <a:off x="688975" y="233363"/>
            <a:ext cx="845502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4" name="Line 21"/>
          <p:cNvSpPr>
            <a:spLocks noChangeShapeType="1"/>
          </p:cNvSpPr>
          <p:nvPr/>
        </p:nvSpPr>
        <p:spPr bwMode="auto">
          <a:xfrm>
            <a:off x="688975" y="233363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5" name="Line 22"/>
          <p:cNvSpPr>
            <a:spLocks noChangeShapeType="1"/>
          </p:cNvSpPr>
          <p:nvPr/>
        </p:nvSpPr>
        <p:spPr bwMode="auto">
          <a:xfrm>
            <a:off x="9144000" y="233363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6" name="Line 23"/>
          <p:cNvSpPr>
            <a:spLocks noChangeShapeType="1"/>
          </p:cNvSpPr>
          <p:nvPr/>
        </p:nvSpPr>
        <p:spPr bwMode="auto">
          <a:xfrm>
            <a:off x="688975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067" name="Line 24"/>
          <p:cNvSpPr>
            <a:spLocks noChangeShapeType="1"/>
          </p:cNvSpPr>
          <p:nvPr/>
        </p:nvSpPr>
        <p:spPr bwMode="auto">
          <a:xfrm>
            <a:off x="9144000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133850"/>
          </a:xfrm>
          <a:prstGeom prst="rect">
            <a:avLst/>
          </a:prstGeom>
          <a:solidFill>
            <a:srgbClr val="A4A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69" name="AutoShape 22"/>
          <p:cNvSpPr>
            <a:spLocks noChangeArrowheads="1"/>
          </p:cNvSpPr>
          <p:nvPr/>
        </p:nvSpPr>
        <p:spPr bwMode="auto">
          <a:xfrm>
            <a:off x="1228725" y="3630613"/>
            <a:ext cx="7915275" cy="503237"/>
          </a:xfrm>
          <a:prstGeom prst="bevel">
            <a:avLst>
              <a:gd name="adj" fmla="val 0"/>
            </a:avLst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fr-FR" sz="4000" b="1">
              <a:solidFill>
                <a:srgbClr val="000000"/>
              </a:solidFill>
            </a:endParaRPr>
          </a:p>
        </p:txBody>
      </p:sp>
      <p:sp>
        <p:nvSpPr>
          <p:cNvPr id="2070" name="AutoShape 23"/>
          <p:cNvSpPr>
            <a:spLocks noChangeArrowheads="1"/>
          </p:cNvSpPr>
          <p:nvPr/>
        </p:nvSpPr>
        <p:spPr bwMode="auto">
          <a:xfrm>
            <a:off x="1228725" y="4135438"/>
            <a:ext cx="7915275" cy="360362"/>
          </a:xfrm>
          <a:prstGeom prst="bevel">
            <a:avLst>
              <a:gd name="adj" fmla="val 0"/>
            </a:avLst>
          </a:prstGeom>
          <a:solidFill>
            <a:srgbClr val="A4A6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fr-FR" sz="40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white">
          <a:xfrm>
            <a:off x="468313" y="6443663"/>
            <a:ext cx="8496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808080"/>
                </a:solidFill>
                <a:latin typeface="Tahoma" panose="020B0604030504040204" pitchFamily="34" charset="0"/>
              </a:rPr>
              <a:t>OpinionWay - S'équiper pour conduire un 2/3 roues motorisé : un réflexe loin d'être acquis </a:t>
            </a:r>
            <a:r>
              <a:rPr lang="fr-FR" altLang="fr-FR" sz="900">
                <a:solidFill>
                  <a:srgbClr val="808080"/>
                </a:solidFill>
                <a:latin typeface="Tahoma" panose="020B0604030504040204" pitchFamily="34" charset="0"/>
              </a:rPr>
              <a:t>– Juin 2013                                                                       </a:t>
            </a:r>
            <a:r>
              <a:rPr lang="en-US" altLang="fr-FR" sz="900" b="1">
                <a:solidFill>
                  <a:srgbClr val="808080"/>
                </a:solidFill>
                <a:latin typeface="Tahoma" panose="020B0604030504040204" pitchFamily="34" charset="0"/>
              </a:rPr>
              <a:t>page </a:t>
            </a:r>
            <a:fld id="{AD7AE3F2-A376-4C0A-89AF-BAE7DE74F479}" type="slidenum">
              <a:rPr lang="en-US" altLang="fr-FR" sz="900" b="1">
                <a:solidFill>
                  <a:srgbClr val="808080"/>
                </a:solidFill>
                <a:latin typeface="Tahoma" panose="020B0604030504040204" pitchFamily="34" charset="0"/>
              </a:rPr>
              <a:pPr eaLnBrk="1" hangingPunct="1"/>
              <a:t>‹N°›</a:t>
            </a:fld>
            <a:endParaRPr lang="en-US" altLang="fr-FR" sz="900" b="1">
              <a:solidFill>
                <a:srgbClr val="808080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1049"/>
          <p:cNvSpPr>
            <a:spLocks noChangeArrowheads="1"/>
          </p:cNvSpPr>
          <p:nvPr userDrawn="1"/>
        </p:nvSpPr>
        <p:spPr bwMode="auto">
          <a:xfrm>
            <a:off x="3175" y="0"/>
            <a:ext cx="9144000" cy="752475"/>
          </a:xfrm>
          <a:prstGeom prst="rect">
            <a:avLst/>
          </a:prstGeom>
          <a:solidFill>
            <a:srgbClr val="8687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solidFill>
                <a:srgbClr val="000000"/>
              </a:solidFill>
              <a:latin typeface="RotisSemiSans Light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492875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GP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18768"/>
          <a:stretch>
            <a:fillRect/>
          </a:stretch>
        </p:blipFill>
        <p:spPr bwMode="auto">
          <a:xfrm>
            <a:off x="7307263" y="6473825"/>
            <a:ext cx="6191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2291" name="Picture 3" descr="GP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18768"/>
          <a:stretch>
            <a:fillRect/>
          </a:stretch>
        </p:blipFill>
        <p:spPr bwMode="auto">
          <a:xfrm>
            <a:off x="7019925" y="6473825"/>
            <a:ext cx="6191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049"/>
          <p:cNvSpPr>
            <a:spLocks noChangeArrowheads="1"/>
          </p:cNvSpPr>
          <p:nvPr userDrawn="1"/>
        </p:nvSpPr>
        <p:spPr bwMode="auto">
          <a:xfrm>
            <a:off x="3175" y="0"/>
            <a:ext cx="9144000" cy="752475"/>
          </a:xfrm>
          <a:prstGeom prst="rect">
            <a:avLst/>
          </a:prstGeom>
          <a:solidFill>
            <a:srgbClr val="8687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solidFill>
                <a:srgbClr val="000000"/>
              </a:solidFill>
              <a:latin typeface="RotisSemiSans Light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92875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white">
          <a:xfrm>
            <a:off x="468313" y="6443663"/>
            <a:ext cx="8496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82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808080"/>
                </a:solidFill>
                <a:latin typeface="Tahoma" panose="020B0604030504040204" pitchFamily="34" charset="0"/>
              </a:rPr>
              <a:t>OpinionWay - S'équiper pour conduire un 2/3 roues motorisé : un réflexe loin d'être acquis </a:t>
            </a:r>
            <a:r>
              <a:rPr lang="fr-FR" altLang="fr-FR" sz="900">
                <a:solidFill>
                  <a:srgbClr val="808080"/>
                </a:solidFill>
                <a:latin typeface="Tahoma" panose="020B0604030504040204" pitchFamily="34" charset="0"/>
              </a:rPr>
              <a:t>– Juin 2013                                                                       </a:t>
            </a:r>
            <a:r>
              <a:rPr lang="en-US" altLang="fr-FR" sz="900" b="1">
                <a:solidFill>
                  <a:srgbClr val="808080"/>
                </a:solidFill>
                <a:latin typeface="Tahoma" panose="020B0604030504040204" pitchFamily="34" charset="0"/>
              </a:rPr>
              <a:t>page </a:t>
            </a:r>
            <a:fld id="{50259714-CC55-4776-9142-7893CB04C955}" type="slidenum">
              <a:rPr lang="en-US" altLang="fr-FR" sz="900" b="1">
                <a:solidFill>
                  <a:srgbClr val="808080"/>
                </a:solidFill>
                <a:latin typeface="Tahoma" panose="020B0604030504040204" pitchFamily="34" charset="0"/>
              </a:rPr>
              <a:pPr eaLnBrk="1" hangingPunct="1"/>
              <a:t>‹N°›</a:t>
            </a:fld>
            <a:endParaRPr lang="en-US" altLang="fr-FR" sz="900" b="1">
              <a:solidFill>
                <a:srgbClr val="808080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7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P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18768"/>
          <a:stretch>
            <a:fillRect/>
          </a:stretch>
        </p:blipFill>
        <p:spPr bwMode="auto">
          <a:xfrm>
            <a:off x="4491038" y="2060575"/>
            <a:ext cx="32400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274888"/>
            <a:ext cx="23780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7"/>
          <p:cNvSpPr>
            <a:spLocks noChangeArrowheads="1"/>
          </p:cNvSpPr>
          <p:nvPr/>
        </p:nvSpPr>
        <p:spPr bwMode="auto">
          <a:xfrm>
            <a:off x="601663" y="115888"/>
            <a:ext cx="8542337" cy="627062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bg1"/>
                </a:solidFill>
                <a:cs typeface="Tahoma" panose="020B0604030504040204" pitchFamily="34" charset="0"/>
              </a:rPr>
              <a:t>…et trop souvent non adaptés à la conduite en 2/3 roues.</a:t>
            </a:r>
          </a:p>
        </p:txBody>
      </p:sp>
      <p:sp>
        <p:nvSpPr>
          <p:cNvPr id="21507" name="AutoShape 28"/>
          <p:cNvSpPr>
            <a:spLocks noChangeArrowheads="1"/>
          </p:cNvSpPr>
          <p:nvPr/>
        </p:nvSpPr>
        <p:spPr bwMode="auto">
          <a:xfrm>
            <a:off x="601663" y="744538"/>
            <a:ext cx="8542337" cy="360362"/>
          </a:xfrm>
          <a:prstGeom prst="bevel">
            <a:avLst>
              <a:gd name="adj" fmla="val 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1508" name="ZoneTexte 30"/>
          <p:cNvSpPr txBox="1">
            <a:spLocks noChangeArrowheads="1"/>
          </p:cNvSpPr>
          <p:nvPr/>
        </p:nvSpPr>
        <p:spPr bwMode="auto">
          <a:xfrm>
            <a:off x="5867400" y="1322388"/>
            <a:ext cx="3168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% ne portent pas un équipement </a:t>
            </a:r>
            <a:r>
              <a:rPr lang="fr-FR" altLang="fr-FR" sz="1400" b="1" u="sng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spécialement conçus</a:t>
            </a:r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pour </a:t>
            </a:r>
          </a:p>
          <a:p>
            <a:pPr eaLnBrk="1" hangingPunct="1"/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la conduite de 2/3 roues </a:t>
            </a:r>
            <a:endParaRPr lang="fr-FR" altLang="fr-FR" sz="1400" b="1" u="sng">
              <a:solidFill>
                <a:srgbClr val="C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ZoneTexte 39"/>
          <p:cNvSpPr txBox="1">
            <a:spLocks noChangeArrowheads="1"/>
          </p:cNvSpPr>
          <p:nvPr/>
        </p:nvSpPr>
        <p:spPr bwMode="auto">
          <a:xfrm>
            <a:off x="827088" y="2266950"/>
            <a:ext cx="172878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75%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ne portent pas</a:t>
            </a:r>
            <a:endParaRPr lang="fr-FR" altLang="fr-FR" sz="24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Webdings" panose="05030102010509060703" pitchFamily="18" charset="2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0" name="ZoneTexte 39"/>
          <p:cNvSpPr txBox="1">
            <a:spLocks noChangeArrowheads="1"/>
          </p:cNvSpPr>
          <p:nvPr/>
        </p:nvSpPr>
        <p:spPr bwMode="auto">
          <a:xfrm>
            <a:off x="6804025" y="3113088"/>
            <a:ext cx="16557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30%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ne portent pas</a:t>
            </a:r>
            <a:endParaRPr lang="fr-FR" altLang="fr-FR" sz="24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Webdings" panose="05030102010509060703" pitchFamily="18" charset="2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1" name="ZoneTexte 39"/>
          <p:cNvSpPr txBox="1">
            <a:spLocks noChangeArrowheads="1"/>
          </p:cNvSpPr>
          <p:nvPr/>
        </p:nvSpPr>
        <p:spPr bwMode="auto">
          <a:xfrm>
            <a:off x="4837113" y="2774950"/>
            <a:ext cx="16557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50% </a:t>
            </a:r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portent rarement ou jamais</a:t>
            </a:r>
            <a:endParaRPr lang="fr-FR" altLang="fr-FR" sz="20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Webdings" panose="05030102010509060703" pitchFamily="18" charset="2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808038" y="4221163"/>
          <a:ext cx="7848600" cy="936625"/>
        </p:xfrm>
        <a:graphic>
          <a:graphicData uri="http://schemas.openxmlformats.org/drawingml/2006/table">
            <a:tbl>
              <a:tblPr/>
              <a:tblGrid>
                <a:gridCol w="1900237"/>
                <a:gridCol w="1982788"/>
                <a:gridCol w="1982787"/>
                <a:gridCol w="1982788"/>
              </a:tblGrid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pantalon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</a:p>
                  </a:txBody>
                  <a:tcPr marL="72000" marR="72000" marT="95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blouson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</a:p>
                  </a:txBody>
                  <a:tcPr marL="9525" marR="9525" marT="95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Des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chaussures renforcées et montantes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</a:p>
                  </a:txBody>
                  <a:tcPr marL="36000" marR="36000" marT="95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gants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</a:p>
                  </a:txBody>
                  <a:tcPr marL="36000" marR="36000" marT="95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…spécialement conçu(s) pour la pratique du 2RM</a:t>
                      </a:r>
                    </a:p>
                  </a:txBody>
                  <a:tcPr marL="72000" marR="72000" marT="95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18" name="ZoneTexte 39"/>
          <p:cNvSpPr txBox="1">
            <a:spLocks noChangeArrowheads="1"/>
          </p:cNvSpPr>
          <p:nvPr/>
        </p:nvSpPr>
        <p:spPr bwMode="auto">
          <a:xfrm>
            <a:off x="2836863" y="2605088"/>
            <a:ext cx="16875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51%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ne portent pas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 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9" name="ZoneTexte 14"/>
          <p:cNvSpPr txBox="1">
            <a:spLocks noChangeArrowheads="1"/>
          </p:cNvSpPr>
          <p:nvPr/>
        </p:nvSpPr>
        <p:spPr bwMode="auto">
          <a:xfrm>
            <a:off x="1062038" y="5229225"/>
            <a:ext cx="716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400" b="1">
                <a:latin typeface="Tahoma" panose="020B0604030504040204" pitchFamily="34" charset="0"/>
                <a:cs typeface="Tahoma" panose="020B0604030504040204" pitchFamily="34" charset="0"/>
              </a:rPr>
              <a:t>De manière générale, des équipements plus négligés par les conducteurs :  </a:t>
            </a:r>
          </a:p>
        </p:txBody>
      </p:sp>
      <p:sp>
        <p:nvSpPr>
          <p:cNvPr id="21520" name="Rectangle 27"/>
          <p:cNvSpPr>
            <a:spLocks noChangeArrowheads="1"/>
          </p:cNvSpPr>
          <p:nvPr/>
        </p:nvSpPr>
        <p:spPr bwMode="auto">
          <a:xfrm>
            <a:off x="3779838" y="6064250"/>
            <a:ext cx="1584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t" hangingPunct="1"/>
            <a:r>
              <a:rPr lang="fr-FR" altLang="fr-FR" sz="1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Ayant un scooter</a:t>
            </a:r>
          </a:p>
        </p:txBody>
      </p:sp>
      <p:pic>
        <p:nvPicPr>
          <p:cNvPr id="215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5661025"/>
            <a:ext cx="6127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609850"/>
            <a:ext cx="5969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728788"/>
            <a:ext cx="5127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092325"/>
            <a:ext cx="6937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335213"/>
            <a:ext cx="787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8"/>
          <p:cNvSpPr>
            <a:spLocks noChangeArrowheads="1"/>
          </p:cNvSpPr>
          <p:nvPr/>
        </p:nvSpPr>
        <p:spPr bwMode="auto">
          <a:xfrm>
            <a:off x="601663" y="874713"/>
            <a:ext cx="8542337" cy="360362"/>
          </a:xfrm>
          <a:prstGeom prst="bevel">
            <a:avLst>
              <a:gd name="adj" fmla="val 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827088" y="5805488"/>
          <a:ext cx="7292975" cy="503237"/>
        </p:xfrm>
        <a:graphic>
          <a:graphicData uri="http://schemas.openxmlformats.org/drawingml/2006/table">
            <a:tbl>
              <a:tblPr/>
              <a:tblGrid>
                <a:gridCol w="7292975"/>
              </a:tblGrid>
              <a:tr h="5032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spécialement conçu pour la pratique du 2RM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72000" marR="72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0" name="Graphique 1"/>
          <p:cNvGraphicFramePr>
            <a:graphicFrameLocks/>
          </p:cNvGraphicFramePr>
          <p:nvPr/>
        </p:nvGraphicFramePr>
        <p:xfrm>
          <a:off x="2659063" y="3738563"/>
          <a:ext cx="3629025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4" imgW="3633531" imgH="2091109" progId="Excel.Chart.8">
                  <p:embed/>
                </p:oleObj>
              </mc:Choice>
              <mc:Fallback>
                <p:oleObj r:id="rId4" imgW="3633531" imgH="2091109" progId="Excel.Char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738563"/>
                        <a:ext cx="3629025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4" name="Groupe 2"/>
          <p:cNvGrpSpPr>
            <a:grpSpLocks/>
          </p:cNvGrpSpPr>
          <p:nvPr/>
        </p:nvGrpSpPr>
        <p:grpSpPr bwMode="auto">
          <a:xfrm>
            <a:off x="3709988" y="2005013"/>
            <a:ext cx="1527175" cy="541337"/>
            <a:chOff x="948477" y="1556792"/>
            <a:chExt cx="1525766" cy="540138"/>
          </a:xfrm>
        </p:grpSpPr>
        <p:sp>
          <p:nvSpPr>
            <p:cNvPr id="2061" name="ZoneTexte 36"/>
            <p:cNvSpPr>
              <a:spLocks noChangeArrowheads="1"/>
            </p:cNvSpPr>
            <p:nvPr/>
          </p:nvSpPr>
          <p:spPr bwMode="auto">
            <a:xfrm>
              <a:off x="948477" y="1556792"/>
              <a:ext cx="1525766" cy="540138"/>
            </a:xfrm>
            <a:prstGeom prst="roundRect">
              <a:avLst>
                <a:gd name="adj" fmla="val 16667"/>
              </a:avLst>
            </a:prstGeom>
            <a:solidFill>
              <a:srgbClr val="D9D9D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 b="1">
                  <a:latin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fr-FR" altLang="fr-FR" sz="1400" b="1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</a:t>
              </a:r>
              <a:r>
                <a:rPr lang="fr-FR" altLang="fr-FR" sz="1000" b="1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eaLnBrk="1" hangingPunct="1"/>
              <a:r>
                <a:rPr lang="fr-FR" altLang="fr-FR" sz="1100">
                  <a:latin typeface="Tahoma" panose="020B0604030504040204" pitchFamily="34" charset="0"/>
                  <a:cs typeface="Tahoma" panose="020B0604030504040204" pitchFamily="34" charset="0"/>
                </a:rPr>
                <a:t>parmi les</a:t>
              </a:r>
              <a:endParaRPr lang="fr-FR" altLang="fr-FR" sz="11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62" name="Image 3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499" y="1612431"/>
              <a:ext cx="497744" cy="44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ZoneTexte 39"/>
          <p:cNvSpPr>
            <a:spLocks noChangeArrowheads="1"/>
          </p:cNvSpPr>
          <p:nvPr/>
        </p:nvSpPr>
        <p:spPr bwMode="auto">
          <a:xfrm>
            <a:off x="3502025" y="3036888"/>
            <a:ext cx="1943100" cy="608012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</a:t>
            </a:r>
            <a:r>
              <a:rPr lang="fr-FR" altLang="fr-FR" sz="14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les </a:t>
            </a:r>
            <a:r>
              <a:rPr lang="fr-FR" altLang="fr-FR" sz="15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 ans et +</a:t>
            </a:r>
          </a:p>
        </p:txBody>
      </p:sp>
      <p:sp>
        <p:nvSpPr>
          <p:cNvPr id="2056" name="ZoneTexte 39"/>
          <p:cNvSpPr txBox="1">
            <a:spLocks noChangeArrowheads="1"/>
          </p:cNvSpPr>
          <p:nvPr/>
        </p:nvSpPr>
        <p:spPr bwMode="auto">
          <a:xfrm>
            <a:off x="3573463" y="4724400"/>
            <a:ext cx="18907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75%</a:t>
            </a:r>
          </a:p>
          <a:p>
            <a:pPr algn="ctr" eaLnBrk="1" hangingPunct="1"/>
            <a:r>
              <a:rPr lang="fr-FR" altLang="fr-FR" sz="1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ne portent pas de pantalon…</a:t>
            </a:r>
            <a:endParaRPr lang="fr-FR" altLang="fr-FR" sz="2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Webdings" panose="05030102010509060703" pitchFamily="18" charset="2"/>
            </a:endParaRPr>
          </a:p>
        </p:txBody>
      </p:sp>
      <p:sp>
        <p:nvSpPr>
          <p:cNvPr id="2057" name="Rectangle à coins arrondis 51"/>
          <p:cNvSpPr>
            <a:spLocks noChangeArrowheads="1"/>
          </p:cNvSpPr>
          <p:nvPr/>
        </p:nvSpPr>
        <p:spPr bwMode="auto">
          <a:xfrm>
            <a:off x="4148138" y="1690688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79%</a:t>
            </a:r>
          </a:p>
        </p:txBody>
      </p:sp>
      <p:sp>
        <p:nvSpPr>
          <p:cNvPr id="2058" name="Rectangle à coins arrondis 52"/>
          <p:cNvSpPr>
            <a:spLocks noChangeArrowheads="1"/>
          </p:cNvSpPr>
          <p:nvPr/>
        </p:nvSpPr>
        <p:spPr bwMode="auto">
          <a:xfrm>
            <a:off x="4148138" y="2724150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79%</a:t>
            </a:r>
          </a:p>
        </p:txBody>
      </p:sp>
      <p:sp>
        <p:nvSpPr>
          <p:cNvPr id="2059" name="AutoShape 27"/>
          <p:cNvSpPr>
            <a:spLocks noChangeArrowheads="1"/>
          </p:cNvSpPr>
          <p:nvPr/>
        </p:nvSpPr>
        <p:spPr bwMode="auto">
          <a:xfrm>
            <a:off x="601663" y="104775"/>
            <a:ext cx="8542337" cy="831850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bg1"/>
                </a:solidFill>
                <a:cs typeface="Tahoma" panose="020B0604030504040204" pitchFamily="34" charset="0"/>
              </a:rPr>
              <a:t>Un défaut d</a:t>
            </a:r>
            <a:r>
              <a:rPr lang="ja-JP" altLang="fr-FR" sz="2400">
                <a:solidFill>
                  <a:schemeClr val="bg1"/>
                </a:solidFill>
                <a:cs typeface="Tahoma" panose="020B0604030504040204" pitchFamily="34" charset="0"/>
              </a:rPr>
              <a:t>’</a:t>
            </a:r>
            <a:r>
              <a:rPr lang="fr-FR" altLang="ja-JP" sz="2400">
                <a:solidFill>
                  <a:schemeClr val="bg1"/>
                </a:solidFill>
                <a:cs typeface="Tahoma" panose="020B0604030504040204" pitchFamily="34" charset="0"/>
              </a:rPr>
              <a:t>équipement fréquent parmi des catégories traditionnellement prudentes</a:t>
            </a:r>
            <a:endParaRPr lang="fr-FR" altLang="fr-FR" sz="240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206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151313"/>
            <a:ext cx="5143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8"/>
          <p:cNvSpPr>
            <a:spLocks noChangeArrowheads="1"/>
          </p:cNvSpPr>
          <p:nvPr/>
        </p:nvSpPr>
        <p:spPr bwMode="auto">
          <a:xfrm>
            <a:off x="601663" y="874713"/>
            <a:ext cx="8542337" cy="360362"/>
          </a:xfrm>
          <a:prstGeom prst="bevel">
            <a:avLst>
              <a:gd name="adj" fmla="val 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1800225" y="5732463"/>
          <a:ext cx="5543550" cy="503237"/>
        </p:xfrm>
        <a:graphic>
          <a:graphicData uri="http://schemas.openxmlformats.org/drawingml/2006/table">
            <a:tbl>
              <a:tblPr/>
              <a:tblGrid>
                <a:gridCol w="5543550"/>
              </a:tblGrid>
              <a:tr h="5032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spécialement conçu pour la pratique du 2RM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Graphique 1"/>
          <p:cNvGraphicFramePr>
            <a:graphicFrameLocks/>
          </p:cNvGraphicFramePr>
          <p:nvPr/>
        </p:nvGraphicFramePr>
        <p:xfrm>
          <a:off x="2757488" y="3767138"/>
          <a:ext cx="3629025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4" imgW="3633531" imgH="2091109" progId="Excel.Chart.8">
                  <p:embed/>
                </p:oleObj>
              </mc:Choice>
              <mc:Fallback>
                <p:oleObj r:id="rId4" imgW="3633531" imgH="2091109" progId="Excel.Char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767138"/>
                        <a:ext cx="3629025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8" name="Groupe 42"/>
          <p:cNvGrpSpPr>
            <a:grpSpLocks/>
          </p:cNvGrpSpPr>
          <p:nvPr/>
        </p:nvGrpSpPr>
        <p:grpSpPr bwMode="auto">
          <a:xfrm>
            <a:off x="3730625" y="3249613"/>
            <a:ext cx="1682750" cy="539750"/>
            <a:chOff x="948477" y="1556792"/>
            <a:chExt cx="1681925" cy="540138"/>
          </a:xfrm>
        </p:grpSpPr>
        <p:sp>
          <p:nvSpPr>
            <p:cNvPr id="3085" name="ZoneTexte 43"/>
            <p:cNvSpPr>
              <a:spLocks noChangeArrowheads="1"/>
            </p:cNvSpPr>
            <p:nvPr/>
          </p:nvSpPr>
          <p:spPr bwMode="auto">
            <a:xfrm>
              <a:off x="948477" y="1556792"/>
              <a:ext cx="1638452" cy="540138"/>
            </a:xfrm>
            <a:prstGeom prst="roundRect">
              <a:avLst>
                <a:gd name="adj" fmla="val 16667"/>
              </a:avLst>
            </a:prstGeom>
            <a:solidFill>
              <a:srgbClr val="D9D9D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 b="1">
                  <a:latin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fr-FR" altLang="fr-FR" sz="1400" b="1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</a:t>
              </a:r>
              <a:r>
                <a:rPr lang="fr-FR" altLang="fr-FR" sz="1000" b="1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eaLnBrk="1" hangingPunct="1"/>
              <a:r>
                <a:rPr lang="fr-FR" altLang="fr-FR" sz="1100">
                  <a:latin typeface="Tahoma" panose="020B0604030504040204" pitchFamily="34" charset="0"/>
                  <a:cs typeface="Tahoma" panose="020B0604030504040204" pitchFamily="34" charset="0"/>
                </a:rPr>
                <a:t>parmi les</a:t>
              </a:r>
              <a:endParaRPr lang="fr-FR" altLang="fr-FR" sz="11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86" name="Image 4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658" y="1612431"/>
              <a:ext cx="497744" cy="44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9" name="ZoneTexte 45"/>
          <p:cNvSpPr>
            <a:spLocks noChangeArrowheads="1"/>
          </p:cNvSpPr>
          <p:nvPr/>
        </p:nvSpPr>
        <p:spPr bwMode="auto">
          <a:xfrm>
            <a:off x="3600450" y="2220913"/>
            <a:ext cx="1943100" cy="608012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</a:t>
            </a:r>
          </a:p>
          <a:p>
            <a:pPr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les </a:t>
            </a:r>
            <a:r>
              <a:rPr lang="fr-FR" altLang="fr-FR" sz="15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 ans et +</a:t>
            </a:r>
          </a:p>
        </p:txBody>
      </p:sp>
      <p:sp>
        <p:nvSpPr>
          <p:cNvPr id="3080" name="ZoneTexte 39"/>
          <p:cNvSpPr txBox="1">
            <a:spLocks noChangeArrowheads="1"/>
          </p:cNvSpPr>
          <p:nvPr/>
        </p:nvSpPr>
        <p:spPr bwMode="auto">
          <a:xfrm>
            <a:off x="3770313" y="4829175"/>
            <a:ext cx="16875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51%</a:t>
            </a:r>
          </a:p>
          <a:p>
            <a:pPr algn="ctr" eaLnBrk="1" hangingPunct="1"/>
            <a:r>
              <a:rPr lang="fr-FR" altLang="fr-FR" sz="1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ne portent pas de blouson…</a:t>
            </a:r>
          </a:p>
        </p:txBody>
      </p:sp>
      <p:sp>
        <p:nvSpPr>
          <p:cNvPr id="3081" name="Rectangle à coins arrondis 53"/>
          <p:cNvSpPr>
            <a:spLocks noChangeArrowheads="1"/>
          </p:cNvSpPr>
          <p:nvPr/>
        </p:nvSpPr>
        <p:spPr bwMode="auto">
          <a:xfrm>
            <a:off x="4246563" y="1906588"/>
            <a:ext cx="650875" cy="3794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59%</a:t>
            </a:r>
          </a:p>
        </p:txBody>
      </p:sp>
      <p:sp>
        <p:nvSpPr>
          <p:cNvPr id="3082" name="Rectangle à coins arrondis 54"/>
          <p:cNvSpPr>
            <a:spLocks noChangeArrowheads="1"/>
          </p:cNvSpPr>
          <p:nvPr/>
        </p:nvSpPr>
        <p:spPr bwMode="auto">
          <a:xfrm>
            <a:off x="4246563" y="2935288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56%</a:t>
            </a:r>
          </a:p>
        </p:txBody>
      </p:sp>
      <p:sp>
        <p:nvSpPr>
          <p:cNvPr id="3083" name="AutoShape 27"/>
          <p:cNvSpPr>
            <a:spLocks noChangeArrowheads="1"/>
          </p:cNvSpPr>
          <p:nvPr/>
        </p:nvSpPr>
        <p:spPr bwMode="auto">
          <a:xfrm>
            <a:off x="601663" y="104775"/>
            <a:ext cx="8542337" cy="831850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bg1"/>
                </a:solidFill>
                <a:cs typeface="Tahoma" panose="020B0604030504040204" pitchFamily="34" charset="0"/>
              </a:rPr>
              <a:t>Un défaut d</a:t>
            </a:r>
            <a:r>
              <a:rPr lang="ja-JP" altLang="fr-FR" sz="2400">
                <a:solidFill>
                  <a:schemeClr val="bg1"/>
                </a:solidFill>
                <a:cs typeface="Tahoma" panose="020B0604030504040204" pitchFamily="34" charset="0"/>
              </a:rPr>
              <a:t>’</a:t>
            </a:r>
            <a:r>
              <a:rPr lang="fr-FR" altLang="ja-JP" sz="2400">
                <a:solidFill>
                  <a:schemeClr val="bg1"/>
                </a:solidFill>
                <a:cs typeface="Tahoma" panose="020B0604030504040204" pitchFamily="34" charset="0"/>
              </a:rPr>
              <a:t>équipement fréquent parmi des catégories traditionnellement prudentes</a:t>
            </a:r>
            <a:endParaRPr lang="fr-FR" altLang="fr-FR" sz="240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308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286250"/>
            <a:ext cx="6953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Graphique 1"/>
          <p:cNvGraphicFramePr>
            <a:graphicFrameLocks/>
          </p:cNvGraphicFramePr>
          <p:nvPr/>
        </p:nvGraphicFramePr>
        <p:xfrm>
          <a:off x="2757488" y="3470275"/>
          <a:ext cx="3629025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4" imgW="3633531" imgH="2091109" progId="Excel.Chart.8">
                  <p:embed/>
                </p:oleObj>
              </mc:Choice>
              <mc:Fallback>
                <p:oleObj r:id="rId4" imgW="3633531" imgH="2091109" progId="Excel.Char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470275"/>
                        <a:ext cx="3629025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AutoShape 28"/>
          <p:cNvSpPr>
            <a:spLocks noChangeArrowheads="1"/>
          </p:cNvSpPr>
          <p:nvPr/>
        </p:nvSpPr>
        <p:spPr bwMode="auto">
          <a:xfrm>
            <a:off x="601663" y="874713"/>
            <a:ext cx="8542337" cy="360362"/>
          </a:xfrm>
          <a:prstGeom prst="bevel">
            <a:avLst>
              <a:gd name="adj" fmla="val 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863600" y="5589588"/>
          <a:ext cx="7416800" cy="503237"/>
        </p:xfrm>
        <a:graphic>
          <a:graphicData uri="http://schemas.openxmlformats.org/drawingml/2006/table">
            <a:tbl>
              <a:tblPr/>
              <a:tblGrid>
                <a:gridCol w="7416800"/>
              </a:tblGrid>
              <a:tr h="5032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spécialement conçues pour la pratique du 2RM</a:t>
                      </a:r>
                    </a:p>
                  </a:txBody>
                  <a:tcPr marL="36000" marR="36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4086225"/>
            <a:ext cx="787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ZoneTexte 50"/>
          <p:cNvSpPr>
            <a:spLocks noChangeArrowheads="1"/>
          </p:cNvSpPr>
          <p:nvPr/>
        </p:nvSpPr>
        <p:spPr bwMode="auto">
          <a:xfrm>
            <a:off x="3538538" y="3011488"/>
            <a:ext cx="2066925" cy="608012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</a:t>
            </a:r>
          </a:p>
          <a:p>
            <a:pPr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les </a:t>
            </a:r>
            <a:r>
              <a:rPr lang="fr-FR" altLang="fr-FR" sz="15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 ans et +</a:t>
            </a:r>
          </a:p>
        </p:txBody>
      </p:sp>
      <p:sp>
        <p:nvSpPr>
          <p:cNvPr id="4104" name="ZoneTexte 39"/>
          <p:cNvSpPr txBox="1">
            <a:spLocks noChangeArrowheads="1"/>
          </p:cNvSpPr>
          <p:nvPr/>
        </p:nvSpPr>
        <p:spPr bwMode="auto">
          <a:xfrm>
            <a:off x="3384550" y="4587875"/>
            <a:ext cx="23749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50% </a:t>
            </a:r>
            <a:r>
              <a:rPr lang="fr-FR" altLang="fr-FR" sz="1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portent rarement ou jamais de chaussures renforcées et montantes…</a:t>
            </a:r>
            <a:endParaRPr lang="fr-FR" altLang="fr-FR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Webdings" panose="05030102010509060703" pitchFamily="18" charset="2"/>
            </a:endParaRPr>
          </a:p>
        </p:txBody>
      </p:sp>
      <p:sp>
        <p:nvSpPr>
          <p:cNvPr id="4105" name="Rectangle à coins arrondis 55"/>
          <p:cNvSpPr>
            <a:spLocks noChangeArrowheads="1"/>
          </p:cNvSpPr>
          <p:nvPr/>
        </p:nvSpPr>
        <p:spPr bwMode="auto">
          <a:xfrm>
            <a:off x="4246563" y="2708275"/>
            <a:ext cx="650875" cy="3794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59%</a:t>
            </a:r>
          </a:p>
        </p:txBody>
      </p:sp>
      <p:sp>
        <p:nvSpPr>
          <p:cNvPr id="4106" name="AutoShape 27"/>
          <p:cNvSpPr>
            <a:spLocks noChangeArrowheads="1"/>
          </p:cNvSpPr>
          <p:nvPr/>
        </p:nvSpPr>
        <p:spPr bwMode="auto">
          <a:xfrm>
            <a:off x="601663" y="104775"/>
            <a:ext cx="8542337" cy="831850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bg1"/>
                </a:solidFill>
                <a:cs typeface="Tahoma" panose="020B0604030504040204" pitchFamily="34" charset="0"/>
              </a:rPr>
              <a:t>Un défaut d</a:t>
            </a:r>
            <a:r>
              <a:rPr lang="ja-JP" altLang="fr-FR" sz="2400">
                <a:solidFill>
                  <a:schemeClr val="bg1"/>
                </a:solidFill>
                <a:cs typeface="Tahoma" panose="020B0604030504040204" pitchFamily="34" charset="0"/>
              </a:rPr>
              <a:t>’</a:t>
            </a:r>
            <a:r>
              <a:rPr lang="fr-FR" altLang="ja-JP" sz="2400">
                <a:solidFill>
                  <a:schemeClr val="bg1"/>
                </a:solidFill>
                <a:cs typeface="Tahoma" panose="020B0604030504040204" pitchFamily="34" charset="0"/>
              </a:rPr>
              <a:t>équipement fréquent parmi des catégories traditionnellement prudentes</a:t>
            </a:r>
            <a:endParaRPr lang="fr-FR" altLang="fr-FR" sz="240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8"/>
          <p:cNvSpPr>
            <a:spLocks noChangeArrowheads="1"/>
          </p:cNvSpPr>
          <p:nvPr/>
        </p:nvSpPr>
        <p:spPr bwMode="auto">
          <a:xfrm>
            <a:off x="601663" y="874713"/>
            <a:ext cx="8542337" cy="360362"/>
          </a:xfrm>
          <a:prstGeom prst="bevel">
            <a:avLst>
              <a:gd name="adj" fmla="val 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431800" y="5756275"/>
          <a:ext cx="8280400" cy="695408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5030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…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spécialement conçus pour la pratique du 2RM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36000" marR="36000" marT="951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3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72000" marR="72000" marT="951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437063"/>
            <a:ext cx="596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Graphique 1"/>
          <p:cNvGraphicFramePr>
            <a:graphicFrameLocks/>
          </p:cNvGraphicFramePr>
          <p:nvPr/>
        </p:nvGraphicFramePr>
        <p:xfrm>
          <a:off x="2757488" y="3759200"/>
          <a:ext cx="3629025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5" imgW="3633531" imgH="2091109" progId="Excel.Chart.8">
                  <p:embed/>
                </p:oleObj>
              </mc:Choice>
              <mc:Fallback>
                <p:oleObj r:id="rId5" imgW="3633531" imgH="2091109" progId="Excel.Char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759200"/>
                        <a:ext cx="3629025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8" name="Groupe 3"/>
          <p:cNvGrpSpPr>
            <a:grpSpLocks/>
          </p:cNvGrpSpPr>
          <p:nvPr/>
        </p:nvGrpSpPr>
        <p:grpSpPr bwMode="auto">
          <a:xfrm>
            <a:off x="3686175" y="2265363"/>
            <a:ext cx="1771650" cy="777875"/>
            <a:chOff x="6756806" y="2420888"/>
            <a:chExt cx="1772984" cy="778501"/>
          </a:xfrm>
        </p:grpSpPr>
        <p:sp>
          <p:nvSpPr>
            <p:cNvPr id="48" name="ZoneTexte 47"/>
            <p:cNvSpPr txBox="1"/>
            <p:nvPr/>
          </p:nvSpPr>
          <p:spPr>
            <a:xfrm>
              <a:off x="6756806" y="2420888"/>
              <a:ext cx="1734855" cy="778501"/>
            </a:xfrm>
            <a:prstGeom prst="roundRect">
              <a:avLst/>
            </a:prstGeom>
            <a:solidFill>
              <a:srgbClr val="D9D9D9">
                <a:alpha val="50196"/>
              </a:srgbClr>
            </a:solidFill>
          </p:spPr>
          <p:txBody>
            <a:bodyPr tIns="36000" bIns="36000">
              <a:spAutoFit/>
            </a:bodyPr>
            <a:lstStyle/>
            <a:p>
              <a:pPr marL="180975" indent="-1809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r>
                <a:rPr lang="fr-FR" sz="1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ebdings"/>
                </a:rPr>
                <a:t>   </a:t>
              </a:r>
              <a:r>
                <a:rPr lang="fr-FR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parmi les</a:t>
              </a:r>
              <a:endParaRPr lang="fr-FR" sz="11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136" name="Image 4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088" y="2507513"/>
              <a:ext cx="550702" cy="49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9" name="ZoneTexte 49"/>
          <p:cNvSpPr>
            <a:spLocks noChangeArrowheads="1"/>
          </p:cNvSpPr>
          <p:nvPr/>
        </p:nvSpPr>
        <p:spPr bwMode="auto">
          <a:xfrm>
            <a:off x="3600450" y="3468688"/>
            <a:ext cx="1943100" cy="608012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</a:t>
            </a:r>
          </a:p>
          <a:p>
            <a:pPr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les </a:t>
            </a:r>
            <a:r>
              <a:rPr lang="fr-FR" altLang="fr-FR" sz="15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 ans et +</a:t>
            </a:r>
          </a:p>
        </p:txBody>
      </p:sp>
      <p:sp>
        <p:nvSpPr>
          <p:cNvPr id="5130" name="ZoneTexte 39"/>
          <p:cNvSpPr txBox="1">
            <a:spLocks noChangeArrowheads="1"/>
          </p:cNvSpPr>
          <p:nvPr/>
        </p:nvSpPr>
        <p:spPr bwMode="auto">
          <a:xfrm>
            <a:off x="3581400" y="4976813"/>
            <a:ext cx="1981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30%</a:t>
            </a:r>
          </a:p>
          <a:p>
            <a:pPr algn="ctr" eaLnBrk="1" hangingPunct="1"/>
            <a:r>
              <a:rPr lang="fr-FR" altLang="fr-FR" sz="1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ne portent pas de gants…</a:t>
            </a:r>
            <a:endParaRPr lang="fr-FR" altLang="fr-FR" sz="2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Webdings" panose="05030102010509060703" pitchFamily="18" charset="2"/>
            </a:endParaRPr>
          </a:p>
        </p:txBody>
      </p:sp>
      <p:sp>
        <p:nvSpPr>
          <p:cNvPr id="5131" name="Rectangle à coins arrondis 56"/>
          <p:cNvSpPr>
            <a:spLocks noChangeArrowheads="1"/>
          </p:cNvSpPr>
          <p:nvPr/>
        </p:nvSpPr>
        <p:spPr bwMode="auto">
          <a:xfrm>
            <a:off x="4246563" y="1960563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40%</a:t>
            </a:r>
          </a:p>
        </p:txBody>
      </p:sp>
      <p:sp>
        <p:nvSpPr>
          <p:cNvPr id="5132" name="Rectangle à coins arrondis 57"/>
          <p:cNvSpPr>
            <a:spLocks noChangeArrowheads="1"/>
          </p:cNvSpPr>
          <p:nvPr/>
        </p:nvSpPr>
        <p:spPr bwMode="auto">
          <a:xfrm>
            <a:off x="4246563" y="3186113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36%</a:t>
            </a:r>
          </a:p>
        </p:txBody>
      </p:sp>
      <p:sp>
        <p:nvSpPr>
          <p:cNvPr id="5133" name="AutoShape 27"/>
          <p:cNvSpPr>
            <a:spLocks noChangeArrowheads="1"/>
          </p:cNvSpPr>
          <p:nvPr/>
        </p:nvSpPr>
        <p:spPr bwMode="auto">
          <a:xfrm>
            <a:off x="601663" y="104775"/>
            <a:ext cx="8542337" cy="831850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bg1"/>
                </a:solidFill>
                <a:cs typeface="Tahoma" panose="020B0604030504040204" pitchFamily="34" charset="0"/>
              </a:rPr>
              <a:t>Un défaut d</a:t>
            </a:r>
            <a:r>
              <a:rPr lang="ja-JP" altLang="fr-FR" sz="2400">
                <a:solidFill>
                  <a:schemeClr val="bg1"/>
                </a:solidFill>
                <a:cs typeface="Tahoma" panose="020B0604030504040204" pitchFamily="34" charset="0"/>
              </a:rPr>
              <a:t>’</a:t>
            </a:r>
            <a:r>
              <a:rPr lang="fr-FR" altLang="ja-JP" sz="2400">
                <a:solidFill>
                  <a:schemeClr val="bg1"/>
                </a:solidFill>
                <a:cs typeface="Tahoma" panose="020B0604030504040204" pitchFamily="34" charset="0"/>
              </a:rPr>
              <a:t>équipement fréquent parmi des catégories traditionnellement prudentes</a:t>
            </a:r>
            <a:endParaRPr lang="fr-FR" altLang="fr-FR" sz="240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437063"/>
            <a:ext cx="596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7"/>
          <p:cNvSpPr>
            <a:spLocks noChangeArrowheads="1"/>
          </p:cNvSpPr>
          <p:nvPr/>
        </p:nvSpPr>
        <p:spPr bwMode="auto">
          <a:xfrm>
            <a:off x="601663" y="115888"/>
            <a:ext cx="8542337" cy="627062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200">
                <a:solidFill>
                  <a:srgbClr val="FFFFFF"/>
                </a:solidFill>
                <a:cs typeface="Tahoma" panose="020B0604030504040204" pitchFamily="34" charset="0"/>
              </a:rPr>
              <a:t>Malheureusement, tous les « équipements » ne sont pas négligés !</a:t>
            </a:r>
          </a:p>
        </p:txBody>
      </p:sp>
      <p:sp>
        <p:nvSpPr>
          <p:cNvPr id="22531" name="AutoShape 28"/>
          <p:cNvSpPr>
            <a:spLocks noChangeArrowheads="1"/>
          </p:cNvSpPr>
          <p:nvPr/>
        </p:nvSpPr>
        <p:spPr bwMode="auto">
          <a:xfrm>
            <a:off x="601663" y="744538"/>
            <a:ext cx="8542337" cy="360362"/>
          </a:xfrm>
          <a:prstGeom prst="bevel">
            <a:avLst>
              <a:gd name="adj" fmla="val 0"/>
            </a:avLst>
          </a:prstGeom>
          <a:solidFill>
            <a:srgbClr val="A4A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2532" name="ZoneTexte 39"/>
          <p:cNvSpPr txBox="1">
            <a:spLocks noChangeArrowheads="1"/>
          </p:cNvSpPr>
          <p:nvPr/>
        </p:nvSpPr>
        <p:spPr bwMode="auto">
          <a:xfrm>
            <a:off x="1692275" y="2493963"/>
            <a:ext cx="25923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30%</a:t>
            </a:r>
          </a:p>
          <a:p>
            <a:pPr eaLnBrk="1" hangingPunct="1"/>
            <a:r>
              <a:rPr lang="fr-FR" altLang="fr-FR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628775" y="3902075"/>
          <a:ext cx="2636838" cy="497193"/>
        </p:xfrm>
        <a:graphic>
          <a:graphicData uri="http://schemas.openxmlformats.org/drawingml/2006/table">
            <a:tbl>
              <a:tblPr/>
              <a:tblGrid>
                <a:gridCol w="2636838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</a:t>
                      </a:r>
                      <a:r>
                        <a:rPr kumimoji="0" lang="ja-JP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écouter de la musique en conduisant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525" marR="9525" marT="951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23850" y="2595563"/>
          <a:ext cx="1350963" cy="371475"/>
        </p:xfrm>
        <a:graphic>
          <a:graphicData uri="http://schemas.openxmlformats.org/drawingml/2006/table">
            <a:tbl>
              <a:tblPr/>
              <a:tblGrid>
                <a:gridCol w="13509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Il arrive à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7" name="ZoneTexte 39"/>
          <p:cNvSpPr txBox="1">
            <a:spLocks noChangeArrowheads="1"/>
          </p:cNvSpPr>
          <p:nvPr/>
        </p:nvSpPr>
        <p:spPr bwMode="auto">
          <a:xfrm>
            <a:off x="5580063" y="2770188"/>
            <a:ext cx="2736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15%</a:t>
            </a:r>
          </a:p>
          <a:p>
            <a:pPr eaLnBrk="1" hangingPunct="1"/>
            <a:r>
              <a:rPr lang="fr-FR" altLang="fr-FR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</a:t>
            </a:r>
            <a:endParaRPr lang="fr-FR" altLang="fr-FR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826000" y="3902075"/>
          <a:ext cx="3816350" cy="497193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téléphoner ou de consulter son téléphone en conduisant</a:t>
                      </a:r>
                    </a:p>
                  </a:txBody>
                  <a:tcPr marL="9525" marR="9525" marT="951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573463" y="2873375"/>
          <a:ext cx="1989137" cy="371475"/>
        </p:xfrm>
        <a:graphic>
          <a:graphicData uri="http://schemas.openxmlformats.org/drawingml/2006/table">
            <a:tbl>
              <a:tblPr/>
              <a:tblGrid>
                <a:gridCol w="19891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Il arrive à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2" name="ZoneTexte 16"/>
          <p:cNvSpPr>
            <a:spLocks noChangeArrowheads="1"/>
          </p:cNvSpPr>
          <p:nvPr/>
        </p:nvSpPr>
        <p:spPr bwMode="auto">
          <a:xfrm>
            <a:off x="2146300" y="4713288"/>
            <a:ext cx="1619250" cy="539750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</a:t>
            </a:r>
          </a:p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altLang="fr-FR" sz="1100" b="1">
                <a:latin typeface="Tahoma" panose="020B0604030504040204" pitchFamily="34" charset="0"/>
                <a:cs typeface="Tahoma" panose="020B0604030504040204" pitchFamily="34" charset="0"/>
              </a:rPr>
              <a:t>moins de 25 ans</a:t>
            </a:r>
          </a:p>
        </p:txBody>
      </p:sp>
      <p:sp>
        <p:nvSpPr>
          <p:cNvPr id="22543" name="ZoneTexte 17"/>
          <p:cNvSpPr>
            <a:spLocks noChangeArrowheads="1"/>
          </p:cNvSpPr>
          <p:nvPr/>
        </p:nvSpPr>
        <p:spPr bwMode="auto">
          <a:xfrm>
            <a:off x="5940425" y="4713288"/>
            <a:ext cx="1619250" cy="539750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</a:t>
            </a:r>
          </a:p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altLang="fr-FR" sz="1100" b="1">
                <a:latin typeface="Tahoma" panose="020B0604030504040204" pitchFamily="34" charset="0"/>
                <a:cs typeface="Tahoma" panose="020B0604030504040204" pitchFamily="34" charset="0"/>
              </a:rPr>
              <a:t>moins de 25 ans</a:t>
            </a:r>
          </a:p>
        </p:txBody>
      </p:sp>
      <p:sp>
        <p:nvSpPr>
          <p:cNvPr id="22544" name="ZoneTexte 18"/>
          <p:cNvSpPr>
            <a:spLocks noChangeArrowheads="1"/>
          </p:cNvSpPr>
          <p:nvPr/>
        </p:nvSpPr>
        <p:spPr bwMode="auto">
          <a:xfrm>
            <a:off x="5940425" y="5567363"/>
            <a:ext cx="1619250" cy="539750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</a:t>
            </a:r>
          </a:p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altLang="fr-FR" sz="1100" b="1">
                <a:latin typeface="Tahoma" panose="020B0604030504040204" pitchFamily="34" charset="0"/>
                <a:cs typeface="Tahoma" panose="020B0604030504040204" pitchFamily="34" charset="0"/>
              </a:rPr>
              <a:t>Franciliens</a:t>
            </a:r>
          </a:p>
        </p:txBody>
      </p:sp>
      <p:sp>
        <p:nvSpPr>
          <p:cNvPr id="22545" name="ZoneTexte 19"/>
          <p:cNvSpPr>
            <a:spLocks noChangeArrowheads="1"/>
          </p:cNvSpPr>
          <p:nvPr/>
        </p:nvSpPr>
        <p:spPr bwMode="auto">
          <a:xfrm>
            <a:off x="2146300" y="5567363"/>
            <a:ext cx="1619250" cy="539750"/>
          </a:xfrm>
          <a:prstGeom prst="roundRect">
            <a:avLst>
              <a:gd name="adj" fmla="val 16667"/>
            </a:avLst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6000" bIns="36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parmi </a:t>
            </a:r>
          </a:p>
          <a:p>
            <a:pPr algn="ctr" eaLnBrk="1" hangingPunct="1"/>
            <a:r>
              <a:rPr lang="fr-FR" altLang="fr-FR" sz="1100">
                <a:latin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altLang="fr-FR" sz="1100" b="1">
                <a:latin typeface="Tahoma" panose="020B0604030504040204" pitchFamily="34" charset="0"/>
                <a:cs typeface="Tahoma" panose="020B0604030504040204" pitchFamily="34" charset="0"/>
              </a:rPr>
              <a:t>Franciliens</a:t>
            </a:r>
          </a:p>
        </p:txBody>
      </p:sp>
      <p:grpSp>
        <p:nvGrpSpPr>
          <p:cNvPr id="22546" name="Groupe 3"/>
          <p:cNvGrpSpPr>
            <a:grpSpLocks/>
          </p:cNvGrpSpPr>
          <p:nvPr/>
        </p:nvGrpSpPr>
        <p:grpSpPr bwMode="auto">
          <a:xfrm>
            <a:off x="6397625" y="1341438"/>
            <a:ext cx="695325" cy="1257300"/>
            <a:chOff x="6413930" y="1761848"/>
            <a:chExt cx="695161" cy="1257439"/>
          </a:xfrm>
        </p:grpSpPr>
        <p:pic>
          <p:nvPicPr>
            <p:cNvPr id="22555" name="Picture 2" descr="\\Opinionway\zone-echanges\Guillaume Letourneur\Icones\mobile phone 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83" b="6660"/>
            <a:stretch>
              <a:fillRect/>
            </a:stretch>
          </p:blipFill>
          <p:spPr bwMode="auto">
            <a:xfrm rot="-1510823">
              <a:off x="6413930" y="2085836"/>
              <a:ext cx="626603" cy="93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4" t="31573" r="48209" b="42439"/>
            <a:stretch>
              <a:fillRect/>
            </a:stretch>
          </p:blipFill>
          <p:spPr bwMode="auto">
            <a:xfrm>
              <a:off x="6524465" y="1761848"/>
              <a:ext cx="584626" cy="55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7" name="Picture 4" descr="\\Opinionway\zone-echanges\Guillaume Letourneur\Icones\headpho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4804">
            <a:off x="2306638" y="1333500"/>
            <a:ext cx="1025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1" t="38100" r="49696" b="30951"/>
          <a:stretch>
            <a:fillRect/>
          </a:stretch>
        </p:blipFill>
        <p:spPr bwMode="auto">
          <a:xfrm>
            <a:off x="3327400" y="1400175"/>
            <a:ext cx="273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1" t="38100" r="49696" b="30951"/>
          <a:stretch>
            <a:fillRect/>
          </a:stretch>
        </p:blipFill>
        <p:spPr bwMode="auto">
          <a:xfrm>
            <a:off x="3435350" y="1825625"/>
            <a:ext cx="2746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1" t="38100" r="49696" b="30951"/>
          <a:stretch>
            <a:fillRect/>
          </a:stretch>
        </p:blipFill>
        <p:spPr bwMode="auto">
          <a:xfrm>
            <a:off x="3703638" y="1473200"/>
            <a:ext cx="273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Rectangle à coins arrondis 20"/>
          <p:cNvSpPr>
            <a:spLocks noChangeArrowheads="1"/>
          </p:cNvSpPr>
          <p:nvPr/>
        </p:nvSpPr>
        <p:spPr bwMode="auto">
          <a:xfrm>
            <a:off x="2630488" y="4459288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51%</a:t>
            </a:r>
          </a:p>
        </p:txBody>
      </p:sp>
      <p:sp>
        <p:nvSpPr>
          <p:cNvPr id="22552" name="Rectangle à coins arrondis 21"/>
          <p:cNvSpPr>
            <a:spLocks noChangeArrowheads="1"/>
          </p:cNvSpPr>
          <p:nvPr/>
        </p:nvSpPr>
        <p:spPr bwMode="auto">
          <a:xfrm>
            <a:off x="6473825" y="4459288"/>
            <a:ext cx="652463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23%</a:t>
            </a:r>
          </a:p>
        </p:txBody>
      </p:sp>
      <p:sp>
        <p:nvSpPr>
          <p:cNvPr id="22553" name="Rectangle à coins arrondis 22"/>
          <p:cNvSpPr>
            <a:spLocks noChangeArrowheads="1"/>
          </p:cNvSpPr>
          <p:nvPr/>
        </p:nvSpPr>
        <p:spPr bwMode="auto">
          <a:xfrm>
            <a:off x="6473825" y="5318125"/>
            <a:ext cx="652463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23%</a:t>
            </a:r>
          </a:p>
        </p:txBody>
      </p:sp>
      <p:sp>
        <p:nvSpPr>
          <p:cNvPr id="22554" name="Rectangle à coins arrondis 23"/>
          <p:cNvSpPr>
            <a:spLocks noChangeArrowheads="1"/>
          </p:cNvSpPr>
          <p:nvPr/>
        </p:nvSpPr>
        <p:spPr bwMode="auto">
          <a:xfrm>
            <a:off x="2662238" y="5318125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-153988" y="1990725"/>
            <a:ext cx="154781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7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3555" name="ZoneTexte 2"/>
          <p:cNvSpPr txBox="1">
            <a:spLocks noChangeArrowheads="1"/>
          </p:cNvSpPr>
          <p:nvPr/>
        </p:nvSpPr>
        <p:spPr bwMode="auto">
          <a:xfrm>
            <a:off x="1230313" y="3170238"/>
            <a:ext cx="7950200" cy="954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FFFFFF"/>
                </a:solidFill>
              </a:rPr>
              <a:t>…et à accentuer la prise de risque dans certaines circonstances.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5"/>
          <p:cNvGraphicFramePr>
            <a:graphicFrameLocks noGrp="1"/>
          </p:cNvGraphicFramePr>
          <p:nvPr/>
        </p:nvGraphicFramePr>
        <p:xfrm>
          <a:off x="650875" y="257175"/>
          <a:ext cx="8493125" cy="830263"/>
        </p:xfrm>
        <a:graphic>
          <a:graphicData uri="http://schemas.openxmlformats.org/drawingml/2006/table">
            <a:tbl>
              <a:tblPr/>
              <a:tblGrid>
                <a:gridCol w="84931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Des conducteurs qui s</a:t>
                      </a:r>
                      <a:r>
                        <a:rPr kumimoji="0" lang="ja-JP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équipent moins pour les trajets courts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6" name="Graphique 13"/>
          <p:cNvGraphicFramePr>
            <a:graphicFrameLocks/>
          </p:cNvGraphicFramePr>
          <p:nvPr/>
        </p:nvGraphicFramePr>
        <p:xfrm>
          <a:off x="633413" y="1865313"/>
          <a:ext cx="4141787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4" imgW="4139543" imgH="3182388" progId="Excel.Chart.8">
                  <p:embed/>
                </p:oleObj>
              </mc:Choice>
              <mc:Fallback>
                <p:oleObj r:id="rId4" imgW="4139543" imgH="3182388" progId="Excel.Chart.8">
                  <p:embed/>
                  <p:pic>
                    <p:nvPicPr>
                      <p:cNvPr id="0" name="Graphiqu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865313"/>
                        <a:ext cx="4141787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3995738" y="3429000"/>
          <a:ext cx="3889375" cy="436563"/>
        </p:xfrm>
        <a:graphic>
          <a:graphicData uri="http://schemas.openxmlformats.org/drawingml/2006/table">
            <a:tbl>
              <a:tblPr/>
              <a:tblGrid>
                <a:gridCol w="3889375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Ne s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équipent pas de la même manière pour les trajets courts et les trajets longs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525" marR="9525" marT="953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aphique 25"/>
          <p:cNvGraphicFramePr>
            <a:graphicFrameLocks/>
          </p:cNvGraphicFramePr>
          <p:nvPr/>
        </p:nvGraphicFramePr>
        <p:xfrm>
          <a:off x="992188" y="2225675"/>
          <a:ext cx="8167687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r:id="rId3" imgW="8169348" imgH="3438442" progId="Excel.Chart.8">
                  <p:embed/>
                </p:oleObj>
              </mc:Choice>
              <mc:Fallback>
                <p:oleObj r:id="rId3" imgW="8169348" imgH="3438442" progId="Excel.Chart.8">
                  <p:embed/>
                  <p:pic>
                    <p:nvPicPr>
                      <p:cNvPr id="0" name="Graphiqu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225675"/>
                        <a:ext cx="8167687" cy="343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ZoneTexte 39"/>
          <p:cNvSpPr txBox="1">
            <a:spLocks noChangeArrowheads="1"/>
          </p:cNvSpPr>
          <p:nvPr/>
        </p:nvSpPr>
        <p:spPr bwMode="auto">
          <a:xfrm>
            <a:off x="2555875" y="2636838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56%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+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650875" y="257175"/>
          <a:ext cx="8493125" cy="830263"/>
        </p:xfrm>
        <a:graphic>
          <a:graphicData uri="http://schemas.openxmlformats.org/drawingml/2006/table">
            <a:tbl>
              <a:tblPr/>
              <a:tblGrid>
                <a:gridCol w="84931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Et des passagers encore moins protégés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7175" name="ZoneTexte 39"/>
          <p:cNvSpPr txBox="1">
            <a:spLocks noChangeArrowheads="1"/>
          </p:cNvSpPr>
          <p:nvPr/>
        </p:nvSpPr>
        <p:spPr bwMode="auto">
          <a:xfrm>
            <a:off x="4232275" y="3044825"/>
            <a:ext cx="16557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53%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+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</a:p>
        </p:txBody>
      </p:sp>
      <p:sp>
        <p:nvSpPr>
          <p:cNvPr id="7176" name="ZoneTexte 39"/>
          <p:cNvSpPr txBox="1">
            <a:spLocks noChangeArrowheads="1"/>
          </p:cNvSpPr>
          <p:nvPr/>
        </p:nvSpPr>
        <p:spPr bwMode="auto">
          <a:xfrm>
            <a:off x="5842000" y="4035425"/>
            <a:ext cx="158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22%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+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</a:p>
        </p:txBody>
      </p:sp>
      <p:sp>
        <p:nvSpPr>
          <p:cNvPr id="7177" name="ZoneTexte 39"/>
          <p:cNvSpPr txBox="1">
            <a:spLocks noChangeArrowheads="1"/>
          </p:cNvSpPr>
          <p:nvPr/>
        </p:nvSpPr>
        <p:spPr bwMode="auto">
          <a:xfrm>
            <a:off x="1042988" y="2565400"/>
            <a:ext cx="16573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64%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+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</a:p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</a:p>
        </p:txBody>
      </p:sp>
      <p:sp>
        <p:nvSpPr>
          <p:cNvPr id="7178" name="ZoneTexte 8"/>
          <p:cNvSpPr txBox="1">
            <a:spLocks noChangeArrowheads="1"/>
          </p:cNvSpPr>
          <p:nvPr/>
        </p:nvSpPr>
        <p:spPr bwMode="auto">
          <a:xfrm>
            <a:off x="5845175" y="1341438"/>
            <a:ext cx="32639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% ne mettent pas toujours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-468313" y="5516563"/>
          <a:ext cx="7858124" cy="50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352"/>
                <a:gridCol w="1584943"/>
                <a:gridCol w="1584943"/>
                <a:gridCol w="1584943"/>
                <a:gridCol w="1584943"/>
              </a:tblGrid>
              <a:tr h="5048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996" marR="71996" marT="95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gants</a:t>
                      </a:r>
                    </a:p>
                  </a:txBody>
                  <a:tcPr marL="9525" marR="9525" marT="95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blouson</a:t>
                      </a:r>
                    </a:p>
                  </a:txBody>
                  <a:tcPr marL="35998" marR="35998" marT="95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pantalons</a:t>
                      </a:r>
                    </a:p>
                  </a:txBody>
                  <a:tcPr marL="35998" marR="35998" marT="95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casque</a:t>
                      </a:r>
                    </a:p>
                  </a:txBody>
                  <a:tcPr marL="35998" marR="35998" marT="95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5" name="Organigramme : Processus 2"/>
          <p:cNvSpPr>
            <a:spLocks noChangeArrowheads="1"/>
          </p:cNvSpPr>
          <p:nvPr/>
        </p:nvSpPr>
        <p:spPr bwMode="auto">
          <a:xfrm>
            <a:off x="839788" y="2954338"/>
            <a:ext cx="215900" cy="2520950"/>
          </a:xfrm>
          <a:prstGeom prst="flowChart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4000" b="1"/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727075" y="2716213"/>
            <a:ext cx="441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+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17366" y="2954725"/>
            <a:ext cx="400110" cy="25202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% Conducteur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347" y="2649682"/>
            <a:ext cx="400110" cy="286405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% Passager</a:t>
            </a:r>
          </a:p>
        </p:txBody>
      </p:sp>
      <p:cxnSp>
        <p:nvCxnSpPr>
          <p:cNvPr id="7189" name="Connecteur droit 21"/>
          <p:cNvCxnSpPr>
            <a:cxnSpLocks noChangeShapeType="1"/>
          </p:cNvCxnSpPr>
          <p:nvPr/>
        </p:nvCxnSpPr>
        <p:spPr bwMode="auto">
          <a:xfrm flipV="1">
            <a:off x="717550" y="2954338"/>
            <a:ext cx="0" cy="252095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0" name="Connecteur droit 23"/>
          <p:cNvCxnSpPr>
            <a:cxnSpLocks noChangeShapeType="1"/>
          </p:cNvCxnSpPr>
          <p:nvPr/>
        </p:nvCxnSpPr>
        <p:spPr bwMode="auto">
          <a:xfrm flipV="1">
            <a:off x="357188" y="2640013"/>
            <a:ext cx="0" cy="2835275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1" name="Organigramme : Processus 26"/>
          <p:cNvSpPr>
            <a:spLocks noChangeArrowheads="1"/>
          </p:cNvSpPr>
          <p:nvPr/>
        </p:nvSpPr>
        <p:spPr bwMode="auto">
          <a:xfrm>
            <a:off x="839788" y="2747963"/>
            <a:ext cx="215900" cy="215900"/>
          </a:xfrm>
          <a:prstGeom prst="flowChartProcess">
            <a:avLst/>
          </a:prstGeom>
          <a:solidFill>
            <a:srgbClr val="C0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4000" b="1"/>
          </a:p>
        </p:txBody>
      </p:sp>
      <p:pic>
        <p:nvPicPr>
          <p:cNvPr id="71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596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4492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89350"/>
            <a:ext cx="3317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544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108200"/>
            <a:ext cx="6937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7333" name="Group 5"/>
          <p:cNvGraphicFramePr>
            <a:graphicFrameLocks noGrp="1"/>
          </p:cNvGraphicFramePr>
          <p:nvPr/>
        </p:nvGraphicFramePr>
        <p:xfrm>
          <a:off x="650875" y="257175"/>
          <a:ext cx="8493125" cy="830263"/>
        </p:xfrm>
        <a:graphic>
          <a:graphicData uri="http://schemas.openxmlformats.org/drawingml/2006/table">
            <a:tbl>
              <a:tblPr/>
              <a:tblGrid>
                <a:gridCol w="84931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Une période estivale propice aux pratiques à risques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24581" name="ZoneTexte 39"/>
          <p:cNvSpPr txBox="1">
            <a:spLocks noChangeArrowheads="1"/>
          </p:cNvSpPr>
          <p:nvPr/>
        </p:nvSpPr>
        <p:spPr bwMode="auto">
          <a:xfrm>
            <a:off x="881063" y="2852738"/>
            <a:ext cx="17637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57% 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2" name="ZoneTexte 39"/>
          <p:cNvSpPr txBox="1">
            <a:spLocks noChangeArrowheads="1"/>
          </p:cNvSpPr>
          <p:nvPr/>
        </p:nvSpPr>
        <p:spPr bwMode="auto">
          <a:xfrm>
            <a:off x="6858000" y="3590925"/>
            <a:ext cx="17637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11%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3" name="ZoneTexte 39"/>
          <p:cNvSpPr txBox="1">
            <a:spLocks noChangeArrowheads="1"/>
          </p:cNvSpPr>
          <p:nvPr/>
        </p:nvSpPr>
        <p:spPr bwMode="auto">
          <a:xfrm>
            <a:off x="4865688" y="3222625"/>
            <a:ext cx="17637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31%</a:t>
            </a:r>
            <a:endParaRPr lang="fr-FR" altLang="fr-FR" sz="24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Webdings" panose="05030102010509060703" pitchFamily="18" charset="2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881063" y="4508500"/>
          <a:ext cx="7939087" cy="401638"/>
        </p:xfrm>
        <a:graphic>
          <a:graphicData uri="http://schemas.openxmlformats.org/drawingml/2006/table">
            <a:tbl>
              <a:tblPr/>
              <a:tblGrid>
                <a:gridCol w="1920875"/>
                <a:gridCol w="2006600"/>
                <a:gridCol w="2006600"/>
                <a:gridCol w="2005012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porter un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tee-shirt</a:t>
                      </a:r>
                    </a:p>
                  </a:txBody>
                  <a:tcPr marL="72000" marR="72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</a:t>
                      </a:r>
                      <a:r>
                        <a:rPr kumimoji="0" lang="ja-JP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avoir les </a:t>
                      </a:r>
                      <a:r>
                        <a:rPr kumimoji="0" lang="fr-FR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jambes découvertes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porter des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chaussures ouvertes</a:t>
                      </a:r>
                    </a:p>
                  </a:txBody>
                  <a:tcPr marL="36000" marR="36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ne pas porter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casque</a:t>
                      </a:r>
                    </a:p>
                  </a:txBody>
                  <a:tcPr marL="36000" marR="36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9" name="ZoneTexte 39"/>
          <p:cNvSpPr txBox="1">
            <a:spLocks noChangeArrowheads="1"/>
          </p:cNvSpPr>
          <p:nvPr/>
        </p:nvSpPr>
        <p:spPr bwMode="auto">
          <a:xfrm>
            <a:off x="2873375" y="3036888"/>
            <a:ext cx="1763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47%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 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260350" y="1125538"/>
          <a:ext cx="1479550" cy="371475"/>
        </p:xfrm>
        <a:graphic>
          <a:graphicData uri="http://schemas.openxmlformats.org/drawingml/2006/table">
            <a:tbl>
              <a:tblPr/>
              <a:tblGrid>
                <a:gridCol w="1479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Il arrive à …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2" name="ZoneTexte 14"/>
          <p:cNvSpPr txBox="1">
            <a:spLocks noChangeArrowheads="1"/>
          </p:cNvSpPr>
          <p:nvPr/>
        </p:nvSpPr>
        <p:spPr bwMode="auto">
          <a:xfrm>
            <a:off x="1062038" y="5041900"/>
            <a:ext cx="716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400" b="1">
                <a:latin typeface="Tahoma" panose="020B0604030504040204" pitchFamily="34" charset="0"/>
                <a:cs typeface="Tahoma" panose="020B0604030504040204" pitchFamily="34" charset="0"/>
              </a:rPr>
              <a:t>De manière générale, ces pratiques s</a:t>
            </a:r>
            <a:r>
              <a:rPr lang="ja-JP" altLang="fr-FR" sz="1400" b="1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sz="1400" b="1">
                <a:latin typeface="Tahoma" panose="020B0604030504040204" pitchFamily="34" charset="0"/>
                <a:cs typeface="Tahoma" panose="020B0604030504040204" pitchFamily="34" charset="0"/>
              </a:rPr>
              <a:t>observent davantage chez les conducteurs:  </a:t>
            </a:r>
            <a:endParaRPr lang="fr-FR" altLang="fr-FR" sz="1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93" name="Rectangle 15"/>
          <p:cNvSpPr>
            <a:spLocks noChangeArrowheads="1"/>
          </p:cNvSpPr>
          <p:nvPr/>
        </p:nvSpPr>
        <p:spPr bwMode="auto">
          <a:xfrm>
            <a:off x="3059113" y="6048375"/>
            <a:ext cx="1584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t" hangingPunct="1"/>
            <a:r>
              <a:rPr lang="fr-FR" altLang="fr-FR" sz="1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Ayant un scooter</a:t>
            </a:r>
          </a:p>
        </p:txBody>
      </p:sp>
      <p:pic>
        <p:nvPicPr>
          <p:cNvPr id="245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668963"/>
            <a:ext cx="6127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29"/>
          <p:cNvSpPr>
            <a:spLocks noChangeArrowheads="1"/>
          </p:cNvSpPr>
          <p:nvPr/>
        </p:nvSpPr>
        <p:spPr bwMode="auto">
          <a:xfrm>
            <a:off x="4572000" y="6048375"/>
            <a:ext cx="1584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t" hangingPunct="1"/>
            <a:r>
              <a:rPr lang="fr-FR" altLang="fr-FR" sz="1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Les plus jeunes</a:t>
            </a:r>
          </a:p>
        </p:txBody>
      </p:sp>
      <p:pic>
        <p:nvPicPr>
          <p:cNvPr id="24596" name="Picture 2" descr="\\Opinionway\zone-echanges\Guillaume Letourneur\Icones\T-shi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968500"/>
            <a:ext cx="7302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" descr="\\Opinionway\zone-echanges\Guillaume Letourneur\Icones\jambes découver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197100"/>
            <a:ext cx="544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4" descr="\\Opinionway\zone-echanges\Guillaume Letourneur\Icones\chaussures ouver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2591"/>
          <a:stretch>
            <a:fillRect/>
          </a:stretch>
        </p:blipFill>
        <p:spPr bwMode="auto">
          <a:xfrm>
            <a:off x="5480050" y="2478088"/>
            <a:ext cx="5349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940050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982913"/>
            <a:ext cx="3317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601" name="Connecteur droit 33"/>
          <p:cNvCxnSpPr>
            <a:cxnSpLocks noChangeShapeType="1"/>
          </p:cNvCxnSpPr>
          <p:nvPr/>
        </p:nvCxnSpPr>
        <p:spPr bwMode="auto">
          <a:xfrm flipV="1">
            <a:off x="7348538" y="3009900"/>
            <a:ext cx="863600" cy="377825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602" name="Picture 4" descr="C:\Users\OWAY900\Desktop\Icones\ICONE - Etudiant fond blan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5613400"/>
            <a:ext cx="4238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2"/>
          <p:cNvGraphicFramePr>
            <a:graphicFrameLocks noGrp="1"/>
          </p:cNvGraphicFramePr>
          <p:nvPr/>
        </p:nvGraphicFramePr>
        <p:xfrm>
          <a:off x="601663" y="236538"/>
          <a:ext cx="8542337" cy="854184"/>
        </p:xfrm>
        <a:graphic>
          <a:graphicData uri="http://schemas.openxmlformats.org/drawingml/2006/table">
            <a:tbl>
              <a:tblPr/>
              <a:tblGrid>
                <a:gridCol w="8542337"/>
              </a:tblGrid>
              <a:tr h="518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Méthodologie</a:t>
                      </a:r>
                    </a:p>
                  </a:txBody>
                  <a:tcPr marL="84406" marR="84406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35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84406" marR="84406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6A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569913" y="1196975"/>
          <a:ext cx="8016875" cy="4357688"/>
        </p:xfrm>
        <a:graphic>
          <a:graphicData uri="http://schemas.openxmlformats.org/drawingml/2006/table">
            <a:tbl>
              <a:tblPr/>
              <a:tblGrid>
                <a:gridCol w="1223962"/>
                <a:gridCol w="6792913"/>
              </a:tblGrid>
              <a:tr h="2303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Echantillon représentatif de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881 conducteurs de 2/3 roues de 15 ans et plus. 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Cet échantillon est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extrait d</a:t>
                      </a:r>
                      <a:r>
                        <a:rPr kumimoji="0" lang="ja-JP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un échantillon de </a:t>
                      </a:r>
                      <a:r>
                        <a:rPr kumimoji="0" lang="fr-FR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7957</a:t>
                      </a:r>
                      <a:r>
                        <a:rPr kumimoji="0" lang="fr-FR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individus</a:t>
                      </a:r>
                      <a:r>
                        <a:rPr kumimoji="0" lang="fr-F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, représentatif de la population française de 15 ans et plus.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</a:t>
                      </a:r>
                      <a:r>
                        <a:rPr kumimoji="0" lang="ja-JP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échantillon a été constitué selon la méthode des quotas, au regard des critères de sexe, d</a:t>
                      </a:r>
                      <a:r>
                        <a:rPr kumimoji="0" lang="ja-JP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âge, de catégorie socioprofessionnelle après stratification par région et catégorie d</a:t>
                      </a:r>
                      <a:r>
                        <a:rPr kumimoji="0" lang="ja-JP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agglomération. </a:t>
                      </a:r>
                    </a:p>
                    <a:p>
                      <a:pPr marL="266700" marR="0" lvl="1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Pour cette taille d</a:t>
                      </a:r>
                      <a:r>
                        <a:rPr kumimoji="0" lang="ja-JP" altLang="fr-F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échantillon, la marge d</a:t>
                      </a:r>
                      <a:r>
                        <a:rPr kumimoji="0" lang="ja-JP" altLang="fr-F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incertitude est de 1 à 3 points </a:t>
                      </a:r>
                      <a:endParaRPr kumimoji="0" lang="fr-FR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R="180000" anchor="ctr"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Echantillon interrogé en ligne sur système CAWI 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(Computer Assistance for Web Interview)</a:t>
                      </a:r>
                    </a:p>
                  </a:txBody>
                  <a:tcPr marL="99060" marR="156000" anchor="ctr"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Le terrain a été réalisé du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11 au 19 juin 2013</a:t>
                      </a:r>
                    </a:p>
                  </a:txBody>
                  <a:tcPr marL="99060" marR="156000" anchor="ctr"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OpinionWay a réalisé cette enquête en appliquant les procédures et règles de la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Norme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ISO 20252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9060" marR="156000" anchor="ctr" horzOverflow="overflow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358" name="Picture 3" descr="C:\Users\OPINIONWAY\AppData\Local\Microsoft\Windows\Temporary Internet Files\Content.IE5\XVW5H71F\MC9004348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46563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6" descr="C:\Users\OPINIONWAY\AppData\Local\Microsoft\Windows\Temporary Internet Files\Content.IE5\63LEKXL4\MC90043898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57346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" descr="\\192.168.125.200\Qualité (ex certification)\ZZ- ISO - Mise en place et Audit\Document Normes ISO etc\Logo\PNG\Afaq_202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941888"/>
            <a:ext cx="533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1" name="Groupe 16"/>
          <p:cNvGrpSpPr>
            <a:grpSpLocks/>
          </p:cNvGrpSpPr>
          <p:nvPr/>
        </p:nvGrpSpPr>
        <p:grpSpPr bwMode="auto">
          <a:xfrm>
            <a:off x="722313" y="1844675"/>
            <a:ext cx="949325" cy="782638"/>
            <a:chOff x="8290800" y="235243"/>
            <a:chExt cx="853200" cy="782036"/>
          </a:xfrm>
        </p:grpSpPr>
        <p:sp>
          <p:nvSpPr>
            <p:cNvPr id="14362" name="Rectangle 17"/>
            <p:cNvSpPr>
              <a:spLocks noChangeArrowheads="1"/>
            </p:cNvSpPr>
            <p:nvPr/>
          </p:nvSpPr>
          <p:spPr bwMode="auto">
            <a:xfrm>
              <a:off x="8290800" y="235243"/>
              <a:ext cx="853200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endParaRPr lang="fr-FR" altLang="fr-FR" sz="4000" b="1"/>
            </a:p>
          </p:txBody>
        </p:sp>
        <p:pic>
          <p:nvPicPr>
            <p:cNvPr id="14363" name="Imag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800" y="334719"/>
              <a:ext cx="853200" cy="68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-153988" y="1990725"/>
            <a:ext cx="154781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7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1230313" y="3195638"/>
            <a:ext cx="7950200" cy="954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>
                <a:solidFill>
                  <a:schemeClr val="bg1"/>
                </a:solidFill>
              </a:rPr>
              <a:t>Les freins actuels à des pratiques plus sécuritaires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650875" y="282575"/>
          <a:ext cx="8493125" cy="1130481"/>
        </p:xfrm>
        <a:graphic>
          <a:graphicData uri="http://schemas.openxmlformats.org/drawingml/2006/table">
            <a:tbl>
              <a:tblPr/>
              <a:tblGrid>
                <a:gridCol w="8493125"/>
              </a:tblGrid>
              <a:tr h="792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La réglementation ne saurait résoudre à elle seule la problématique du sous équipement…</a:t>
                      </a:r>
                    </a:p>
                  </a:txBody>
                  <a:tcPr marL="84406" marR="84406"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84406" marR="84406"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250825" y="2133600"/>
          <a:ext cx="8039100" cy="3167063"/>
        </p:xfrm>
        <a:graphic>
          <a:graphicData uri="http://schemas.openxmlformats.org/drawingml/2006/table">
            <a:tbl>
              <a:tblPr/>
              <a:tblGrid>
                <a:gridCol w="2986088"/>
                <a:gridCol w="720725"/>
                <a:gridCol w="722312"/>
                <a:gridCol w="722313"/>
                <a:gridCol w="722312"/>
                <a:gridCol w="722313"/>
                <a:gridCol w="720725"/>
                <a:gridCol w="722312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Impact d</a:t>
                      </a:r>
                      <a:r>
                        <a:rPr kumimoji="0" lang="ja-JP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une réglementation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Portent toujours actuellement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68%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53%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58%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19%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30%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12%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+7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+24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+19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+33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+33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+42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+48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Porteraient toujours </a:t>
                      </a:r>
                      <a:r>
                        <a:rPr kumimoji="0" lang="fr-FR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si réglementation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75%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77%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77%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52%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63%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54%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53%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66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373313"/>
            <a:ext cx="5032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384425"/>
            <a:ext cx="3317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371725"/>
            <a:ext cx="384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381250"/>
            <a:ext cx="531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373313"/>
            <a:ext cx="4048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414588"/>
            <a:ext cx="615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00" name="Flèche vers le bas 43"/>
          <p:cNvSpPr>
            <a:spLocks noChangeArrowheads="1"/>
          </p:cNvSpPr>
          <p:nvPr/>
        </p:nvSpPr>
        <p:spPr bwMode="auto">
          <a:xfrm>
            <a:off x="1258888" y="4005263"/>
            <a:ext cx="1081087" cy="503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6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4000" b="1">
              <a:solidFill>
                <a:srgbClr val="000000"/>
              </a:solidFill>
            </a:endParaRPr>
          </a:p>
        </p:txBody>
      </p:sp>
      <p:pic>
        <p:nvPicPr>
          <p:cNvPr id="2670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39159" r="51581" b="30421"/>
          <a:stretch>
            <a:fillRect/>
          </a:stretch>
        </p:blipFill>
        <p:spPr bwMode="auto">
          <a:xfrm>
            <a:off x="7639050" y="2351088"/>
            <a:ext cx="546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02" name="Rectangle 1"/>
          <p:cNvSpPr>
            <a:spLocks noChangeArrowheads="1"/>
          </p:cNvSpPr>
          <p:nvPr/>
        </p:nvSpPr>
        <p:spPr bwMode="auto">
          <a:xfrm>
            <a:off x="7783513" y="2493963"/>
            <a:ext cx="252412" cy="306387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650875" y="257175"/>
          <a:ext cx="8493125" cy="830263"/>
        </p:xfrm>
        <a:graphic>
          <a:graphicData uri="http://schemas.openxmlformats.org/drawingml/2006/table">
            <a:tbl>
              <a:tblPr/>
              <a:tblGrid>
                <a:gridCol w="84931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…car ses causes sont multiples.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94" name="Graphique 2"/>
          <p:cNvGraphicFramePr>
            <a:graphicFrameLocks/>
          </p:cNvGraphicFramePr>
          <p:nvPr/>
        </p:nvGraphicFramePr>
        <p:xfrm>
          <a:off x="320675" y="2090738"/>
          <a:ext cx="5454650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3" imgW="5456393" imgH="4340728" progId="Excel.Chart.8">
                  <p:embed/>
                </p:oleObj>
              </mc:Choice>
              <mc:Fallback>
                <p:oleObj r:id="rId3" imgW="5456393" imgH="4340728" progId="Excel.Chart.8">
                  <p:embed/>
                  <p:pic>
                    <p:nvPicPr>
                      <p:cNvPr id="0" name="Graphiqu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090738"/>
                        <a:ext cx="5454650" cy="434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ZoneTexte 1"/>
          <p:cNvSpPr txBox="1">
            <a:spLocks noChangeArrowheads="1"/>
          </p:cNvSpPr>
          <p:nvPr/>
        </p:nvSpPr>
        <p:spPr bwMode="auto">
          <a:xfrm>
            <a:off x="274638" y="1562100"/>
            <a:ext cx="3240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...n</a:t>
            </a:r>
            <a:r>
              <a:rPr lang="ja-JP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portent pas car c</a:t>
            </a:r>
            <a:r>
              <a:rPr lang="ja-JP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 un équipement </a:t>
            </a:r>
          </a:p>
          <a:p>
            <a:pPr algn="ctr" eaLnBrk="1" hangingPunct="1"/>
            <a:r>
              <a:rPr lang="fr-FR" altLang="fr-FR" b="1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peu confortable </a:t>
            </a:r>
            <a:endParaRPr lang="fr-FR" altLang="fr-FR" sz="1400" b="1">
              <a:solidFill>
                <a:srgbClr val="22387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195" name="Graphique 4"/>
          <p:cNvGraphicFramePr>
            <a:graphicFrameLocks/>
          </p:cNvGraphicFramePr>
          <p:nvPr/>
        </p:nvGraphicFramePr>
        <p:xfrm>
          <a:off x="2681288" y="2090738"/>
          <a:ext cx="5454650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5" imgW="5456393" imgH="4340728" progId="Excel.Chart.8">
                  <p:embed/>
                </p:oleObj>
              </mc:Choice>
              <mc:Fallback>
                <p:oleObj r:id="rId5" imgW="5456393" imgH="4340728" progId="Excel.Chart.8">
                  <p:embed/>
                  <p:pic>
                    <p:nvPicPr>
                      <p:cNvPr id="0" name="Graphiqu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090738"/>
                        <a:ext cx="5454650" cy="434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ZoneTexte 6"/>
          <p:cNvSpPr txBox="1">
            <a:spLocks noChangeArrowheads="1"/>
          </p:cNvSpPr>
          <p:nvPr/>
        </p:nvSpPr>
        <p:spPr bwMode="auto">
          <a:xfrm>
            <a:off x="3203575" y="1562100"/>
            <a:ext cx="3240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...n</a:t>
            </a:r>
            <a:r>
              <a:rPr lang="ja-JP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portent pas car c</a:t>
            </a:r>
            <a:r>
              <a:rPr lang="ja-JP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 un équipement </a:t>
            </a:r>
          </a:p>
          <a:p>
            <a:pPr algn="ctr" eaLnBrk="1" hangingPunct="1"/>
            <a:r>
              <a:rPr lang="fr-FR" altLang="fr-FR" b="1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coûteux</a:t>
            </a:r>
            <a:endParaRPr lang="fr-FR" altLang="fr-FR" sz="1400" b="1">
              <a:solidFill>
                <a:srgbClr val="22387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196" name="Graphique 7"/>
          <p:cNvGraphicFramePr>
            <a:graphicFrameLocks/>
          </p:cNvGraphicFramePr>
          <p:nvPr/>
        </p:nvGraphicFramePr>
        <p:xfrm>
          <a:off x="5648325" y="2085975"/>
          <a:ext cx="545465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7" imgW="5450296" imgH="4340728" progId="Excel.Chart.8">
                  <p:embed/>
                </p:oleObj>
              </mc:Choice>
              <mc:Fallback>
                <p:oleObj r:id="rId7" imgW="5450296" imgH="4340728" progId="Excel.Chart.8">
                  <p:embed/>
                  <p:pic>
                    <p:nvPicPr>
                      <p:cNvPr id="0" name="Graphique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085975"/>
                        <a:ext cx="545465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ZoneTexte 8"/>
          <p:cNvSpPr txBox="1">
            <a:spLocks noChangeArrowheads="1"/>
          </p:cNvSpPr>
          <p:nvPr/>
        </p:nvSpPr>
        <p:spPr bwMode="auto">
          <a:xfrm>
            <a:off x="5988050" y="1557338"/>
            <a:ext cx="32400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...n</a:t>
            </a:r>
            <a:r>
              <a:rPr lang="ja-JP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portent pas car c</a:t>
            </a:r>
            <a:r>
              <a:rPr lang="ja-JP" altLang="fr-FR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sz="1100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 un équipement </a:t>
            </a:r>
          </a:p>
          <a:p>
            <a:pPr algn="ctr" eaLnBrk="1" hangingPunct="1"/>
            <a:r>
              <a:rPr lang="fr-FR" altLang="fr-FR" b="1">
                <a:solidFill>
                  <a:srgbClr val="22387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jugé inutile</a:t>
            </a:r>
            <a:endParaRPr lang="fr-FR" altLang="fr-FR" sz="1400" b="1">
              <a:solidFill>
                <a:srgbClr val="22387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7"/>
          <p:cNvSpPr>
            <a:spLocks noChangeArrowheads="1"/>
          </p:cNvSpPr>
          <p:nvPr/>
        </p:nvSpPr>
        <p:spPr bwMode="auto">
          <a:xfrm>
            <a:off x="601663" y="115888"/>
            <a:ext cx="8542337" cy="627062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Profil des utilisateurs de deux/trois roues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1" name="Tableau 50"/>
          <p:cNvGraphicFramePr>
            <a:graphicFrameLocks noGrp="1"/>
          </p:cNvGraphicFramePr>
          <p:nvPr/>
        </p:nvGraphicFramePr>
        <p:xfrm>
          <a:off x="5076825" y="1503363"/>
          <a:ext cx="3887788" cy="773111"/>
        </p:xfrm>
        <a:graphic>
          <a:graphicData uri="http://schemas.openxmlformats.org/drawingml/2006/table">
            <a:tbl>
              <a:tblPr/>
              <a:tblGrid>
                <a:gridCol w="1635125"/>
                <a:gridCol w="750888"/>
                <a:gridCol w="750887"/>
                <a:gridCol w="750888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Région</a:t>
                      </a:r>
                    </a:p>
                  </a:txBody>
                  <a:tcPr marL="99068" marR="99068" marT="45769" marB="45769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Ensemble</a:t>
                      </a:r>
                    </a:p>
                  </a:txBody>
                  <a:tcPr marL="36000" marR="36000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Motards</a:t>
                      </a:r>
                    </a:p>
                  </a:txBody>
                  <a:tcPr marL="36000" marR="36000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Scootéristes</a:t>
                      </a:r>
                    </a:p>
                  </a:txBody>
                  <a:tcPr marL="36000" marR="36000" marT="45712" marB="457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</a:tr>
              <a:tr h="2492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Ile de France</a:t>
                      </a:r>
                    </a:p>
                  </a:txBody>
                  <a:tcPr marL="78008" marR="10319" marT="953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19%</a:t>
                      </a:r>
                    </a:p>
                  </a:txBody>
                  <a:tcPr marL="9525" marR="9525" marT="9528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19%</a:t>
                      </a:r>
                    </a:p>
                  </a:txBody>
                  <a:tcPr marL="9525" marR="9525" marT="9528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21%</a:t>
                      </a:r>
                    </a:p>
                  </a:txBody>
                  <a:tcPr marL="9525" marR="9525" marT="9528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</a:tr>
              <a:tr h="2492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Province</a:t>
                      </a:r>
                    </a:p>
                  </a:txBody>
                  <a:tcPr marL="78008" marR="10319" marT="953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81%</a:t>
                      </a:r>
                    </a:p>
                  </a:txBody>
                  <a:tcPr marL="9525" marR="9525" marT="9528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81%</a:t>
                      </a:r>
                    </a:p>
                  </a:txBody>
                  <a:tcPr marL="9525" marR="9525" marT="9528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79%</a:t>
                      </a:r>
                    </a:p>
                  </a:txBody>
                  <a:tcPr marL="9525" marR="9525" marT="9528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au 74"/>
          <p:cNvGraphicFramePr>
            <a:graphicFrameLocks noGrp="1"/>
          </p:cNvGraphicFramePr>
          <p:nvPr/>
        </p:nvGraphicFramePr>
        <p:xfrm>
          <a:off x="671513" y="2833688"/>
          <a:ext cx="3887787" cy="1520827"/>
        </p:xfrm>
        <a:graphic>
          <a:graphicData uri="http://schemas.openxmlformats.org/drawingml/2006/table">
            <a:tbl>
              <a:tblPr/>
              <a:tblGrid>
                <a:gridCol w="1635125"/>
                <a:gridCol w="750887"/>
                <a:gridCol w="750888"/>
                <a:gridCol w="750887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Age</a:t>
                      </a:r>
                    </a:p>
                  </a:txBody>
                  <a:tcPr marL="99044" marR="99044" marT="45745" marB="45745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Ensemble</a:t>
                      </a:r>
                    </a:p>
                  </a:txBody>
                  <a:tcPr marL="36000" marR="36000" marT="45706" marB="4570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Motards</a:t>
                      </a:r>
                    </a:p>
                  </a:txBody>
                  <a:tcPr marL="36000" marR="36000" marT="45706" marB="4570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Scootéristes</a:t>
                      </a:r>
                    </a:p>
                  </a:txBody>
                  <a:tcPr marL="36000" marR="36000" marT="45706" marB="4570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15 à 24 ans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19%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27%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25 à 34 ans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13%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13%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13%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35 à 49 ans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32%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27%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50 à 64 ans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27%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22%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65 ans et +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12%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11%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11%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4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76500"/>
            <a:ext cx="7032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4" descr="http://thepngproject.s3.amazonaws.com/1024_000000/noun_project_ca6d3d54-0f3d-41ca-b459-32bdf4e19cc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E314B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4727211" y="1215025"/>
            <a:ext cx="570391" cy="570391"/>
          </a:xfrm>
          <a:prstGeom prst="rect">
            <a:avLst/>
          </a:prstGeom>
          <a:noFill/>
          <a:extLst/>
        </p:spPr>
      </p:pic>
      <p:graphicFrame>
        <p:nvGraphicFramePr>
          <p:cNvPr id="78" name="Tableau 77"/>
          <p:cNvGraphicFramePr>
            <a:graphicFrameLocks noGrp="1"/>
          </p:cNvGraphicFramePr>
          <p:nvPr/>
        </p:nvGraphicFramePr>
        <p:xfrm>
          <a:off x="671513" y="1444625"/>
          <a:ext cx="3900487" cy="769938"/>
        </p:xfrm>
        <a:graphic>
          <a:graphicData uri="http://schemas.openxmlformats.org/drawingml/2006/table">
            <a:tbl>
              <a:tblPr/>
              <a:tblGrid>
                <a:gridCol w="1668462"/>
                <a:gridCol w="719138"/>
                <a:gridCol w="792162"/>
                <a:gridCol w="7207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Sexe</a:t>
                      </a:r>
                    </a:p>
                  </a:txBody>
                  <a:tcPr marL="99039" marR="9903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Ensemble</a:t>
                      </a:r>
                    </a:p>
                  </a:txBody>
                  <a:tcPr marL="36000" marR="36000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Motards</a:t>
                      </a:r>
                    </a:p>
                  </a:txBody>
                  <a:tcPr marL="36000" marR="36000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Scootéristes</a:t>
                      </a:r>
                    </a:p>
                  </a:txBody>
                  <a:tcPr marL="36000" marR="36000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Hommes</a:t>
                      </a:r>
                    </a:p>
                  </a:txBody>
                  <a:tcPr marL="10317" marR="10317" marT="952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74%</a:t>
                      </a:r>
                    </a:p>
                  </a:txBody>
                  <a:tcPr marL="9525" marR="9525" marT="95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77%</a:t>
                      </a:r>
                    </a:p>
                  </a:txBody>
                  <a:tcPr marL="9525" marR="9525" marT="95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70%</a:t>
                      </a:r>
                    </a:p>
                  </a:txBody>
                  <a:tcPr marL="9525" marR="9525" marT="95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6666"/>
                      </a:srgb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Femmes</a:t>
                      </a:r>
                    </a:p>
                  </a:txBody>
                  <a:tcPr marL="10317" marR="10317" marT="952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26%</a:t>
                      </a:r>
                    </a:p>
                  </a:txBody>
                  <a:tcPr marL="9525" marR="9525" marT="95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23%</a:t>
                      </a:r>
                    </a:p>
                  </a:txBody>
                  <a:tcPr marL="9525" marR="9525" marT="95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30%</a:t>
                      </a:r>
                    </a:p>
                  </a:txBody>
                  <a:tcPr marL="9525" marR="9525" marT="95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5437" name="Groupe 22"/>
          <p:cNvGrpSpPr>
            <a:grpSpLocks/>
          </p:cNvGrpSpPr>
          <p:nvPr/>
        </p:nvGrpSpPr>
        <p:grpSpPr bwMode="auto">
          <a:xfrm>
            <a:off x="180975" y="1109663"/>
            <a:ext cx="777875" cy="649287"/>
            <a:chOff x="292100" y="2279650"/>
            <a:chExt cx="833438" cy="655638"/>
          </a:xfrm>
        </p:grpSpPr>
        <p:pic>
          <p:nvPicPr>
            <p:cNvPr id="15498" name="Image 79" descr="homm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3" y="2279650"/>
              <a:ext cx="5365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99" name="Image 80" descr="femm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" y="2351088"/>
              <a:ext cx="584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2" name="Tableau 81"/>
          <p:cNvGraphicFramePr>
            <a:graphicFrameLocks noGrp="1"/>
          </p:cNvGraphicFramePr>
          <p:nvPr/>
        </p:nvGraphicFramePr>
        <p:xfrm>
          <a:off x="5111750" y="3105150"/>
          <a:ext cx="3887788" cy="2197098"/>
        </p:xfrm>
        <a:graphic>
          <a:graphicData uri="http://schemas.openxmlformats.org/drawingml/2006/table">
            <a:tbl>
              <a:tblPr/>
              <a:tblGrid>
                <a:gridCol w="1635125"/>
                <a:gridCol w="750888"/>
                <a:gridCol w="750887"/>
                <a:gridCol w="750888"/>
              </a:tblGrid>
              <a:tr h="457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Taille d</a:t>
                      </a:r>
                      <a:r>
                        <a:rPr kumimoji="0" lang="ja-JP" alt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agglomération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9068" marR="99068" marT="45777" marB="4577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Ensemble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Motards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Scootéristes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</a:tr>
              <a:tr h="238183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Rurale</a:t>
                      </a:r>
                    </a:p>
                  </a:txBody>
                  <a:tcPr marL="9525" marR="9525" marT="9529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24%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25%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18%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</a:tr>
              <a:tr h="37537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2 000 à 20 000 habitants</a:t>
                      </a:r>
                    </a:p>
                  </a:txBody>
                  <a:tcPr marL="9525" marR="9525" marT="9529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19%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18%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21%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</a:tr>
              <a:tr h="37537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20 000 à 100 000 habitants</a:t>
                      </a:r>
                    </a:p>
                  </a:txBody>
                  <a:tcPr marL="9525" marR="9525" marT="9529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13%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14%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12%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</a:tr>
              <a:tr h="37537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100 000 habitants et plus</a:t>
                      </a:r>
                    </a:p>
                  </a:txBody>
                  <a:tcPr marL="9525" marR="9525" marT="9529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28%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28%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30%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</a:tr>
              <a:tr h="37537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Agglomération parisienne</a:t>
                      </a:r>
                    </a:p>
                  </a:txBody>
                  <a:tcPr marL="9525" marR="9525" marT="9529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16%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19%</a:t>
                      </a:r>
                    </a:p>
                  </a:txBody>
                  <a:tcPr marL="9525" marR="9525" marT="952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au 84"/>
          <p:cNvGraphicFramePr>
            <a:graphicFrameLocks noGrp="1"/>
          </p:cNvGraphicFramePr>
          <p:nvPr/>
        </p:nvGraphicFramePr>
        <p:xfrm>
          <a:off x="684213" y="4854575"/>
          <a:ext cx="3887787" cy="1168401"/>
        </p:xfrm>
        <a:graphic>
          <a:graphicData uri="http://schemas.openxmlformats.org/drawingml/2006/table">
            <a:tbl>
              <a:tblPr/>
              <a:tblGrid>
                <a:gridCol w="1635125"/>
                <a:gridCol w="750887"/>
                <a:gridCol w="750888"/>
                <a:gridCol w="75088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CSP</a:t>
                      </a:r>
                    </a:p>
                  </a:txBody>
                  <a:tcPr marL="99044" marR="99044" marT="45747" marB="4574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Ensemble</a:t>
                      </a:r>
                    </a:p>
                  </a:txBody>
                  <a:tcPr marL="36000" marR="36000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Motards</a:t>
                      </a:r>
                    </a:p>
                  </a:txBody>
                  <a:tcPr marL="36000" marR="36000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Scootéristes</a:t>
                      </a:r>
                    </a:p>
                  </a:txBody>
                  <a:tcPr marL="36000" marR="36000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CSP+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39%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42%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35%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CSP-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23%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27%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22%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Inactifs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38%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32%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42%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</a:tr>
            </a:tbl>
          </a:graphicData>
        </a:graphic>
      </p:graphicFrame>
      <p:pic>
        <p:nvPicPr>
          <p:cNvPr id="15496" name="Picture 3" descr="C:\Users\OWAY900\Desktop\Icones\Travailler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575175"/>
            <a:ext cx="6699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9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706688"/>
            <a:ext cx="7000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7"/>
          <p:cNvSpPr>
            <a:spLocks noChangeArrowheads="1"/>
          </p:cNvSpPr>
          <p:nvPr/>
        </p:nvSpPr>
        <p:spPr bwMode="auto">
          <a:xfrm>
            <a:off x="601663" y="115888"/>
            <a:ext cx="8542337" cy="627062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Profil des utilisateurs de deux/trois roues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/>
        </p:nvGraphicFramePr>
        <p:xfrm>
          <a:off x="2124075" y="1412875"/>
          <a:ext cx="4751388" cy="1655763"/>
        </p:xfrm>
        <a:graphic>
          <a:graphicData uri="http://schemas.openxmlformats.org/drawingml/2006/table">
            <a:tbl>
              <a:tblPr/>
              <a:tblGrid>
                <a:gridCol w="2498725"/>
                <a:gridCol w="750888"/>
                <a:gridCol w="750887"/>
                <a:gridCol w="750888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Expérience</a:t>
                      </a:r>
                    </a:p>
                  </a:txBody>
                  <a:tcPr marL="99068" marR="99068" marT="45754" marB="45754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Ensemble</a:t>
                      </a:r>
                    </a:p>
                  </a:txBody>
                  <a:tcPr marL="36000" marR="36000" marT="45697" marB="4569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Motards</a:t>
                      </a:r>
                    </a:p>
                  </a:txBody>
                  <a:tcPr marL="36000" marR="36000" marT="45697" marB="4569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Scootéristes</a:t>
                      </a:r>
                    </a:p>
                  </a:txBody>
                  <a:tcPr marL="36000" marR="36000" marT="45697" marB="4569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Moins de 1 an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un an à moins de 3 ans</a:t>
                      </a:r>
                    </a:p>
                  </a:txBody>
                  <a:tcPr marL="72000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 3 ans à moins de 5 ans</a:t>
                      </a:r>
                    </a:p>
                  </a:txBody>
                  <a:tcPr marL="72000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 ans à 9 ans</a:t>
                      </a:r>
                    </a:p>
                  </a:txBody>
                  <a:tcPr marL="72000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7058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10 ans et +</a:t>
                      </a:r>
                    </a:p>
                  </a:txBody>
                  <a:tcPr marL="72000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45%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53%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4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96975"/>
            <a:ext cx="5349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344738" y="3919538"/>
          <a:ext cx="4310062" cy="952500"/>
        </p:xfrm>
        <a:graphic>
          <a:graphicData uri="http://schemas.openxmlformats.org/drawingml/2006/table">
            <a:tbl>
              <a:tblPr/>
              <a:tblGrid>
                <a:gridCol w="2684462"/>
                <a:gridCol w="1625600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Type de véhicule</a:t>
                      </a:r>
                    </a:p>
                  </a:txBody>
                  <a:tcPr marL="99044" marR="99044" marT="45750" marB="457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Ensemble</a:t>
                      </a:r>
                    </a:p>
                  </a:txBody>
                  <a:tcPr marL="36000" marR="36000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9A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Moto</a:t>
                      </a:r>
                    </a:p>
                  </a:txBody>
                  <a:tcPr marL="9525" marR="9525" marT="953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69%</a:t>
                      </a: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Scooter 2 roues</a:t>
                      </a:r>
                    </a:p>
                  </a:txBody>
                  <a:tcPr marL="9525" marR="9525" marT="953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41%</a:t>
                      </a: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F">
                        <a:alpha val="66666"/>
                      </a:srgbClr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Scooter 3 roues</a:t>
                      </a:r>
                    </a:p>
                  </a:txBody>
                  <a:tcPr marL="9525" marR="9525" marT="953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1258888" y="3616325"/>
            <a:ext cx="7634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>
                <a:solidFill>
                  <a:schemeClr val="bg1"/>
                </a:solidFill>
              </a:rPr>
              <a:t>Un sentiment de sécurité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-79375" y="1989138"/>
            <a:ext cx="154781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7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7"/>
          <p:cNvSpPr>
            <a:spLocks noChangeArrowheads="1"/>
          </p:cNvSpPr>
          <p:nvPr/>
        </p:nvSpPr>
        <p:spPr bwMode="auto">
          <a:xfrm>
            <a:off x="601663" y="115888"/>
            <a:ext cx="8542337" cy="627062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FFFF"/>
                </a:solidFill>
                <a:cs typeface="Tahoma" panose="020B0604030504040204" pitchFamily="34" charset="0"/>
              </a:rPr>
              <a:t>Des conducteurs qui se sentent en sécurité sur leur véhicule…</a:t>
            </a:r>
          </a:p>
        </p:txBody>
      </p:sp>
      <p:sp>
        <p:nvSpPr>
          <p:cNvPr id="1028" name="AutoShape 28"/>
          <p:cNvSpPr>
            <a:spLocks noChangeArrowheads="1"/>
          </p:cNvSpPr>
          <p:nvPr/>
        </p:nvSpPr>
        <p:spPr bwMode="auto">
          <a:xfrm>
            <a:off x="601663" y="744538"/>
            <a:ext cx="8542337" cy="360362"/>
          </a:xfrm>
          <a:prstGeom prst="bevel">
            <a:avLst>
              <a:gd name="adj" fmla="val 0"/>
            </a:avLst>
          </a:prstGeom>
          <a:solidFill>
            <a:srgbClr val="A4A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026" name="Graphique 11"/>
          <p:cNvGraphicFramePr>
            <a:graphicFrameLocks/>
          </p:cNvGraphicFramePr>
          <p:nvPr/>
        </p:nvGraphicFramePr>
        <p:xfrm>
          <a:off x="704850" y="2173288"/>
          <a:ext cx="8021638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8023031" imgH="4084674" progId="Excel.Chart.8">
                  <p:embed/>
                </p:oleObj>
              </mc:Choice>
              <mc:Fallback>
                <p:oleObj r:id="rId4" imgW="8023031" imgH="4084674" progId="Excel.Chart.8">
                  <p:embed/>
                  <p:pic>
                    <p:nvPicPr>
                      <p:cNvPr id="0" name="Graphiqu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173288"/>
                        <a:ext cx="8021638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9" name="Connecteur droit 12"/>
          <p:cNvCxnSpPr>
            <a:cxnSpLocks noChangeShapeType="1"/>
          </p:cNvCxnSpPr>
          <p:nvPr/>
        </p:nvCxnSpPr>
        <p:spPr bwMode="auto">
          <a:xfrm flipV="1">
            <a:off x="1327150" y="2601913"/>
            <a:ext cx="241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Connecteur droit 13"/>
          <p:cNvCxnSpPr>
            <a:cxnSpLocks noChangeShapeType="1"/>
          </p:cNvCxnSpPr>
          <p:nvPr/>
        </p:nvCxnSpPr>
        <p:spPr bwMode="auto">
          <a:xfrm>
            <a:off x="4041775" y="3494088"/>
            <a:ext cx="24114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Rectangle à coins arrondis 17"/>
          <p:cNvSpPr>
            <a:spLocks noChangeArrowheads="1"/>
          </p:cNvSpPr>
          <p:nvPr/>
        </p:nvSpPr>
        <p:spPr bwMode="auto">
          <a:xfrm>
            <a:off x="1327150" y="2035175"/>
            <a:ext cx="652463" cy="3762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36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72%</a:t>
            </a:r>
          </a:p>
        </p:txBody>
      </p:sp>
      <p:sp>
        <p:nvSpPr>
          <p:cNvPr id="1032" name="Rectangle à coins arrondis 23"/>
          <p:cNvSpPr>
            <a:spLocks noChangeArrowheads="1"/>
          </p:cNvSpPr>
          <p:nvPr/>
        </p:nvSpPr>
        <p:spPr bwMode="auto">
          <a:xfrm>
            <a:off x="4041775" y="2949575"/>
            <a:ext cx="650875" cy="37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28%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2108200" y="1989138"/>
          <a:ext cx="2584450" cy="497193"/>
        </p:xfrm>
        <a:graphic>
          <a:graphicData uri="http://schemas.openxmlformats.org/drawingml/2006/table">
            <a:tbl>
              <a:tblPr/>
              <a:tblGrid>
                <a:gridCol w="2584450"/>
              </a:tblGrid>
              <a:tr h="4968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 sentent en sécurité sur leur 2/3 roues</a:t>
                      </a:r>
                    </a:p>
                  </a:txBody>
                  <a:tcPr marL="9525" marR="9525" marT="951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4829175" y="2919413"/>
          <a:ext cx="2767013" cy="436562"/>
        </p:xfrm>
        <a:graphic>
          <a:graphicData uri="http://schemas.openxmlformats.org/drawingml/2006/table">
            <a:tbl>
              <a:tblPr/>
              <a:tblGrid>
                <a:gridCol w="2767013"/>
              </a:tblGrid>
              <a:tr h="4365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Ne se sentent pas en sécurité sur leur 2/3 roues</a:t>
                      </a:r>
                    </a:p>
                  </a:txBody>
                  <a:tcPr marL="9525" marR="9525" marT="953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3"/>
          <p:cNvSpPr>
            <a:spLocks noChangeArrowheads="1"/>
          </p:cNvSpPr>
          <p:nvPr/>
        </p:nvSpPr>
        <p:spPr bwMode="auto">
          <a:xfrm>
            <a:off x="5200650" y="1628775"/>
            <a:ext cx="3592513" cy="4546600"/>
          </a:xfrm>
          <a:prstGeom prst="rect">
            <a:avLst/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4000" b="1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39750" y="1628775"/>
            <a:ext cx="3590925" cy="4537075"/>
          </a:xfrm>
          <a:prstGeom prst="rect">
            <a:avLst/>
          </a:prstGeom>
          <a:solidFill>
            <a:srgbClr val="D9D9D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4000" b="1"/>
          </a:p>
        </p:txBody>
      </p:sp>
      <p:sp>
        <p:nvSpPr>
          <p:cNvPr id="18436" name="AutoShape 27"/>
          <p:cNvSpPr>
            <a:spLocks noChangeArrowheads="1"/>
          </p:cNvSpPr>
          <p:nvPr/>
        </p:nvSpPr>
        <p:spPr bwMode="auto">
          <a:xfrm>
            <a:off x="601663" y="115888"/>
            <a:ext cx="8542337" cy="627062"/>
          </a:xfrm>
          <a:prstGeom prst="bevel">
            <a:avLst>
              <a:gd name="adj" fmla="val 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600">
                <a:solidFill>
                  <a:schemeClr val="bg1"/>
                </a:solidFill>
                <a:cs typeface="Tahoma" panose="020B0604030504040204" pitchFamily="34" charset="0"/>
              </a:rPr>
              <a:t>…et priorisent, pour renforcer leur sécurité, des actions…</a:t>
            </a:r>
          </a:p>
        </p:txBody>
      </p:sp>
      <p:sp>
        <p:nvSpPr>
          <p:cNvPr id="18437" name="AutoShape 28"/>
          <p:cNvSpPr>
            <a:spLocks noChangeArrowheads="1"/>
          </p:cNvSpPr>
          <p:nvPr/>
        </p:nvSpPr>
        <p:spPr bwMode="auto">
          <a:xfrm>
            <a:off x="601663" y="744538"/>
            <a:ext cx="8542337" cy="360362"/>
          </a:xfrm>
          <a:prstGeom prst="bevel">
            <a:avLst>
              <a:gd name="adj" fmla="val 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 i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8438" name="ZoneTexte 39"/>
          <p:cNvSpPr txBox="1">
            <a:spLocks noChangeArrowheads="1"/>
          </p:cNvSpPr>
          <p:nvPr/>
        </p:nvSpPr>
        <p:spPr bwMode="auto">
          <a:xfrm>
            <a:off x="614363" y="2890838"/>
            <a:ext cx="17954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76%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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9" name="ZoneTexte 61"/>
          <p:cNvSpPr txBox="1">
            <a:spLocks noChangeArrowheads="1"/>
          </p:cNvSpPr>
          <p:nvPr/>
        </p:nvSpPr>
        <p:spPr bwMode="auto">
          <a:xfrm>
            <a:off x="2378075" y="3074988"/>
            <a:ext cx="1797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62%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</a:t>
            </a: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0" name="ZoneTexte 62"/>
          <p:cNvSpPr txBox="1">
            <a:spLocks noChangeArrowheads="1"/>
          </p:cNvSpPr>
          <p:nvPr/>
        </p:nvSpPr>
        <p:spPr bwMode="auto">
          <a:xfrm>
            <a:off x="5248275" y="3444875"/>
            <a:ext cx="1797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50%</a:t>
            </a: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1" name="ZoneTexte 64"/>
          <p:cNvSpPr txBox="1">
            <a:spLocks noChangeArrowheads="1"/>
          </p:cNvSpPr>
          <p:nvPr/>
        </p:nvSpPr>
        <p:spPr bwMode="auto">
          <a:xfrm>
            <a:off x="6994525" y="3444875"/>
            <a:ext cx="1797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46%</a:t>
            </a: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</a:t>
            </a: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200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84200" y="4797425"/>
          <a:ext cx="8199438" cy="1368425"/>
        </p:xfrm>
        <a:graphic>
          <a:graphicData uri="http://schemas.openxmlformats.org/drawingml/2006/table">
            <a:tbl>
              <a:tblPr/>
              <a:tblGrid>
                <a:gridCol w="1781175"/>
                <a:gridCol w="1781175"/>
                <a:gridCol w="1081088"/>
                <a:gridCol w="1763712"/>
                <a:gridCol w="1792288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souhaitent que 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l'état de la chaussée</a:t>
                      </a: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ou que la signalisation soient améliorés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attendent des 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constructeurs qu</a:t>
                      </a:r>
                      <a:r>
                        <a:rPr kumimoji="0" lang="fr-FR" alt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’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ils améliorent les équipements </a:t>
                      </a: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liés à la sécurité sur les deux roues</a:t>
                      </a:r>
                    </a:p>
                  </a:txBody>
                  <a:tcPr marL="72000" marR="72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36000" marR="36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déclarent vouloir 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améliorer</a:t>
                      </a: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leur conduite</a:t>
                      </a: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ou être plus prudent</a:t>
                      </a:r>
                    </a:p>
                  </a:txBody>
                  <a:tcPr marL="36000" marR="36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seraient prêts à 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améliorer leur équipement </a:t>
                      </a:r>
                    </a:p>
                  </a:txBody>
                  <a:tcPr marL="36000" marR="360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8" name="ZoneTexte 24"/>
          <p:cNvSpPr txBox="1">
            <a:spLocks noChangeArrowheads="1"/>
          </p:cNvSpPr>
          <p:nvPr/>
        </p:nvSpPr>
        <p:spPr bwMode="auto">
          <a:xfrm>
            <a:off x="6615113" y="1249363"/>
            <a:ext cx="2513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66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% Tout à fait prioritaire</a:t>
            </a:r>
          </a:p>
        </p:txBody>
      </p:sp>
      <p:sp>
        <p:nvSpPr>
          <p:cNvPr id="18449" name="ZoneTexte 5"/>
          <p:cNvSpPr txBox="1">
            <a:spLocks noChangeArrowheads="1"/>
          </p:cNvSpPr>
          <p:nvPr/>
        </p:nvSpPr>
        <p:spPr bwMode="auto">
          <a:xfrm>
            <a:off x="4211638" y="1628775"/>
            <a:ext cx="85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i="1">
                <a:latin typeface="Tahoma" panose="020B0604030504040204" pitchFamily="34" charset="0"/>
                <a:cs typeface="Tahoma" panose="020B0604030504040204" pitchFamily="34" charset="0"/>
              </a:rPr>
              <a:t>plutôt</a:t>
            </a:r>
          </a:p>
        </p:txBody>
      </p:sp>
      <p:sp>
        <p:nvSpPr>
          <p:cNvPr id="18450" name="ZoneTexte 16"/>
          <p:cNvSpPr txBox="1">
            <a:spLocks noChangeArrowheads="1"/>
          </p:cNvSpPr>
          <p:nvPr/>
        </p:nvSpPr>
        <p:spPr bwMode="auto">
          <a:xfrm>
            <a:off x="1538288" y="1628775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collectives…</a:t>
            </a:r>
          </a:p>
        </p:txBody>
      </p:sp>
      <p:pic>
        <p:nvPicPr>
          <p:cNvPr id="18451" name="Picture 4" descr="C:\Users\OWAY900\Desktop\Icones\roa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2174875"/>
            <a:ext cx="8683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2" name="Groupe 11"/>
          <p:cNvGrpSpPr>
            <a:grpSpLocks noChangeAspect="1"/>
          </p:cNvGrpSpPr>
          <p:nvPr/>
        </p:nvGrpSpPr>
        <p:grpSpPr bwMode="auto">
          <a:xfrm>
            <a:off x="7332663" y="2690813"/>
            <a:ext cx="1019175" cy="809625"/>
            <a:chOff x="7682773" y="2208655"/>
            <a:chExt cx="1092318" cy="868604"/>
          </a:xfrm>
        </p:grpSpPr>
        <p:pic>
          <p:nvPicPr>
            <p:cNvPr id="1845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5901" y="2803671"/>
              <a:ext cx="324276" cy="27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462" y="2360527"/>
              <a:ext cx="243431" cy="24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773" y="2480163"/>
              <a:ext cx="377138" cy="29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8759" y="2208655"/>
              <a:ext cx="259910" cy="27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1" name="ZoneTexte 9"/>
            <p:cNvSpPr txBox="1">
              <a:spLocks noChangeArrowheads="1"/>
            </p:cNvSpPr>
            <p:nvPr/>
          </p:nvSpPr>
          <p:spPr bwMode="auto">
            <a:xfrm>
              <a:off x="8059911" y="2482243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>
                  <a:latin typeface="Tahoma" panose="020B0604030504040204" pitchFamily="34" charset="0"/>
                  <a:cs typeface="Tahoma" panose="020B0604030504040204" pitchFamily="34" charset="0"/>
                </a:rPr>
                <a:t>+</a:t>
              </a:r>
            </a:p>
          </p:txBody>
        </p:sp>
        <p:pic>
          <p:nvPicPr>
            <p:cNvPr id="18462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091" y="2705286"/>
              <a:ext cx="396000" cy="22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53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9" t="20461" r="47810" b="50171"/>
          <a:stretch>
            <a:fillRect/>
          </a:stretch>
        </p:blipFill>
        <p:spPr bwMode="auto">
          <a:xfrm>
            <a:off x="2824163" y="2324100"/>
            <a:ext cx="73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41664" r="46771" b="34259"/>
          <a:stretch>
            <a:fillRect/>
          </a:stretch>
        </p:blipFill>
        <p:spPr bwMode="auto">
          <a:xfrm>
            <a:off x="5589588" y="2735263"/>
            <a:ext cx="928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Imag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84" b="91425"/>
          <a:stretch>
            <a:fillRect/>
          </a:stretch>
        </p:blipFill>
        <p:spPr bwMode="auto">
          <a:xfrm>
            <a:off x="5556250" y="2624138"/>
            <a:ext cx="333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Rectangle 3"/>
          <p:cNvSpPr>
            <a:spLocks noChangeArrowheads="1"/>
          </p:cNvSpPr>
          <p:nvPr/>
        </p:nvSpPr>
        <p:spPr bwMode="auto">
          <a:xfrm>
            <a:off x="5884863" y="1628775"/>
            <a:ext cx="2303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…qu</a:t>
            </a:r>
            <a:r>
              <a:rPr lang="ja-JP" altLang="fr-FR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fr-FR" altLang="ja-JP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individuelles.</a:t>
            </a:r>
            <a:endParaRPr lang="fr-FR" altLang="fr-FR" b="1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-153988" y="1990725"/>
            <a:ext cx="154781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7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459" name="ZoneTexte 2"/>
          <p:cNvSpPr txBox="1">
            <a:spLocks noChangeArrowheads="1"/>
          </p:cNvSpPr>
          <p:nvPr/>
        </p:nvSpPr>
        <p:spPr bwMode="auto">
          <a:xfrm>
            <a:off x="1230313" y="3179763"/>
            <a:ext cx="7950200" cy="954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>
                <a:solidFill>
                  <a:schemeClr val="bg1"/>
                </a:solidFill>
              </a:rPr>
              <a:t>Un état d</a:t>
            </a:r>
            <a:r>
              <a:rPr lang="ja-JP" altLang="fr-FR" sz="2800">
                <a:solidFill>
                  <a:schemeClr val="bg1"/>
                </a:solidFill>
              </a:rPr>
              <a:t>’</a:t>
            </a:r>
            <a:r>
              <a:rPr lang="fr-FR" altLang="ja-JP" sz="2800">
                <a:solidFill>
                  <a:schemeClr val="bg1"/>
                </a:solidFill>
              </a:rPr>
              <a:t>esprit qui les amène à négliger le port d</a:t>
            </a:r>
            <a:r>
              <a:rPr lang="ja-JP" altLang="fr-FR" sz="2800">
                <a:solidFill>
                  <a:schemeClr val="bg1"/>
                </a:solidFill>
              </a:rPr>
              <a:t>’</a:t>
            </a:r>
            <a:r>
              <a:rPr lang="fr-FR" altLang="ja-JP" sz="2800">
                <a:solidFill>
                  <a:schemeClr val="bg1"/>
                </a:solidFill>
              </a:rPr>
              <a:t>équipements…</a:t>
            </a:r>
            <a:endParaRPr lang="fr-FR" altLang="fr-F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39"/>
          <p:cNvSpPr txBox="1">
            <a:spLocks noChangeArrowheads="1"/>
          </p:cNvSpPr>
          <p:nvPr/>
        </p:nvSpPr>
        <p:spPr bwMode="auto">
          <a:xfrm>
            <a:off x="4787900" y="3389313"/>
            <a:ext cx="16573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30%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3" name="ZoneTexte 39"/>
          <p:cNvSpPr txBox="1">
            <a:spLocks noChangeArrowheads="1"/>
          </p:cNvSpPr>
          <p:nvPr/>
        </p:nvSpPr>
        <p:spPr bwMode="auto">
          <a:xfrm>
            <a:off x="6445250" y="3559175"/>
            <a:ext cx="1655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11%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4" name="ZoneTexte 39"/>
          <p:cNvSpPr txBox="1">
            <a:spLocks noChangeArrowheads="1"/>
          </p:cNvSpPr>
          <p:nvPr/>
        </p:nvSpPr>
        <p:spPr bwMode="auto">
          <a:xfrm>
            <a:off x="3132138" y="3221038"/>
            <a:ext cx="16557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40%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 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5" name="ZoneTexte 39"/>
          <p:cNvSpPr txBox="1">
            <a:spLocks noChangeArrowheads="1"/>
          </p:cNvSpPr>
          <p:nvPr/>
        </p:nvSpPr>
        <p:spPr bwMode="auto">
          <a:xfrm>
            <a:off x="1476375" y="3051175"/>
            <a:ext cx="16557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46%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</a:t>
            </a: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fr-FR" altLang="fr-FR" sz="11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</a:t>
            </a:r>
            <a:endParaRPr lang="fr-FR" altLang="fr-FR" sz="11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6" name="ZoneTexte 30"/>
          <p:cNvSpPr txBox="1">
            <a:spLocks noChangeArrowheads="1"/>
          </p:cNvSpPr>
          <p:nvPr/>
        </p:nvSpPr>
        <p:spPr bwMode="auto">
          <a:xfrm>
            <a:off x="5845175" y="1465263"/>
            <a:ext cx="326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% ne mettent pas toujours</a:t>
            </a:r>
          </a:p>
        </p:txBody>
      </p:sp>
      <p:graphicFrame>
        <p:nvGraphicFramePr>
          <p:cNvPr id="32" name="Group 5"/>
          <p:cNvGraphicFramePr>
            <a:graphicFrameLocks noGrp="1"/>
          </p:cNvGraphicFramePr>
          <p:nvPr/>
        </p:nvGraphicFramePr>
        <p:xfrm>
          <a:off x="650875" y="257175"/>
          <a:ext cx="8493125" cy="830263"/>
        </p:xfrm>
        <a:graphic>
          <a:graphicData uri="http://schemas.openxmlformats.org/drawingml/2006/table">
            <a:tbl>
              <a:tblPr/>
              <a:tblGrid>
                <a:gridCol w="84931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ahoma" pitchFamily="34" charset="0"/>
                        </a:rPr>
                        <a:t>Des équipements bien souvent négligés…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1258888" y="4221163"/>
          <a:ext cx="6811961" cy="50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3"/>
                <a:gridCol w="1655872"/>
                <a:gridCol w="1655872"/>
                <a:gridCol w="1655872"/>
                <a:gridCol w="1655872"/>
              </a:tblGrid>
              <a:tr h="50323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9" marR="72009" marT="95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blouson</a:t>
                      </a:r>
                    </a:p>
                  </a:txBody>
                  <a:tcPr marL="9526" marR="9526" marT="95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gants</a:t>
                      </a:r>
                    </a:p>
                  </a:txBody>
                  <a:tcPr marL="36005" marR="36005" marT="95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pantalons</a:t>
                      </a:r>
                    </a:p>
                  </a:txBody>
                  <a:tcPr marL="36005" marR="36005" marT="95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casque</a:t>
                      </a:r>
                    </a:p>
                  </a:txBody>
                  <a:tcPr marL="36005" marR="36005" marT="95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6" name="ZoneTexte 22"/>
          <p:cNvSpPr txBox="1">
            <a:spLocks noChangeArrowheads="1"/>
          </p:cNvSpPr>
          <p:nvPr/>
        </p:nvSpPr>
        <p:spPr bwMode="auto">
          <a:xfrm>
            <a:off x="1062038" y="5084763"/>
            <a:ext cx="716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400" b="1">
                <a:latin typeface="Tahoma" panose="020B0604030504040204" pitchFamily="34" charset="0"/>
                <a:cs typeface="Tahoma" panose="020B0604030504040204" pitchFamily="34" charset="0"/>
              </a:rPr>
              <a:t>De manière générale, des équipements plus négligés par les conducteurs :  </a:t>
            </a:r>
          </a:p>
        </p:txBody>
      </p:sp>
      <p:sp>
        <p:nvSpPr>
          <p:cNvPr id="20497" name="Rectangle 25"/>
          <p:cNvSpPr>
            <a:spLocks noChangeArrowheads="1"/>
          </p:cNvSpPr>
          <p:nvPr/>
        </p:nvSpPr>
        <p:spPr bwMode="auto">
          <a:xfrm>
            <a:off x="3851275" y="6005513"/>
            <a:ext cx="158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t" hangingPunct="1"/>
            <a:r>
              <a:rPr lang="fr-FR" altLang="fr-FR" sz="1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Ayant un scooter</a:t>
            </a:r>
          </a:p>
        </p:txBody>
      </p:sp>
      <p:pic>
        <p:nvPicPr>
          <p:cNvPr id="204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5626100"/>
            <a:ext cx="6127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751138"/>
            <a:ext cx="596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2968625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3011488"/>
            <a:ext cx="3317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816225"/>
            <a:ext cx="546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547938"/>
            <a:ext cx="6937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GARDE">
  <a:themeElements>
    <a:clrScheme name="PAGE DE GAR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GE DE GAR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6350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6350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GE DE GAR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ésultats">
  <a:themeElements>
    <a:clrScheme name="2_Résult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Résulta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ésult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ésulta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ésulta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ésulta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ésulta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ésulta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ésulta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ésulta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ésulta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ésulta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ésulta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ésulta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éthodologie suite ...">
  <a:themeElements>
    <a:clrScheme name="Méthodologie suite ..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éthodologie suite ..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6350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6350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éthodologie suite ..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éthodologie suite ...">
  <a:themeElements>
    <a:clrScheme name="Méthodologie suite ..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éthodologie suite ..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6350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6350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éthodologie suite ..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1259</Words>
  <Application>Microsoft Office PowerPoint</Application>
  <PresentationFormat>Affichage à l'écran (4:3)</PresentationFormat>
  <Paragraphs>401</Paragraphs>
  <Slides>22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Arial</vt:lpstr>
      <vt:lpstr>ＭＳ Ｐゴシック</vt:lpstr>
      <vt:lpstr>Calibri</vt:lpstr>
      <vt:lpstr>Tahoma</vt:lpstr>
      <vt:lpstr>RotisSemiSans Light</vt:lpstr>
      <vt:lpstr>Wingdings</vt:lpstr>
      <vt:lpstr>Webdings</vt:lpstr>
      <vt:lpstr>Times New Roman</vt:lpstr>
      <vt:lpstr>PAGE DE GARDE</vt:lpstr>
      <vt:lpstr>2_Résultats</vt:lpstr>
      <vt:lpstr>Méthodologie suite ...</vt:lpstr>
      <vt:lpstr>1_Méthodologie suite ...</vt:lpstr>
      <vt:lpstr>Graphique Microsoft Office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OWAY900</dc:creator>
  <cp:lastModifiedBy>Stéphanie Perrot</cp:lastModifiedBy>
  <cp:revision>376</cp:revision>
  <cp:lastPrinted>2016-07-04T15:12:56Z</cp:lastPrinted>
  <dcterms:created xsi:type="dcterms:W3CDTF">2013-04-29T13:25:41Z</dcterms:created>
  <dcterms:modified xsi:type="dcterms:W3CDTF">2016-07-04T15:14:25Z</dcterms:modified>
</cp:coreProperties>
</file>