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heme/themeOverride2.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heme/themeOverride3.xml" ContentType="application/vnd.openxmlformats-officedocument.themeOverride+xml"/>
  <Override PartName="/ppt/charts/chart22.xml" ContentType="application/vnd.openxmlformats-officedocument.drawingml.chart+xml"/>
  <Override PartName="/ppt/theme/themeOverride4.xml" ContentType="application/vnd.openxmlformats-officedocument.themeOverr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theme/themeOverride5.xml" ContentType="application/vnd.openxmlformats-officedocument.themeOverride+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Lst>
  <p:notesMasterIdLst>
    <p:notesMasterId r:id="rId49"/>
  </p:notesMasterIdLst>
  <p:sldIdLst>
    <p:sldId id="371" r:id="rId3"/>
    <p:sldId id="413" r:id="rId4"/>
    <p:sldId id="418" r:id="rId5"/>
    <p:sldId id="386" r:id="rId6"/>
    <p:sldId id="419" r:id="rId7"/>
    <p:sldId id="431" r:id="rId8"/>
    <p:sldId id="438" r:id="rId9"/>
    <p:sldId id="433" r:id="rId10"/>
    <p:sldId id="432" r:id="rId11"/>
    <p:sldId id="381" r:id="rId12"/>
    <p:sldId id="382" r:id="rId13"/>
    <p:sldId id="422" r:id="rId14"/>
    <p:sldId id="372" r:id="rId15"/>
    <p:sldId id="333" r:id="rId16"/>
    <p:sldId id="465" r:id="rId17"/>
    <p:sldId id="336" r:id="rId18"/>
    <p:sldId id="340" r:id="rId19"/>
    <p:sldId id="384" r:id="rId20"/>
    <p:sldId id="439" r:id="rId21"/>
    <p:sldId id="318" r:id="rId22"/>
    <p:sldId id="423" r:id="rId23"/>
    <p:sldId id="341" r:id="rId24"/>
    <p:sldId id="424" r:id="rId25"/>
    <p:sldId id="327" r:id="rId26"/>
    <p:sldId id="328" r:id="rId27"/>
    <p:sldId id="425" r:id="rId28"/>
    <p:sldId id="329" r:id="rId29"/>
    <p:sldId id="426" r:id="rId30"/>
    <p:sldId id="407" r:id="rId31"/>
    <p:sldId id="311" r:id="rId32"/>
    <p:sldId id="313" r:id="rId33"/>
    <p:sldId id="440" r:id="rId34"/>
    <p:sldId id="312" r:id="rId35"/>
    <p:sldId id="317" r:id="rId36"/>
    <p:sldId id="396" r:id="rId37"/>
    <p:sldId id="427" r:id="rId38"/>
    <p:sldId id="428" r:id="rId39"/>
    <p:sldId id="314" r:id="rId40"/>
    <p:sldId id="316" r:id="rId41"/>
    <p:sldId id="430" r:id="rId42"/>
    <p:sldId id="383" r:id="rId43"/>
    <p:sldId id="429" r:id="rId44"/>
    <p:sldId id="320" r:id="rId45"/>
    <p:sldId id="322" r:id="rId46"/>
    <p:sldId id="321" r:id="rId47"/>
    <p:sldId id="421" r:id="rId48"/>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84">
          <p15:clr>
            <a:srgbClr val="A4A3A4"/>
          </p15:clr>
        </p15:guide>
        <p15:guide id="4" pos="2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192C9D"/>
    <a:srgbClr val="FF6600"/>
    <a:srgbClr val="006837"/>
    <a:srgbClr val="231C91"/>
    <a:srgbClr val="EF7B71"/>
    <a:srgbClr val="BC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48" autoAdjust="0"/>
    <p:restoredTop sz="94660"/>
  </p:normalViewPr>
  <p:slideViewPr>
    <p:cSldViewPr snapToObjects="1">
      <p:cViewPr varScale="1">
        <p:scale>
          <a:sx n="86" d="100"/>
          <a:sy n="86" d="100"/>
        </p:scale>
        <p:origin x="1507" y="53"/>
      </p:cViewPr>
      <p:guideLst>
        <p:guide orient="horz" pos="2160"/>
        <p:guide pos="2880"/>
        <p:guide orient="horz" pos="1584"/>
        <p:guide pos="2736"/>
      </p:guideLst>
    </p:cSldViewPr>
  </p:slideViewPr>
  <p:notesTextViewPr>
    <p:cViewPr>
      <p:scale>
        <a:sx n="1" d="1"/>
        <a:sy n="1" d="1"/>
      </p:scale>
      <p:origin x="0" y="0"/>
    </p:cViewPr>
  </p:notesTextViewPr>
  <p:sorterViewPr>
    <p:cViewPr varScale="1">
      <p:scale>
        <a:sx n="1" d="1"/>
        <a:sy n="1" d="1"/>
      </p:scale>
      <p:origin x="0" y="-95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AMARC\Desktop\Classeur1.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13.xml.rels><?xml version="1.0" encoding="UTF-8" standalone="yes"?>
<Relationships xmlns="http://schemas.openxmlformats.org/package/2006/relationships"><Relationship Id="rId1" Type="http://schemas.openxmlformats.org/officeDocument/2006/relationships/oleObject" Target="file:///C:\Users\AMARC\Desktop\Classeur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AMARC\Bureau\regroupement%20(Enregistr&#233;%20automatiquemen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AMARC\Bureau\regroupement%20(Enregistr&#233;%20automatiquement).xlsx" TargetMode="External"/></Relationships>
</file>

<file path=ppt/charts/_rels/chart16.xml.rels><?xml version="1.0" encoding="UTF-8" standalone="yes"?>
<Relationships xmlns="http://schemas.openxmlformats.org/package/2006/relationships"><Relationship Id="rId2" Type="http://schemas.openxmlformats.org/officeDocument/2006/relationships/oleObject" Target="file:///C:\Documents%20and%20Settings\AMARC\Bureau\regroupement%20(Enregistr&#233;%20automatiquement).xlsx" TargetMode="External"/><Relationship Id="rId1" Type="http://schemas.openxmlformats.org/officeDocument/2006/relationships/themeOverride" Target="../theme/themeOverride2.xm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AMARC\Bureau\regroupement%20(Enregistr&#233;%20automatiquement).xlsx"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_rels/chart21.xml.rels><?xml version="1.0" encoding="UTF-8" standalone="yes"?>
<Relationships xmlns="http://schemas.openxmlformats.org/package/2006/relationships"><Relationship Id="rId2" Type="http://schemas.openxmlformats.org/officeDocument/2006/relationships/package" Target="../embeddings/Feuille_de_calcul_Microsoft_Excel9.xlsx"/><Relationship Id="rId1" Type="http://schemas.openxmlformats.org/officeDocument/2006/relationships/themeOverride" Target="../theme/themeOverride3.xml"/></Relationships>
</file>

<file path=ppt/charts/_rels/chart22.xml.rels><?xml version="1.0" encoding="UTF-8" standalone="yes"?>
<Relationships xmlns="http://schemas.openxmlformats.org/package/2006/relationships"><Relationship Id="rId2" Type="http://schemas.openxmlformats.org/officeDocument/2006/relationships/package" Target="../embeddings/Feuille_de_calcul_Microsoft_Excel10.xlsx"/><Relationship Id="rId1" Type="http://schemas.openxmlformats.org/officeDocument/2006/relationships/themeOverride" Target="../theme/themeOverride4.xml"/></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de_calcul_Microsoft_Excel1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de_calcul_Microsoft_Excel12.xlsx"/></Relationships>
</file>

<file path=ppt/charts/_rels/chart25.xml.rels><?xml version="1.0" encoding="UTF-8" standalone="yes"?>
<Relationships xmlns="http://schemas.openxmlformats.org/package/2006/relationships"><Relationship Id="rId1" Type="http://schemas.openxmlformats.org/officeDocument/2006/relationships/oleObject" Target="file:///\\SRV-FILES\Espace%20Priv&#233;\MARC%20Andy\Donn&#233;es%20Assureurs%20Pr&#233;vention\Donn&#233;es%202016\Classeur1.xlsx" TargetMode="External"/></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de_calcul_Microsoft_Excel13.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AMARC\Desktop\Classeur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RV-FILES\Espace%20Priv&#233;\MARC%20Andy\Donn&#233;es%20Assureurs%20Pr&#233;vention\Donn&#233;es%202016\Classeur1.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SRV-FILES\Espace%20Priv&#233;\MARC%20Andy\Donn&#233;es%20Assureurs%20Pr&#233;vention\Donn&#233;es%202016\Classeur1.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AMARC\Desktop\Classeur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RV-FILES\Espace%20Priv&#233;\MARC%20Andy\Donn&#233;es%20Assureurs%20Pr&#233;vention\Donn&#233;es%202016\Classeur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MARC\Desktop\Classeur1.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rgbClr val="FF6600"/>
            </a:solidFill>
          </c:spPr>
          <c:invertIfNegative val="0"/>
          <c:dLbls>
            <c:dLbl>
              <c:idx val="0"/>
              <c:layout>
                <c:manualLayout>
                  <c:x val="3.83141762452107E-3"/>
                  <c:y val="0.14731636479332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0241845009765503E-17"/>
                  <c:y val="0.20694441720966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91570881226054E-3"/>
                  <c:y val="0.1508238972884010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Feuil1!$A$2:$A$6</c:f>
              <c:numCache>
                <c:formatCode>General</c:formatCode>
                <c:ptCount val="5"/>
                <c:pt idx="0">
                  <c:v>2012</c:v>
                </c:pt>
                <c:pt idx="1">
                  <c:v>2013</c:v>
                </c:pt>
                <c:pt idx="2">
                  <c:v>2014</c:v>
                </c:pt>
                <c:pt idx="3">
                  <c:v>2015</c:v>
                </c:pt>
                <c:pt idx="4">
                  <c:v>2016</c:v>
                </c:pt>
              </c:numCache>
            </c:numRef>
          </c:cat>
          <c:val>
            <c:numRef>
              <c:f>Feuil1!$B$2:$B$6</c:f>
              <c:numCache>
                <c:formatCode>General</c:formatCode>
                <c:ptCount val="5"/>
                <c:pt idx="0">
                  <c:v>9017</c:v>
                </c:pt>
                <c:pt idx="1">
                  <c:v>7272</c:v>
                </c:pt>
                <c:pt idx="2">
                  <c:v>8184</c:v>
                </c:pt>
                <c:pt idx="3">
                  <c:v>7525</c:v>
                </c:pt>
                <c:pt idx="4">
                  <c:v>7911</c:v>
                </c:pt>
              </c:numCache>
            </c:numRef>
          </c:val>
        </c:ser>
        <c:dLbls>
          <c:showLegendKey val="0"/>
          <c:showVal val="0"/>
          <c:showCatName val="0"/>
          <c:showSerName val="0"/>
          <c:showPercent val="0"/>
          <c:showBubbleSize val="0"/>
        </c:dLbls>
        <c:gapWidth val="60"/>
        <c:axId val="244469072"/>
        <c:axId val="244469632"/>
      </c:barChart>
      <c:catAx>
        <c:axId val="244469072"/>
        <c:scaling>
          <c:orientation val="minMax"/>
        </c:scaling>
        <c:delete val="0"/>
        <c:axPos val="b"/>
        <c:numFmt formatCode="General" sourceLinked="1"/>
        <c:majorTickMark val="out"/>
        <c:minorTickMark val="none"/>
        <c:tickLblPos val="nextTo"/>
        <c:txPr>
          <a:bodyPr/>
          <a:lstStyle/>
          <a:p>
            <a:pPr>
              <a:defRPr sz="1400">
                <a:solidFill>
                  <a:schemeClr val="bg1">
                    <a:lumMod val="50000"/>
                  </a:schemeClr>
                </a:solidFill>
              </a:defRPr>
            </a:pPr>
            <a:endParaRPr lang="fr-FR"/>
          </a:p>
        </c:txPr>
        <c:crossAx val="244469632"/>
        <c:crosses val="autoZero"/>
        <c:auto val="1"/>
        <c:lblAlgn val="ctr"/>
        <c:lblOffset val="100"/>
        <c:noMultiLvlLbl val="0"/>
      </c:catAx>
      <c:valAx>
        <c:axId val="244469632"/>
        <c:scaling>
          <c:orientation val="minMax"/>
          <c:min val="4000"/>
        </c:scaling>
        <c:delete val="0"/>
        <c:axPos val="l"/>
        <c:numFmt formatCode="General" sourceLinked="1"/>
        <c:majorTickMark val="out"/>
        <c:minorTickMark val="none"/>
        <c:tickLblPos val="nextTo"/>
        <c:txPr>
          <a:bodyPr/>
          <a:lstStyle/>
          <a:p>
            <a:pPr>
              <a:defRPr sz="1200">
                <a:solidFill>
                  <a:schemeClr val="bg1">
                    <a:lumMod val="50000"/>
                  </a:schemeClr>
                </a:solidFill>
              </a:defRPr>
            </a:pPr>
            <a:endParaRPr lang="fr-FR"/>
          </a:p>
        </c:txPr>
        <c:crossAx val="244469072"/>
        <c:crosses val="autoZero"/>
        <c:crossBetween val="between"/>
        <c:majorUnit val="2000"/>
      </c:valAx>
    </c:plotArea>
    <c:plotVisOnly val="1"/>
    <c:dispBlanksAs val="gap"/>
    <c:showDLblsOverMax val="0"/>
  </c:chart>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Stats!$DR$20</c:f>
              <c:strCache>
                <c:ptCount val="1"/>
                <c:pt idx="0">
                  <c:v>femme</c:v>
                </c:pt>
              </c:strCache>
            </c:strRef>
          </c:tx>
          <c:spPr>
            <a:ln w="19050" cap="rnd">
              <a:noFill/>
              <a:round/>
            </a:ln>
            <a:effectLst/>
          </c:spPr>
          <c:marker>
            <c:symbol val="circle"/>
            <c:size val="8"/>
            <c:spPr>
              <a:solidFill>
                <a:srgbClr val="FF6600"/>
              </a:solidFill>
              <a:ln w="9525">
                <a:solidFill>
                  <a:srgbClr val="FF6600"/>
                </a:solidFill>
              </a:ln>
              <a:effectLst/>
            </c:spPr>
          </c:marker>
          <c:xVal>
            <c:numRef>
              <c:f>Stats!$DQ$24:$DQ$50</c:f>
              <c:numCache>
                <c:formatCode>General</c:formatCode>
                <c:ptCount val="27"/>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numCache>
            </c:numRef>
          </c:xVal>
          <c:yVal>
            <c:numRef>
              <c:f>Stats!$DR$24:$DR$50</c:f>
              <c:numCache>
                <c:formatCode>General</c:formatCode>
                <c:ptCount val="27"/>
                <c:pt idx="0">
                  <c:v>5075.3095238095239</c:v>
                </c:pt>
                <c:pt idx="1">
                  <c:v>7360.0095238095246</c:v>
                </c:pt>
                <c:pt idx="2">
                  <c:v>8012.7801242236028</c:v>
                </c:pt>
                <c:pt idx="3">
                  <c:v>8104.8192580899804</c:v>
                </c:pt>
                <c:pt idx="4">
                  <c:v>8348.9568733153646</c:v>
                </c:pt>
                <c:pt idx="5">
                  <c:v>7984.2096399535403</c:v>
                </c:pt>
                <c:pt idx="6">
                  <c:v>7667.5775669642844</c:v>
                </c:pt>
                <c:pt idx="7">
                  <c:v>7932.5739910313869</c:v>
                </c:pt>
                <c:pt idx="8">
                  <c:v>7529.5377777777776</c:v>
                </c:pt>
                <c:pt idx="9">
                  <c:v>7259.7817460317438</c:v>
                </c:pt>
                <c:pt idx="10">
                  <c:v>7950.0422282120353</c:v>
                </c:pt>
                <c:pt idx="11">
                  <c:v>7254.7281746031749</c:v>
                </c:pt>
                <c:pt idx="12">
                  <c:v>6959.5990259740274</c:v>
                </c:pt>
                <c:pt idx="13">
                  <c:v>7667.5402298850604</c:v>
                </c:pt>
                <c:pt idx="14">
                  <c:v>6368.1597744360897</c:v>
                </c:pt>
                <c:pt idx="15">
                  <c:v>6277.1428571428587</c:v>
                </c:pt>
                <c:pt idx="16">
                  <c:v>7510.5962732919297</c:v>
                </c:pt>
                <c:pt idx="17">
                  <c:v>7148.9024390243912</c:v>
                </c:pt>
                <c:pt idx="18">
                  <c:v>5531.940092165898</c:v>
                </c:pt>
                <c:pt idx="19">
                  <c:v>6653.2214285714299</c:v>
                </c:pt>
                <c:pt idx="20">
                  <c:v>7022.0190476190473</c:v>
                </c:pt>
                <c:pt idx="21">
                  <c:v>5303.5714285714303</c:v>
                </c:pt>
                <c:pt idx="22">
                  <c:v>5540.1904761904771</c:v>
                </c:pt>
                <c:pt idx="23">
                  <c:v>6001.7936507936511</c:v>
                </c:pt>
                <c:pt idx="24">
                  <c:v>5839.7428571428354</c:v>
                </c:pt>
                <c:pt idx="25">
                  <c:v>5620.1428571428569</c:v>
                </c:pt>
                <c:pt idx="26">
                  <c:v>5448.6</c:v>
                </c:pt>
              </c:numCache>
            </c:numRef>
          </c:yVal>
          <c:smooth val="0"/>
        </c:ser>
        <c:ser>
          <c:idx val="1"/>
          <c:order val="1"/>
          <c:tx>
            <c:strRef>
              <c:f>Stats!$DS$20</c:f>
              <c:strCache>
                <c:ptCount val="1"/>
                <c:pt idx="0">
                  <c:v>homme</c:v>
                </c:pt>
              </c:strCache>
            </c:strRef>
          </c:tx>
          <c:spPr>
            <a:ln w="19050" cap="rnd">
              <a:noFill/>
              <a:round/>
            </a:ln>
            <a:effectLst/>
          </c:spPr>
          <c:marker>
            <c:symbol val="diamond"/>
            <c:size val="10"/>
            <c:spPr>
              <a:solidFill>
                <a:srgbClr val="192C9D"/>
              </a:solidFill>
              <a:ln w="9525">
                <a:noFill/>
              </a:ln>
              <a:effectLst/>
            </c:spPr>
          </c:marker>
          <c:xVal>
            <c:numRef>
              <c:f>Stats!$DQ$25:$DQ$50</c:f>
              <c:numCache>
                <c:formatCode>General</c:formatCode>
                <c:ptCount val="26"/>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31</c:v>
                </c:pt>
                <c:pt idx="15">
                  <c:v>32</c:v>
                </c:pt>
                <c:pt idx="16">
                  <c:v>33</c:v>
                </c:pt>
                <c:pt idx="17">
                  <c:v>34</c:v>
                </c:pt>
                <c:pt idx="18">
                  <c:v>35</c:v>
                </c:pt>
                <c:pt idx="19">
                  <c:v>36</c:v>
                </c:pt>
                <c:pt idx="20">
                  <c:v>37</c:v>
                </c:pt>
                <c:pt idx="21">
                  <c:v>38</c:v>
                </c:pt>
                <c:pt idx="22">
                  <c:v>39</c:v>
                </c:pt>
                <c:pt idx="23">
                  <c:v>40</c:v>
                </c:pt>
                <c:pt idx="24">
                  <c:v>41</c:v>
                </c:pt>
                <c:pt idx="25">
                  <c:v>42</c:v>
                </c:pt>
              </c:numCache>
            </c:numRef>
          </c:xVal>
          <c:yVal>
            <c:numRef>
              <c:f>Stats!$DS$25:$DS$50</c:f>
              <c:numCache>
                <c:formatCode>General</c:formatCode>
                <c:ptCount val="26"/>
                <c:pt idx="0">
                  <c:v>6642.7792207792199</c:v>
                </c:pt>
                <c:pt idx="1">
                  <c:v>6614.6984126984134</c:v>
                </c:pt>
                <c:pt idx="2">
                  <c:v>9691.6095238095259</c:v>
                </c:pt>
                <c:pt idx="3">
                  <c:v>7838.7172312223884</c:v>
                </c:pt>
                <c:pt idx="4">
                  <c:v>8556.3534322820033</c:v>
                </c:pt>
                <c:pt idx="5">
                  <c:v>8256.6428571428605</c:v>
                </c:pt>
                <c:pt idx="6">
                  <c:v>8949.7526652451907</c:v>
                </c:pt>
                <c:pt idx="7">
                  <c:v>9321.0655462184932</c:v>
                </c:pt>
                <c:pt idx="8">
                  <c:v>8272.5373904073895</c:v>
                </c:pt>
                <c:pt idx="9">
                  <c:v>7919.2834101382186</c:v>
                </c:pt>
                <c:pt idx="10">
                  <c:v>7611.4207533759782</c:v>
                </c:pt>
                <c:pt idx="11">
                  <c:v>8323.5549783549759</c:v>
                </c:pt>
                <c:pt idx="12">
                  <c:v>7789.6958525345599</c:v>
                </c:pt>
                <c:pt idx="13">
                  <c:v>7763.2500000000009</c:v>
                </c:pt>
                <c:pt idx="14">
                  <c:v>8167.3729128014829</c:v>
                </c:pt>
                <c:pt idx="15">
                  <c:v>8072.1650246305499</c:v>
                </c:pt>
                <c:pt idx="16">
                  <c:v>6582.2200772200767</c:v>
                </c:pt>
                <c:pt idx="17">
                  <c:v>8451.73877551021</c:v>
                </c:pt>
                <c:pt idx="18">
                  <c:v>7170.1932773109229</c:v>
                </c:pt>
                <c:pt idx="19">
                  <c:v>5823.350649350652</c:v>
                </c:pt>
                <c:pt idx="20">
                  <c:v>6791.0879120879108</c:v>
                </c:pt>
                <c:pt idx="21">
                  <c:v>7022.2095238095244</c:v>
                </c:pt>
                <c:pt idx="22">
                  <c:v>5000.816326530613</c:v>
                </c:pt>
                <c:pt idx="23">
                  <c:v>5884.5952380952403</c:v>
                </c:pt>
                <c:pt idx="25">
                  <c:v>7142.4285714285716</c:v>
                </c:pt>
              </c:numCache>
            </c:numRef>
          </c:yVal>
          <c:smooth val="0"/>
        </c:ser>
        <c:dLbls>
          <c:showLegendKey val="0"/>
          <c:showVal val="0"/>
          <c:showCatName val="0"/>
          <c:showSerName val="0"/>
          <c:showPercent val="0"/>
          <c:showBubbleSize val="0"/>
        </c:dLbls>
        <c:axId val="207569056"/>
        <c:axId val="207569616"/>
      </c:scatterChart>
      <c:valAx>
        <c:axId val="207569056"/>
        <c:scaling>
          <c:orientation val="minMax"/>
          <c:min val="10"/>
        </c:scaling>
        <c:delete val="0"/>
        <c:axPos val="b"/>
        <c:title>
          <c:tx>
            <c:rich>
              <a:bodyPr rot="0" vert="horz"/>
              <a:lstStyle/>
              <a:p>
                <a:pPr>
                  <a:defRPr>
                    <a:solidFill>
                      <a:schemeClr val="tx1">
                        <a:lumMod val="50000"/>
                        <a:lumOff val="50000"/>
                      </a:schemeClr>
                    </a:solidFill>
                  </a:defRPr>
                </a:pPr>
                <a:r>
                  <a:rPr lang="fr-FR" dirty="0">
                    <a:solidFill>
                      <a:schemeClr val="tx1">
                        <a:lumMod val="50000"/>
                        <a:lumOff val="50000"/>
                      </a:schemeClr>
                    </a:solidFill>
                  </a:rPr>
                  <a:t>IMC</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b="0">
                <a:solidFill>
                  <a:schemeClr val="bg1">
                    <a:lumMod val="50000"/>
                  </a:schemeClr>
                </a:solidFill>
              </a:defRPr>
            </a:pPr>
            <a:endParaRPr lang="fr-FR"/>
          </a:p>
        </c:txPr>
        <c:crossAx val="207569616"/>
        <c:crosses val="autoZero"/>
        <c:crossBetween val="midCat"/>
      </c:valAx>
      <c:valAx>
        <c:axId val="207569616"/>
        <c:scaling>
          <c:orientation val="minMax"/>
        </c:scaling>
        <c:delete val="0"/>
        <c:axPos val="l"/>
        <c:title>
          <c:tx>
            <c:rich>
              <a:bodyPr rot="-5400000" vert="horz"/>
              <a:lstStyle/>
              <a:p>
                <a:pPr>
                  <a:defRPr>
                    <a:solidFill>
                      <a:schemeClr val="tx1">
                        <a:lumMod val="50000"/>
                        <a:lumOff val="50000"/>
                      </a:schemeClr>
                    </a:solidFill>
                  </a:defRPr>
                </a:pPr>
                <a:r>
                  <a:rPr lang="fr-FR">
                    <a:solidFill>
                      <a:schemeClr val="tx1">
                        <a:lumMod val="50000"/>
                        <a:lumOff val="50000"/>
                      </a:schemeClr>
                    </a:solidFill>
                  </a:rPr>
                  <a:t>Nombre de pas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b="0">
                <a:solidFill>
                  <a:schemeClr val="bg1">
                    <a:lumMod val="50000"/>
                  </a:schemeClr>
                </a:solidFill>
              </a:defRPr>
            </a:pPr>
            <a:endParaRPr lang="fr-FR"/>
          </a:p>
        </c:txPr>
        <c:crossAx val="207569056"/>
        <c:crosses val="autoZero"/>
        <c:crossBetween val="midCat"/>
      </c:valAx>
      <c:spPr>
        <a:noFill/>
        <a:ln>
          <a:noFill/>
        </a:ln>
        <a:effectLst/>
      </c:spPr>
    </c:plotArea>
    <c:legend>
      <c:legendPos val="t"/>
      <c:layout>
        <c:manualLayout>
          <c:xMode val="edge"/>
          <c:yMode val="edge"/>
          <c:x val="0.350536912438277"/>
          <c:y val="1.73536779776816E-2"/>
          <c:w val="0.42177178769794399"/>
          <c:h val="6.2122067866089703E-2"/>
        </c:manualLayout>
      </c:layout>
      <c:overlay val="0"/>
      <c:spPr>
        <a:noFill/>
        <a:ln>
          <a:noFill/>
        </a:ln>
        <a:effectLst/>
      </c:spPr>
      <c:txPr>
        <a:bodyPr rot="0" vert="horz"/>
        <a:lstStyle/>
        <a:p>
          <a:pPr>
            <a:defRPr>
              <a:solidFill>
                <a:schemeClr val="tx1">
                  <a:lumMod val="50000"/>
                  <a:lumOff val="50000"/>
                </a:schemeClr>
              </a:solidFill>
            </a:defRPr>
          </a:pPr>
          <a:endParaRPr lang="fr-FR"/>
        </a:p>
      </c:txPr>
    </c:legend>
    <c:plotVisOnly val="1"/>
    <c:dispBlanksAs val="gap"/>
    <c:showDLblsOverMax val="0"/>
  </c:chart>
  <c:spPr>
    <a:noFill/>
    <a:ln>
      <a:noFill/>
    </a:ln>
    <a:effectLst/>
  </c:spPr>
  <c:txPr>
    <a:bodyPr/>
    <a:lstStyle/>
    <a:p>
      <a:pPr>
        <a:defRPr sz="1400" b="1">
          <a:solidFill>
            <a:schemeClr val="bg2">
              <a:lumMod val="10000"/>
            </a:schemeClr>
          </a:solidFill>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98316466864296E-3"/>
          <c:y val="3.1160626202030899E-2"/>
          <c:w val="0.97225499523044701"/>
          <c:h val="0.93767895830624204"/>
        </c:manualLayout>
      </c:layout>
      <c:barChart>
        <c:barDir val="bar"/>
        <c:grouping val="clustered"/>
        <c:varyColors val="0"/>
        <c:ser>
          <c:idx val="0"/>
          <c:order val="0"/>
          <c:tx>
            <c:strRef>
              <c:f>Feuil1!$B$1</c:f>
              <c:strCache>
                <c:ptCount val="1"/>
                <c:pt idx="0">
                  <c:v>tot</c:v>
                </c:pt>
              </c:strCache>
            </c:strRef>
          </c:tx>
          <c:spPr>
            <a:solidFill>
              <a:srgbClr val="06759C"/>
            </a:solidFill>
            <a:ln>
              <a:noFill/>
            </a:ln>
            <a:effectLst/>
          </c:spPr>
          <c:invertIfNegative val="0"/>
          <c:dPt>
            <c:idx val="0"/>
            <c:invertIfNegative val="0"/>
            <c:bubble3D val="0"/>
            <c:spPr>
              <a:solidFill>
                <a:srgbClr val="06759C"/>
              </a:solidFill>
              <a:ln>
                <a:noFill/>
              </a:ln>
              <a:effectLst/>
            </c:spPr>
          </c:dPt>
          <c:dPt>
            <c:idx val="1"/>
            <c:invertIfNegative val="0"/>
            <c:bubble3D val="0"/>
            <c:spPr>
              <a:solidFill>
                <a:srgbClr val="08A3DA"/>
              </a:solidFill>
              <a:ln>
                <a:noFill/>
              </a:ln>
              <a:effectLst/>
            </c:spPr>
          </c:dPt>
          <c:dPt>
            <c:idx val="2"/>
            <c:invertIfNegative val="0"/>
            <c:bubble3D val="0"/>
            <c:spPr>
              <a:solidFill>
                <a:srgbClr val="5B94D3"/>
              </a:solidFill>
              <a:ln>
                <a:noFill/>
              </a:ln>
              <a:effectLst/>
            </c:spPr>
          </c:dPt>
          <c:dPt>
            <c:idx val="3"/>
            <c:invertIfNegative val="0"/>
            <c:bubble3D val="0"/>
            <c:spPr>
              <a:solidFill>
                <a:srgbClr val="FFC000"/>
              </a:solidFill>
              <a:ln>
                <a:noFill/>
              </a:ln>
              <a:effectLst/>
            </c:spPr>
          </c:dPt>
          <c:dPt>
            <c:idx val="4"/>
            <c:invertIfNegative val="0"/>
            <c:bubble3D val="0"/>
            <c:spPr>
              <a:solidFill>
                <a:srgbClr val="FD8603"/>
              </a:solidFill>
              <a:ln>
                <a:noFill/>
              </a:ln>
              <a:effectLst/>
            </c:spPr>
          </c:dPt>
          <c:dPt>
            <c:idx val="5"/>
            <c:invertIfNegative val="0"/>
            <c:bubble3D val="0"/>
            <c:spPr>
              <a:solidFill>
                <a:srgbClr val="E43030"/>
              </a:solidFill>
              <a:ln>
                <a:noFill/>
              </a:ln>
              <a:effectLst/>
            </c:spPr>
          </c:dPt>
          <c:dLbls>
            <c:dLbl>
              <c:idx val="10"/>
              <c:showLegendKey val="0"/>
              <c:showVal val="1"/>
              <c:showCatName val="0"/>
              <c:showSerName val="0"/>
              <c:showPercent val="0"/>
              <c:showBubbleSize val="0"/>
              <c:extLst>
                <c:ext xmlns:c15="http://schemas.microsoft.com/office/drawing/2012/chart" uri="{CE6537A1-D6FC-4f65-9D91-7224C49458BB}"/>
              </c:extLst>
            </c:dLbl>
            <c:dLbl>
              <c:idx val="12"/>
              <c:layout>
                <c:manualLayout>
                  <c:x val="-1.47783365876704E-2"/>
                  <c:y val="2.23053119773582E-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fr-FR" sz="1200" b="0">
                    <a:solidFill>
                      <a:srgbClr val="7F7F7F"/>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Feuil1!$A$2:$A$7</c:f>
              <c:numCache>
                <c:formatCode>General</c:formatCode>
                <c:ptCount val="6"/>
              </c:numCache>
            </c:numRef>
          </c:cat>
          <c:val>
            <c:numRef>
              <c:f>Feuil1!$B$2:$B$7</c:f>
              <c:numCache>
                <c:formatCode>0%</c:formatCode>
                <c:ptCount val="6"/>
                <c:pt idx="0">
                  <c:v>0.03</c:v>
                </c:pt>
                <c:pt idx="1">
                  <c:v>0.13</c:v>
                </c:pt>
                <c:pt idx="2">
                  <c:v>0.28999999999999998</c:v>
                </c:pt>
                <c:pt idx="3">
                  <c:v>0.23</c:v>
                </c:pt>
                <c:pt idx="4">
                  <c:v>0.27</c:v>
                </c:pt>
                <c:pt idx="5">
                  <c:v>0.05</c:v>
                </c:pt>
              </c:numCache>
            </c:numRef>
          </c:val>
        </c:ser>
        <c:dLbls>
          <c:showLegendKey val="0"/>
          <c:showVal val="0"/>
          <c:showCatName val="0"/>
          <c:showSerName val="0"/>
          <c:showPercent val="0"/>
          <c:showBubbleSize val="0"/>
        </c:dLbls>
        <c:gapWidth val="66"/>
        <c:overlap val="100"/>
        <c:axId val="212542432"/>
        <c:axId val="212542992"/>
      </c:barChart>
      <c:catAx>
        <c:axId val="212542432"/>
        <c:scaling>
          <c:orientation val="maxMin"/>
        </c:scaling>
        <c:delete val="1"/>
        <c:axPos val="l"/>
        <c:numFmt formatCode="General" sourceLinked="0"/>
        <c:majorTickMark val="out"/>
        <c:minorTickMark val="none"/>
        <c:tickLblPos val="none"/>
        <c:crossAx val="212542992"/>
        <c:crosses val="autoZero"/>
        <c:auto val="1"/>
        <c:lblAlgn val="ctr"/>
        <c:lblOffset val="100"/>
        <c:noMultiLvlLbl val="0"/>
      </c:catAx>
      <c:valAx>
        <c:axId val="212542992"/>
        <c:scaling>
          <c:orientation val="minMax"/>
          <c:max val="0.8"/>
          <c:min val="0"/>
        </c:scaling>
        <c:delete val="1"/>
        <c:axPos val="t"/>
        <c:numFmt formatCode="0%" sourceLinked="1"/>
        <c:majorTickMark val="out"/>
        <c:minorTickMark val="none"/>
        <c:tickLblPos val="none"/>
        <c:crossAx val="21254243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13749242883199E-2"/>
          <c:y val="3.1160520846879199E-2"/>
          <c:w val="0.85846426318937497"/>
          <c:h val="0.93767895830624204"/>
        </c:manualLayout>
      </c:layout>
      <c:barChart>
        <c:barDir val="bar"/>
        <c:grouping val="clustered"/>
        <c:varyColors val="0"/>
        <c:ser>
          <c:idx val="0"/>
          <c:order val="0"/>
          <c:tx>
            <c:strRef>
              <c:f>Feuil1!$B$1</c:f>
              <c:strCache>
                <c:ptCount val="1"/>
                <c:pt idx="0">
                  <c:v>tot</c:v>
                </c:pt>
              </c:strCache>
            </c:strRef>
          </c:tx>
          <c:spPr>
            <a:solidFill>
              <a:srgbClr val="06759C"/>
            </a:solidFill>
            <a:ln>
              <a:noFill/>
            </a:ln>
            <a:effectLst/>
          </c:spPr>
          <c:invertIfNegative val="0"/>
          <c:dPt>
            <c:idx val="0"/>
            <c:invertIfNegative val="0"/>
            <c:bubble3D val="0"/>
            <c:spPr>
              <a:solidFill>
                <a:srgbClr val="06759C"/>
              </a:solidFill>
              <a:ln>
                <a:noFill/>
              </a:ln>
              <a:effectLst/>
            </c:spPr>
          </c:dPt>
          <c:dPt>
            <c:idx val="1"/>
            <c:invertIfNegative val="0"/>
            <c:bubble3D val="0"/>
            <c:spPr>
              <a:solidFill>
                <a:srgbClr val="08A3DA"/>
              </a:solidFill>
              <a:ln>
                <a:noFill/>
              </a:ln>
              <a:effectLst/>
            </c:spPr>
          </c:dPt>
          <c:dPt>
            <c:idx val="2"/>
            <c:invertIfNegative val="0"/>
            <c:bubble3D val="0"/>
            <c:spPr>
              <a:solidFill>
                <a:srgbClr val="5B94D3"/>
              </a:solidFill>
              <a:ln>
                <a:noFill/>
              </a:ln>
              <a:effectLst/>
            </c:spPr>
          </c:dPt>
          <c:dPt>
            <c:idx val="3"/>
            <c:invertIfNegative val="0"/>
            <c:bubble3D val="0"/>
            <c:spPr>
              <a:solidFill>
                <a:srgbClr val="FFC000"/>
              </a:solidFill>
              <a:ln>
                <a:noFill/>
              </a:ln>
              <a:effectLst/>
            </c:spPr>
          </c:dPt>
          <c:dPt>
            <c:idx val="4"/>
            <c:invertIfNegative val="0"/>
            <c:bubble3D val="0"/>
            <c:spPr>
              <a:solidFill>
                <a:srgbClr val="FD8603"/>
              </a:solidFill>
              <a:ln>
                <a:noFill/>
              </a:ln>
              <a:effectLst/>
            </c:spPr>
          </c:dPt>
          <c:dPt>
            <c:idx val="5"/>
            <c:invertIfNegative val="0"/>
            <c:bubble3D val="0"/>
            <c:spPr>
              <a:solidFill>
                <a:srgbClr val="E43030"/>
              </a:solidFill>
              <a:ln>
                <a:noFill/>
              </a:ln>
              <a:effectLst/>
            </c:spPr>
          </c:dPt>
          <c:dLbls>
            <c:dLbl>
              <c:idx val="10"/>
              <c:showLegendKey val="0"/>
              <c:showVal val="1"/>
              <c:showCatName val="0"/>
              <c:showSerName val="0"/>
              <c:showPercent val="0"/>
              <c:showBubbleSize val="0"/>
              <c:extLst>
                <c:ext xmlns:c15="http://schemas.microsoft.com/office/drawing/2012/chart" uri="{CE6537A1-D6FC-4f65-9D91-7224C49458BB}"/>
              </c:extLst>
            </c:dLbl>
            <c:dLbl>
              <c:idx val="12"/>
              <c:layout>
                <c:manualLayout>
                  <c:x val="-1.47783365876704E-2"/>
                  <c:y val="2.23053119773583E-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fr-FR" sz="1200" b="0">
                    <a:solidFill>
                      <a:srgbClr val="7F7F7F"/>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Feuil1!$A$2:$A$7</c:f>
              <c:numCache>
                <c:formatCode>General</c:formatCode>
                <c:ptCount val="6"/>
              </c:numCache>
            </c:numRef>
          </c:cat>
          <c:val>
            <c:numRef>
              <c:f>Feuil1!$B$2:$B$7</c:f>
              <c:numCache>
                <c:formatCode>0%</c:formatCode>
                <c:ptCount val="6"/>
                <c:pt idx="0">
                  <c:v>0.03</c:v>
                </c:pt>
                <c:pt idx="1">
                  <c:v>0.24</c:v>
                </c:pt>
                <c:pt idx="2">
                  <c:v>0.44</c:v>
                </c:pt>
                <c:pt idx="3">
                  <c:v>0.2</c:v>
                </c:pt>
                <c:pt idx="4">
                  <c:v>0.08</c:v>
                </c:pt>
                <c:pt idx="5">
                  <c:v>0.01</c:v>
                </c:pt>
              </c:numCache>
            </c:numRef>
          </c:val>
        </c:ser>
        <c:dLbls>
          <c:showLegendKey val="0"/>
          <c:showVal val="0"/>
          <c:showCatName val="0"/>
          <c:showSerName val="0"/>
          <c:showPercent val="0"/>
          <c:showBubbleSize val="0"/>
        </c:dLbls>
        <c:gapWidth val="66"/>
        <c:overlap val="100"/>
        <c:axId val="212545792"/>
        <c:axId val="212546352"/>
      </c:barChart>
      <c:catAx>
        <c:axId val="212545792"/>
        <c:scaling>
          <c:orientation val="maxMin"/>
        </c:scaling>
        <c:delete val="1"/>
        <c:axPos val="l"/>
        <c:numFmt formatCode="General" sourceLinked="0"/>
        <c:majorTickMark val="out"/>
        <c:minorTickMark val="none"/>
        <c:tickLblPos val="none"/>
        <c:crossAx val="212546352"/>
        <c:crosses val="autoZero"/>
        <c:auto val="1"/>
        <c:lblAlgn val="ctr"/>
        <c:lblOffset val="100"/>
        <c:noMultiLvlLbl val="0"/>
      </c:catAx>
      <c:valAx>
        <c:axId val="212546352"/>
        <c:scaling>
          <c:orientation val="minMax"/>
          <c:max val="1"/>
          <c:min val="0"/>
        </c:scaling>
        <c:delete val="1"/>
        <c:axPos val="t"/>
        <c:numFmt formatCode="0%" sourceLinked="1"/>
        <c:majorTickMark val="out"/>
        <c:minorTickMark val="none"/>
        <c:tickLblPos val="none"/>
        <c:crossAx val="21254579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Stats!$AK$78</c:f>
              <c:strCache>
                <c:ptCount val="1"/>
                <c:pt idx="0">
                  <c:v>Moyenne de Pas</c:v>
                </c:pt>
              </c:strCache>
            </c:strRef>
          </c:tx>
          <c:spPr>
            <a:solidFill>
              <a:srgbClr val="FF6600"/>
            </a:solidFill>
            <a:ln>
              <a:noFill/>
            </a:ln>
            <a:effectLst/>
          </c:spPr>
          <c:invertIfNegative val="0"/>
          <c:dLbls>
            <c:spPr>
              <a:solidFill>
                <a:schemeClr val="bg1"/>
              </a:solidFill>
              <a:ln>
                <a:noFill/>
              </a:ln>
              <a:effectLst/>
            </c:spPr>
            <c:txPr>
              <a:bodyPr rot="0" vert="horz"/>
              <a:lstStyle/>
              <a:p>
                <a:pPr>
                  <a:defRPr sz="1200">
                    <a:solidFill>
                      <a:srgbClr val="7F7F7F"/>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Stats!$AL$79:$AL$81</c:f>
                <c:numCache>
                  <c:formatCode>General</c:formatCode>
                  <c:ptCount val="3"/>
                  <c:pt idx="0">
                    <c:v>4592.0616169987179</c:v>
                  </c:pt>
                  <c:pt idx="1">
                    <c:v>5961.281446392798</c:v>
                  </c:pt>
                  <c:pt idx="2">
                    <c:v>4896.4938670959637</c:v>
                  </c:pt>
                </c:numCache>
              </c:numRef>
            </c:plus>
            <c:minus>
              <c:numRef>
                <c:f>Stats!$AL$79:$AL$81</c:f>
                <c:numCache>
                  <c:formatCode>General</c:formatCode>
                  <c:ptCount val="3"/>
                  <c:pt idx="0">
                    <c:v>4592.0616169987179</c:v>
                  </c:pt>
                  <c:pt idx="1">
                    <c:v>5961.281446392798</c:v>
                  </c:pt>
                  <c:pt idx="2">
                    <c:v>4896.4938670959637</c:v>
                  </c:pt>
                </c:numCache>
              </c:numRef>
            </c:minus>
            <c:spPr>
              <a:noFill/>
              <a:ln w="9525" cap="flat" cmpd="sng" algn="ctr">
                <a:solidFill>
                  <a:schemeClr val="tx1">
                    <a:lumMod val="65000"/>
                    <a:lumOff val="35000"/>
                  </a:schemeClr>
                </a:solidFill>
                <a:round/>
              </a:ln>
              <a:effectLst/>
            </c:spPr>
          </c:errBars>
          <c:cat>
            <c:strRef>
              <c:f>Stats!$AJ$79:$AJ$81</c:f>
              <c:strCache>
                <c:ptCount val="3"/>
                <c:pt idx="0">
                  <c:v>Inactif</c:v>
                </c:pt>
                <c:pt idx="1">
                  <c:v>CSP-</c:v>
                </c:pt>
                <c:pt idx="2">
                  <c:v>CSP+</c:v>
                </c:pt>
              </c:strCache>
            </c:strRef>
          </c:cat>
          <c:val>
            <c:numRef>
              <c:f>Stats!$AK$79:$AK$81</c:f>
              <c:numCache>
                <c:formatCode>0</c:formatCode>
                <c:ptCount val="3"/>
                <c:pt idx="0">
                  <c:v>6978.8825081168752</c:v>
                </c:pt>
                <c:pt idx="1">
                  <c:v>8374.0397100016544</c:v>
                </c:pt>
                <c:pt idx="2">
                  <c:v>8129.2079763203064</c:v>
                </c:pt>
              </c:numCache>
            </c:numRef>
          </c:val>
        </c:ser>
        <c:dLbls>
          <c:showLegendKey val="0"/>
          <c:showVal val="1"/>
          <c:showCatName val="0"/>
          <c:showSerName val="0"/>
          <c:showPercent val="0"/>
          <c:showBubbleSize val="0"/>
        </c:dLbls>
        <c:gapWidth val="219"/>
        <c:overlap val="-27"/>
        <c:axId val="207733824"/>
        <c:axId val="207734384"/>
      </c:barChart>
      <c:catAx>
        <c:axId val="20773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solidFill>
                  <a:srgbClr val="7F7F7F"/>
                </a:solidFill>
              </a:defRPr>
            </a:pPr>
            <a:endParaRPr lang="fr-FR"/>
          </a:p>
        </c:txPr>
        <c:crossAx val="207734384"/>
        <c:crosses val="autoZero"/>
        <c:auto val="1"/>
        <c:lblAlgn val="ctr"/>
        <c:lblOffset val="100"/>
        <c:noMultiLvlLbl val="0"/>
      </c:catAx>
      <c:valAx>
        <c:axId val="207734384"/>
        <c:scaling>
          <c:orientation val="minMax"/>
          <c:max val="15000"/>
          <c:min val="0"/>
        </c:scaling>
        <c:delete val="0"/>
        <c:axPos val="l"/>
        <c:title>
          <c:tx>
            <c:rich>
              <a:bodyPr rot="-5400000" vert="horz"/>
              <a:lstStyle/>
              <a:p>
                <a:pPr>
                  <a:defRPr>
                    <a:solidFill>
                      <a:schemeClr val="tx1">
                        <a:lumMod val="50000"/>
                        <a:lumOff val="50000"/>
                      </a:schemeClr>
                    </a:solidFill>
                  </a:defRPr>
                </a:pPr>
                <a:r>
                  <a:rPr lang="fr-FR">
                    <a:solidFill>
                      <a:schemeClr val="tx1">
                        <a:lumMod val="50000"/>
                        <a:lumOff val="50000"/>
                      </a:schemeClr>
                    </a:solidFill>
                  </a:rPr>
                  <a:t>Nombre de pas</a:t>
                </a:r>
              </a:p>
            </c:rich>
          </c:tx>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sz="1200" b="0">
                <a:solidFill>
                  <a:schemeClr val="bg1">
                    <a:lumMod val="50000"/>
                  </a:schemeClr>
                </a:solidFill>
              </a:defRPr>
            </a:pPr>
            <a:endParaRPr lang="fr-FR"/>
          </a:p>
        </c:txPr>
        <c:crossAx val="207733824"/>
        <c:crosses val="autoZero"/>
        <c:crossBetween val="between"/>
      </c:valAx>
      <c:spPr>
        <a:noFill/>
        <a:ln>
          <a:noFill/>
        </a:ln>
        <a:effectLst/>
      </c:spPr>
    </c:plotArea>
    <c:plotVisOnly val="1"/>
    <c:dispBlanksAs val="gap"/>
    <c:showDLblsOverMax val="0"/>
  </c:chart>
  <c:spPr>
    <a:noFill/>
    <a:ln>
      <a:noFill/>
    </a:ln>
    <a:effectLst/>
  </c:spPr>
  <c:txPr>
    <a:bodyPr/>
    <a:lstStyle/>
    <a:p>
      <a:pPr>
        <a:defRPr sz="1400" b="1">
          <a:solidFill>
            <a:schemeClr val="bg2">
              <a:lumMod val="10000"/>
            </a:schemeClr>
          </a:solidFill>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Stats!$C$20</c:f>
              <c:strCache>
                <c:ptCount val="1"/>
                <c:pt idx="0">
                  <c:v>Moyenne de Pas Moyens2</c:v>
                </c:pt>
              </c:strCache>
            </c:strRef>
          </c:tx>
          <c:spPr>
            <a:solidFill>
              <a:srgbClr val="FF6600"/>
            </a:solidFill>
          </c:spPr>
          <c:invertIfNegative val="0"/>
          <c:dLbls>
            <c:numFmt formatCode="#,##0" sourceLinked="0"/>
            <c:spPr>
              <a:solidFill>
                <a:schemeClr val="bg1"/>
              </a:solidFill>
              <a:ln>
                <a:noFill/>
              </a:ln>
              <a:effectLst/>
            </c:spPr>
            <c:txPr>
              <a:bodyPr/>
              <a:lstStyle/>
              <a:p>
                <a:pPr>
                  <a:defRPr sz="1200" b="1">
                    <a:solidFill>
                      <a:srgbClr val="7F7F7F"/>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BarType val="both"/>
            <c:errValType val="cust"/>
            <c:noEndCap val="0"/>
            <c:plus>
              <c:numRef>
                <c:f>Stats!$D$21:$D$25</c:f>
                <c:numCache>
                  <c:formatCode>General</c:formatCode>
                  <c:ptCount val="5"/>
                  <c:pt idx="0">
                    <c:v>4469.6740007952703</c:v>
                  </c:pt>
                  <c:pt idx="1">
                    <c:v>5964.0139750081626</c:v>
                  </c:pt>
                  <c:pt idx="2">
                    <c:v>4015.1773343700829</c:v>
                  </c:pt>
                  <c:pt idx="3">
                    <c:v>3604.5776204762069</c:v>
                  </c:pt>
                  <c:pt idx="4">
                    <c:v>2693.0871796370998</c:v>
                  </c:pt>
                </c:numCache>
              </c:numRef>
            </c:plus>
            <c:minus>
              <c:numRef>
                <c:f>Stats!$D$21:$D$25</c:f>
                <c:numCache>
                  <c:formatCode>General</c:formatCode>
                  <c:ptCount val="5"/>
                  <c:pt idx="0">
                    <c:v>4469.6740007952703</c:v>
                  </c:pt>
                  <c:pt idx="1">
                    <c:v>5964.0139750081626</c:v>
                  </c:pt>
                  <c:pt idx="2">
                    <c:v>4015.1773343700829</c:v>
                  </c:pt>
                  <c:pt idx="3">
                    <c:v>3604.5776204762069</c:v>
                  </c:pt>
                  <c:pt idx="4">
                    <c:v>2693.0871796370998</c:v>
                  </c:pt>
                </c:numCache>
              </c:numRef>
            </c:minus>
          </c:errBars>
          <c:cat>
            <c:strRef>
              <c:f>Stats!$A$21:$A$25</c:f>
              <c:strCache>
                <c:ptCount val="5"/>
                <c:pt idx="0">
                  <c:v>1</c:v>
                </c:pt>
                <c:pt idx="1">
                  <c:v>2</c:v>
                </c:pt>
                <c:pt idx="2">
                  <c:v>3</c:v>
                </c:pt>
                <c:pt idx="3">
                  <c:v>4</c:v>
                </c:pt>
                <c:pt idx="4">
                  <c:v>5 ou plus</c:v>
                </c:pt>
              </c:strCache>
            </c:strRef>
          </c:cat>
          <c:val>
            <c:numRef>
              <c:f>Stats!$C$21:$C$25</c:f>
              <c:numCache>
                <c:formatCode>General</c:formatCode>
                <c:ptCount val="5"/>
                <c:pt idx="0">
                  <c:v>6975.8061111986144</c:v>
                </c:pt>
                <c:pt idx="1">
                  <c:v>7058.2787006275285</c:v>
                </c:pt>
                <c:pt idx="2">
                  <c:v>5687.2666666666801</c:v>
                </c:pt>
                <c:pt idx="3">
                  <c:v>5390.6302521008402</c:v>
                </c:pt>
                <c:pt idx="4">
                  <c:v>5129.0326530612301</c:v>
                </c:pt>
              </c:numCache>
            </c:numRef>
          </c:val>
        </c:ser>
        <c:dLbls>
          <c:showLegendKey val="0"/>
          <c:showVal val="0"/>
          <c:showCatName val="0"/>
          <c:showSerName val="0"/>
          <c:showPercent val="0"/>
          <c:showBubbleSize val="0"/>
        </c:dLbls>
        <c:gapWidth val="150"/>
        <c:axId val="207736624"/>
        <c:axId val="207737184"/>
      </c:barChart>
      <c:catAx>
        <c:axId val="207736624"/>
        <c:scaling>
          <c:orientation val="minMax"/>
        </c:scaling>
        <c:delete val="0"/>
        <c:axPos val="b"/>
        <c:title>
          <c:tx>
            <c:rich>
              <a:bodyPr/>
              <a:lstStyle/>
              <a:p>
                <a:pPr>
                  <a:defRPr sz="1200">
                    <a:solidFill>
                      <a:srgbClr val="7F7F7F"/>
                    </a:solidFill>
                  </a:defRPr>
                </a:pPr>
                <a:r>
                  <a:rPr lang="fr-FR" sz="1200">
                    <a:solidFill>
                      <a:srgbClr val="7F7F7F"/>
                    </a:solidFill>
                  </a:rPr>
                  <a:t>Nombre de pathologies</a:t>
                </a:r>
              </a:p>
            </c:rich>
          </c:tx>
          <c:layout/>
          <c:overlay val="0"/>
        </c:title>
        <c:numFmt formatCode="General" sourceLinked="0"/>
        <c:majorTickMark val="out"/>
        <c:minorTickMark val="none"/>
        <c:tickLblPos val="nextTo"/>
        <c:txPr>
          <a:bodyPr/>
          <a:lstStyle/>
          <a:p>
            <a:pPr>
              <a:defRPr sz="1200">
                <a:solidFill>
                  <a:schemeClr val="bg1">
                    <a:lumMod val="50000"/>
                  </a:schemeClr>
                </a:solidFill>
              </a:defRPr>
            </a:pPr>
            <a:endParaRPr lang="fr-FR"/>
          </a:p>
        </c:txPr>
        <c:crossAx val="207737184"/>
        <c:crosses val="autoZero"/>
        <c:auto val="1"/>
        <c:lblAlgn val="ctr"/>
        <c:lblOffset val="100"/>
        <c:noMultiLvlLbl val="0"/>
      </c:catAx>
      <c:valAx>
        <c:axId val="207737184"/>
        <c:scaling>
          <c:orientation val="minMax"/>
          <c:max val="14000"/>
        </c:scaling>
        <c:delete val="0"/>
        <c:axPos val="l"/>
        <c:numFmt formatCode="General" sourceLinked="1"/>
        <c:majorTickMark val="out"/>
        <c:minorTickMark val="none"/>
        <c:tickLblPos val="nextTo"/>
        <c:txPr>
          <a:bodyPr/>
          <a:lstStyle/>
          <a:p>
            <a:pPr>
              <a:defRPr sz="1200">
                <a:solidFill>
                  <a:schemeClr val="bg1">
                    <a:lumMod val="50000"/>
                  </a:schemeClr>
                </a:solidFill>
              </a:defRPr>
            </a:pPr>
            <a:endParaRPr lang="fr-FR"/>
          </a:p>
        </c:txPr>
        <c:crossAx val="207736624"/>
        <c:crosses val="autoZero"/>
        <c:crossBetween val="between"/>
      </c:valAx>
    </c:plotArea>
    <c:plotVisOnly val="1"/>
    <c:dispBlanksAs val="gap"/>
    <c:showDLblsOverMax val="0"/>
  </c:chart>
  <c:txPr>
    <a:bodyPr/>
    <a:lstStyle/>
    <a:p>
      <a:pPr>
        <a:defRPr sz="1400">
          <a:solidFill>
            <a:schemeClr val="bg2">
              <a:lumMod val="10000"/>
            </a:schemeClr>
          </a:solidFill>
        </a:defRPr>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776257865842"/>
          <c:y val="2.9459215861118299E-2"/>
          <c:w val="0.83961370060905505"/>
          <c:h val="0.69720333253797795"/>
        </c:manualLayout>
      </c:layout>
      <c:barChart>
        <c:barDir val="col"/>
        <c:grouping val="clustered"/>
        <c:varyColors val="0"/>
        <c:ser>
          <c:idx val="0"/>
          <c:order val="0"/>
          <c:tx>
            <c:strRef>
              <c:f>Stats!$D$52</c:f>
              <c:strCache>
                <c:ptCount val="1"/>
                <c:pt idx="0">
                  <c:v>Moyenne</c:v>
                </c:pt>
              </c:strCache>
            </c:strRef>
          </c:tx>
          <c:spPr>
            <a:solidFill>
              <a:srgbClr val="FF6600"/>
            </a:solidFill>
            <a:ln>
              <a:noFill/>
            </a:ln>
          </c:spPr>
          <c:invertIfNegative val="0"/>
          <c:dLbls>
            <c:dLbl>
              <c:idx val="0"/>
              <c:layout>
                <c:manualLayout>
                  <c:x val="0"/>
                  <c:y val="-0.14328257923685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7426638631069199E-3"/>
                  <c:y val="-0.15124272252779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61398979571046E-3"/>
                  <c:y val="-0.1862491052254829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565910063657901E-4"/>
                  <c:y val="-0.203413465362284"/>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055919778793201E-3"/>
                  <c:y val="-0.20606677006283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2885123613215301E-3"/>
                  <c:y val="-0.21856498051379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87133193155346E-3"/>
                  <c:y val="-0.2573781753345880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7226838232796398E-3"/>
                  <c:y val="-0.2889622603992679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72562553925798E-3"/>
                  <c:y val="-0.30480812057583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3711317793645099E-4"/>
                  <c:y val="-0.30535771096794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6.75684305639534E-3"/>
                  <c:y val="-0.2712481110315759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400" b="1">
                    <a:solidFill>
                      <a:srgbClr val="7F7F7F"/>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Stats!$E$53:$E$63</c:f>
                <c:numCache>
                  <c:formatCode>General</c:formatCode>
                  <c:ptCount val="11"/>
                  <c:pt idx="0">
                    <c:v>3346.7265154479292</c:v>
                  </c:pt>
                  <c:pt idx="1">
                    <c:v>3631.1569626172281</c:v>
                  </c:pt>
                  <c:pt idx="2">
                    <c:v>4102.2759097341304</c:v>
                  </c:pt>
                  <c:pt idx="3">
                    <c:v>3917.6015315364871</c:v>
                  </c:pt>
                  <c:pt idx="4">
                    <c:v>4378.6250781362414</c:v>
                  </c:pt>
                  <c:pt idx="5">
                    <c:v>4265.95112366373</c:v>
                  </c:pt>
                  <c:pt idx="6">
                    <c:v>5521.3402978863769</c:v>
                  </c:pt>
                  <c:pt idx="7">
                    <c:v>6816.0343022896996</c:v>
                  </c:pt>
                  <c:pt idx="8">
                    <c:v>4610.6746316390754</c:v>
                  </c:pt>
                  <c:pt idx="9">
                    <c:v>5703.7650844377404</c:v>
                  </c:pt>
                  <c:pt idx="10">
                    <c:v>5187</c:v>
                  </c:pt>
                </c:numCache>
              </c:numRef>
            </c:plus>
            <c:minus>
              <c:numRef>
                <c:f>Stats!$E$53:$E$63</c:f>
                <c:numCache>
                  <c:formatCode>General</c:formatCode>
                  <c:ptCount val="11"/>
                  <c:pt idx="0">
                    <c:v>3346.7265154479292</c:v>
                  </c:pt>
                  <c:pt idx="1">
                    <c:v>3631.1569626172281</c:v>
                  </c:pt>
                  <c:pt idx="2">
                    <c:v>4102.2759097341304</c:v>
                  </c:pt>
                  <c:pt idx="3">
                    <c:v>3917.6015315364871</c:v>
                  </c:pt>
                  <c:pt idx="4">
                    <c:v>4378.6250781362414</c:v>
                  </c:pt>
                  <c:pt idx="5">
                    <c:v>4265.95112366373</c:v>
                  </c:pt>
                  <c:pt idx="6">
                    <c:v>5521.3402978863769</c:v>
                  </c:pt>
                  <c:pt idx="7">
                    <c:v>6816.0343022896996</c:v>
                  </c:pt>
                  <c:pt idx="8">
                    <c:v>4610.6746316390754</c:v>
                  </c:pt>
                  <c:pt idx="9">
                    <c:v>5703.7650844377404</c:v>
                  </c:pt>
                  <c:pt idx="10">
                    <c:v>5187</c:v>
                  </c:pt>
                </c:numCache>
              </c:numRef>
            </c:minus>
          </c:errBars>
          <c:cat>
            <c:strRef>
              <c:f>Stats!$B$53:$B$63</c:f>
              <c:strCache>
                <c:ptCount val="11"/>
                <c:pt idx="0">
                  <c:v>Cancer</c:v>
                </c:pt>
                <c:pt idx="1">
                  <c:v>Artérites Memb Inf</c:v>
                </c:pt>
                <c:pt idx="2">
                  <c:v>Accidents cardiaques</c:v>
                </c:pt>
                <c:pt idx="3">
                  <c:v>Insuffisance cardiaque</c:v>
                </c:pt>
                <c:pt idx="4">
                  <c:v>Artrite Polyartrite</c:v>
                </c:pt>
                <c:pt idx="5">
                  <c:v>Arthrose</c:v>
                </c:pt>
                <c:pt idx="6">
                  <c:v>Cholestérol</c:v>
                </c:pt>
                <c:pt idx="7">
                  <c:v>Bronchite chronique</c:v>
                </c:pt>
                <c:pt idx="8">
                  <c:v>Hypertension</c:v>
                </c:pt>
                <c:pt idx="9">
                  <c:v>Diabète</c:v>
                </c:pt>
                <c:pt idx="10">
                  <c:v>Absence</c:v>
                </c:pt>
              </c:strCache>
            </c:strRef>
          </c:cat>
          <c:val>
            <c:numRef>
              <c:f>Stats!$D$53:$D$63</c:f>
              <c:numCache>
                <c:formatCode>General</c:formatCode>
                <c:ptCount val="11"/>
                <c:pt idx="0">
                  <c:v>5081.4350649350636</c:v>
                </c:pt>
                <c:pt idx="1">
                  <c:v>5560.7261904761999</c:v>
                </c:pt>
                <c:pt idx="2">
                  <c:v>5918.0980810234614</c:v>
                </c:pt>
                <c:pt idx="3">
                  <c:v>6134.5932203389812</c:v>
                </c:pt>
                <c:pt idx="4">
                  <c:v>6401.76</c:v>
                </c:pt>
                <c:pt idx="5">
                  <c:v>6476.682644110283</c:v>
                </c:pt>
                <c:pt idx="6">
                  <c:v>6546.2898076135907</c:v>
                </c:pt>
                <c:pt idx="7">
                  <c:v>6652.2481962481797</c:v>
                </c:pt>
                <c:pt idx="8">
                  <c:v>6739.9752577319596</c:v>
                </c:pt>
                <c:pt idx="9">
                  <c:v>6857.9357142857116</c:v>
                </c:pt>
                <c:pt idx="10">
                  <c:v>8061.455846451744</c:v>
                </c:pt>
              </c:numCache>
            </c:numRef>
          </c:val>
        </c:ser>
        <c:dLbls>
          <c:showLegendKey val="0"/>
          <c:showVal val="0"/>
          <c:showCatName val="0"/>
          <c:showSerName val="0"/>
          <c:showPercent val="0"/>
          <c:showBubbleSize val="0"/>
        </c:dLbls>
        <c:gapWidth val="57"/>
        <c:axId val="207739424"/>
        <c:axId val="207739984"/>
      </c:barChart>
      <c:catAx>
        <c:axId val="207739424"/>
        <c:scaling>
          <c:orientation val="minMax"/>
        </c:scaling>
        <c:delete val="0"/>
        <c:axPos val="b"/>
        <c:numFmt formatCode="General" sourceLinked="0"/>
        <c:majorTickMark val="out"/>
        <c:minorTickMark val="none"/>
        <c:tickLblPos val="nextTo"/>
        <c:txPr>
          <a:bodyPr/>
          <a:lstStyle/>
          <a:p>
            <a:pPr>
              <a:defRPr sz="1100" b="0">
                <a:solidFill>
                  <a:schemeClr val="bg1">
                    <a:lumMod val="50000"/>
                  </a:schemeClr>
                </a:solidFill>
              </a:defRPr>
            </a:pPr>
            <a:endParaRPr lang="fr-FR"/>
          </a:p>
        </c:txPr>
        <c:crossAx val="207739984"/>
        <c:crosses val="autoZero"/>
        <c:auto val="1"/>
        <c:lblAlgn val="ctr"/>
        <c:lblOffset val="100"/>
        <c:noMultiLvlLbl val="0"/>
      </c:catAx>
      <c:valAx>
        <c:axId val="207739984"/>
        <c:scaling>
          <c:orientation val="minMax"/>
          <c:min val="0"/>
        </c:scaling>
        <c:delete val="0"/>
        <c:axPos val="l"/>
        <c:title>
          <c:tx>
            <c:rich>
              <a:bodyPr rot="-5400000" vert="horz"/>
              <a:lstStyle/>
              <a:p>
                <a:pPr>
                  <a:defRPr>
                    <a:solidFill>
                      <a:schemeClr val="tx1">
                        <a:lumMod val="50000"/>
                        <a:lumOff val="50000"/>
                      </a:schemeClr>
                    </a:solidFill>
                  </a:defRPr>
                </a:pPr>
                <a:r>
                  <a:rPr lang="fr-FR" dirty="0">
                    <a:solidFill>
                      <a:schemeClr val="tx1">
                        <a:lumMod val="50000"/>
                        <a:lumOff val="50000"/>
                      </a:schemeClr>
                    </a:solidFill>
                  </a:rPr>
                  <a:t>Nombre de pas</a:t>
                </a:r>
              </a:p>
            </c:rich>
          </c:tx>
          <c:layout>
            <c:manualLayout>
              <c:xMode val="edge"/>
              <c:yMode val="edge"/>
              <c:x val="1.8983783196211801E-2"/>
              <c:y val="0.27046488507118399"/>
            </c:manualLayout>
          </c:layout>
          <c:overlay val="0"/>
        </c:title>
        <c:numFmt formatCode="General" sourceLinked="1"/>
        <c:majorTickMark val="out"/>
        <c:minorTickMark val="none"/>
        <c:tickLblPos val="nextTo"/>
        <c:txPr>
          <a:bodyPr/>
          <a:lstStyle/>
          <a:p>
            <a:pPr>
              <a:defRPr sz="1200">
                <a:solidFill>
                  <a:schemeClr val="bg1">
                    <a:lumMod val="50000"/>
                  </a:schemeClr>
                </a:solidFill>
              </a:defRPr>
            </a:pPr>
            <a:endParaRPr lang="fr-FR"/>
          </a:p>
        </c:txPr>
        <c:crossAx val="207739424"/>
        <c:crosses val="autoZero"/>
        <c:crossBetween val="between"/>
      </c:valAx>
    </c:plotArea>
    <c:plotVisOnly val="1"/>
    <c:dispBlanksAs val="gap"/>
    <c:showDLblsOverMax val="0"/>
  </c:chart>
  <c:txPr>
    <a:bodyPr/>
    <a:lstStyle/>
    <a:p>
      <a:pPr>
        <a:defRPr sz="14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Stats!$F$52</c:f>
              <c:strCache>
                <c:ptCount val="1"/>
                <c:pt idx="0">
                  <c:v>IMC</c:v>
                </c:pt>
              </c:strCache>
            </c:strRef>
          </c:tx>
          <c:spPr>
            <a:solidFill>
              <a:srgbClr val="FF6600"/>
            </a:solidFill>
            <a:ln>
              <a:noFill/>
            </a:ln>
          </c:spPr>
          <c:invertIfNegative val="0"/>
          <c:dLbls>
            <c:dLbl>
              <c:idx val="0"/>
              <c:layout>
                <c:manualLayout>
                  <c:x val="0"/>
                  <c:y val="-0.2583424246122020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7426638631069199E-3"/>
                  <c:y val="-0.1914516514589300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4307355756978899E-17"/>
                  <c:y val="-0.1859816042743900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713733393928599E-3"/>
                  <c:y val="-0.19236329837193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layout>
                <c:manualLayout>
                  <c:x val="-4.3915113912545198E-2"/>
                  <c:y val="-0.198745306312548"/>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7426638631069199E-3"/>
                  <c:y val="-0.1996567222357419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dLbl>
              <c:idx val="8"/>
              <c:layout>
                <c:manualLayout>
                  <c:x val="-3.9732886772444902E-2"/>
                  <c:y val="-0.19145162397206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8045933858931502E-3"/>
                  <c:y val="-0.16865976397539401"/>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
                  <c:y val="-0.1723064863130369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200" b="1">
                    <a:solidFill>
                      <a:srgbClr val="7F7F7F"/>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Stats!$G$53:$G$63</c:f>
                <c:numCache>
                  <c:formatCode>General</c:formatCode>
                  <c:ptCount val="11"/>
                  <c:pt idx="0">
                    <c:v>6.6911310100898946</c:v>
                  </c:pt>
                  <c:pt idx="1">
                    <c:v>4.9617100684200786</c:v>
                  </c:pt>
                  <c:pt idx="2">
                    <c:v>4.7689132186067873</c:v>
                  </c:pt>
                  <c:pt idx="3">
                    <c:v>4.2705927686914587</c:v>
                  </c:pt>
                  <c:pt idx="4">
                    <c:v>4.7814875577609657</c:v>
                  </c:pt>
                  <c:pt idx="5">
                    <c:v>4.9321150633825894</c:v>
                  </c:pt>
                  <c:pt idx="6">
                    <c:v>5.3979783650288606</c:v>
                  </c:pt>
                  <c:pt idx="7">
                    <c:v>6.8840387428878991</c:v>
                  </c:pt>
                  <c:pt idx="8">
                    <c:v>5.3535499496107057</c:v>
                  </c:pt>
                  <c:pt idx="9">
                    <c:v>5.4788297839744899</c:v>
                  </c:pt>
                  <c:pt idx="10">
                    <c:v>4.4548660272724607</c:v>
                  </c:pt>
                </c:numCache>
              </c:numRef>
            </c:plus>
            <c:minus>
              <c:numRef>
                <c:f>Stats!$G$53:$G$63</c:f>
                <c:numCache>
                  <c:formatCode>General</c:formatCode>
                  <c:ptCount val="11"/>
                  <c:pt idx="0">
                    <c:v>6.6911310100898946</c:v>
                  </c:pt>
                  <c:pt idx="1">
                    <c:v>4.9617100684200786</c:v>
                  </c:pt>
                  <c:pt idx="2">
                    <c:v>4.7689132186067873</c:v>
                  </c:pt>
                  <c:pt idx="3">
                    <c:v>4.2705927686914587</c:v>
                  </c:pt>
                  <c:pt idx="4">
                    <c:v>4.7814875577609657</c:v>
                  </c:pt>
                  <c:pt idx="5">
                    <c:v>4.9321150633825894</c:v>
                  </c:pt>
                  <c:pt idx="6">
                    <c:v>5.3979783650288606</c:v>
                  </c:pt>
                  <c:pt idx="7">
                    <c:v>6.8840387428878991</c:v>
                  </c:pt>
                  <c:pt idx="8">
                    <c:v>5.3535499496107057</c:v>
                  </c:pt>
                  <c:pt idx="9">
                    <c:v>5.4788297839744899</c:v>
                  </c:pt>
                  <c:pt idx="10">
                    <c:v>4.4548660272724607</c:v>
                  </c:pt>
                </c:numCache>
              </c:numRef>
            </c:minus>
          </c:errBars>
          <c:cat>
            <c:strRef>
              <c:f>Stats!$B$68:$B$78</c:f>
              <c:strCache>
                <c:ptCount val="11"/>
                <c:pt idx="0">
                  <c:v>Hypertension</c:v>
                </c:pt>
                <c:pt idx="1">
                  <c:v>Diabète</c:v>
                </c:pt>
                <c:pt idx="2">
                  <c:v>Cancer</c:v>
                </c:pt>
                <c:pt idx="3">
                  <c:v>Cholestérol</c:v>
                </c:pt>
                <c:pt idx="4">
                  <c:v>Accidents cardiaques</c:v>
                </c:pt>
                <c:pt idx="5">
                  <c:v>Arthrose</c:v>
                </c:pt>
                <c:pt idx="6">
                  <c:v>Artérites Memb Inf</c:v>
                </c:pt>
                <c:pt idx="7">
                  <c:v>Artrite Polyartrite</c:v>
                </c:pt>
                <c:pt idx="8">
                  <c:v>Bronchite chronique</c:v>
                </c:pt>
                <c:pt idx="9">
                  <c:v>Insuffisance cardiaque</c:v>
                </c:pt>
                <c:pt idx="10">
                  <c:v>Absence</c:v>
                </c:pt>
              </c:strCache>
            </c:strRef>
          </c:cat>
          <c:val>
            <c:numRef>
              <c:f>Stats!$F$68:$F$78</c:f>
              <c:numCache>
                <c:formatCode>General</c:formatCode>
                <c:ptCount val="11"/>
                <c:pt idx="0">
                  <c:v>26.949730828327329</c:v>
                </c:pt>
                <c:pt idx="1">
                  <c:v>26.79559539253653</c:v>
                </c:pt>
                <c:pt idx="2">
                  <c:v>26.52029110346119</c:v>
                </c:pt>
                <c:pt idx="3">
                  <c:v>26.11679704971273</c:v>
                </c:pt>
                <c:pt idx="4">
                  <c:v>25.936824068264681</c:v>
                </c:pt>
                <c:pt idx="5">
                  <c:v>25.91741578633675</c:v>
                </c:pt>
                <c:pt idx="6">
                  <c:v>25.77475783830803</c:v>
                </c:pt>
                <c:pt idx="7">
                  <c:v>25.42635923375849</c:v>
                </c:pt>
                <c:pt idx="8">
                  <c:v>25.424569693081821</c:v>
                </c:pt>
                <c:pt idx="9">
                  <c:v>25.235439034137581</c:v>
                </c:pt>
                <c:pt idx="10">
                  <c:v>24.511995252141599</c:v>
                </c:pt>
              </c:numCache>
            </c:numRef>
          </c:val>
        </c:ser>
        <c:dLbls>
          <c:showLegendKey val="0"/>
          <c:showVal val="0"/>
          <c:showCatName val="0"/>
          <c:showSerName val="0"/>
          <c:showPercent val="0"/>
          <c:showBubbleSize val="0"/>
        </c:dLbls>
        <c:gapWidth val="57"/>
        <c:axId val="208513072"/>
        <c:axId val="208513632"/>
      </c:barChart>
      <c:catAx>
        <c:axId val="208513072"/>
        <c:scaling>
          <c:orientation val="minMax"/>
        </c:scaling>
        <c:delete val="0"/>
        <c:axPos val="b"/>
        <c:numFmt formatCode="General" sourceLinked="0"/>
        <c:majorTickMark val="out"/>
        <c:minorTickMark val="none"/>
        <c:tickLblPos val="nextTo"/>
        <c:txPr>
          <a:bodyPr/>
          <a:lstStyle/>
          <a:p>
            <a:pPr>
              <a:defRPr sz="1050" b="0">
                <a:solidFill>
                  <a:schemeClr val="bg1">
                    <a:lumMod val="50000"/>
                  </a:schemeClr>
                </a:solidFill>
              </a:defRPr>
            </a:pPr>
            <a:endParaRPr lang="fr-FR"/>
          </a:p>
        </c:txPr>
        <c:crossAx val="208513632"/>
        <c:crosses val="autoZero"/>
        <c:auto val="1"/>
        <c:lblAlgn val="ctr"/>
        <c:lblOffset val="100"/>
        <c:noMultiLvlLbl val="0"/>
      </c:catAx>
      <c:valAx>
        <c:axId val="208513632"/>
        <c:scaling>
          <c:orientation val="minMax"/>
          <c:min val="18"/>
        </c:scaling>
        <c:delete val="0"/>
        <c:axPos val="l"/>
        <c:title>
          <c:tx>
            <c:rich>
              <a:bodyPr rot="-5400000" vert="horz"/>
              <a:lstStyle/>
              <a:p>
                <a:pPr>
                  <a:defRPr sz="1100">
                    <a:solidFill>
                      <a:schemeClr val="tx1">
                        <a:lumMod val="50000"/>
                        <a:lumOff val="50000"/>
                      </a:schemeClr>
                    </a:solidFill>
                  </a:defRPr>
                </a:pPr>
                <a:r>
                  <a:rPr lang="fr-FR" sz="1400" dirty="0">
                    <a:solidFill>
                      <a:schemeClr val="tx1">
                        <a:lumMod val="50000"/>
                        <a:lumOff val="50000"/>
                      </a:schemeClr>
                    </a:solidFill>
                  </a:rPr>
                  <a:t>IMC</a:t>
                </a:r>
              </a:p>
            </c:rich>
          </c:tx>
          <c:layout/>
          <c:overlay val="0"/>
        </c:title>
        <c:numFmt formatCode="General" sourceLinked="1"/>
        <c:majorTickMark val="out"/>
        <c:minorTickMark val="none"/>
        <c:tickLblPos val="nextTo"/>
        <c:txPr>
          <a:bodyPr/>
          <a:lstStyle/>
          <a:p>
            <a:pPr>
              <a:defRPr sz="1050">
                <a:solidFill>
                  <a:schemeClr val="bg1">
                    <a:lumMod val="50000"/>
                  </a:schemeClr>
                </a:solidFill>
              </a:defRPr>
            </a:pPr>
            <a:endParaRPr lang="fr-FR"/>
          </a:p>
        </c:txPr>
        <c:crossAx val="208513072"/>
        <c:crosses val="autoZero"/>
        <c:crossBetween val="between"/>
      </c:valAx>
    </c:plotArea>
    <c:plotVisOnly val="1"/>
    <c:dispBlanksAs val="gap"/>
    <c:showDLblsOverMax val="0"/>
  </c:chart>
  <c:txPr>
    <a:bodyPr/>
    <a:lstStyle/>
    <a:p>
      <a:pPr>
        <a:defRPr>
          <a:solidFill>
            <a:schemeClr val="bg2">
              <a:lumMod val="10000"/>
            </a:schemeClr>
          </a:solidFill>
        </a:defRPr>
      </a:pPr>
      <a:endParaRPr lang="fr-F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7F7F7F"/>
                </a:solidFill>
              </a:defRPr>
            </a:pPr>
            <a:r>
              <a:rPr lang="en-US" sz="1400" dirty="0">
                <a:solidFill>
                  <a:srgbClr val="7F7F7F"/>
                </a:solidFill>
              </a:rPr>
              <a:t>IMC </a:t>
            </a:r>
            <a:r>
              <a:rPr lang="en-US" sz="1400" dirty="0" err="1">
                <a:solidFill>
                  <a:srgbClr val="7F7F7F"/>
                </a:solidFill>
              </a:rPr>
              <a:t>selon</a:t>
            </a:r>
            <a:r>
              <a:rPr lang="en-US" sz="1400" dirty="0">
                <a:solidFill>
                  <a:srgbClr val="7F7F7F"/>
                </a:solidFill>
              </a:rPr>
              <a:t> le </a:t>
            </a:r>
            <a:r>
              <a:rPr lang="en-US" sz="1400" dirty="0" err="1">
                <a:solidFill>
                  <a:srgbClr val="7F7F7F"/>
                </a:solidFill>
              </a:rPr>
              <a:t>nombre</a:t>
            </a:r>
            <a:r>
              <a:rPr lang="en-US" sz="1400" dirty="0" smtClean="0">
                <a:solidFill>
                  <a:srgbClr val="7F7F7F"/>
                </a:solidFill>
              </a:rPr>
              <a:t> de </a:t>
            </a:r>
            <a:r>
              <a:rPr lang="en-US" sz="1400" dirty="0">
                <a:solidFill>
                  <a:srgbClr val="7F7F7F"/>
                </a:solidFill>
              </a:rPr>
              <a:t>pathologies</a:t>
            </a:r>
          </a:p>
        </c:rich>
      </c:tx>
      <c:layout>
        <c:manualLayout>
          <c:xMode val="edge"/>
          <c:yMode val="edge"/>
          <c:x val="0.35231137728138401"/>
          <c:y val="0"/>
        </c:manualLayout>
      </c:layout>
      <c:overlay val="0"/>
    </c:title>
    <c:autoTitleDeleted val="0"/>
    <c:plotArea>
      <c:layout>
        <c:manualLayout>
          <c:layoutTarget val="inner"/>
          <c:xMode val="edge"/>
          <c:yMode val="edge"/>
          <c:x val="0.19706403895007299"/>
          <c:y val="0.20432125640285001"/>
          <c:w val="0.76219521577043903"/>
          <c:h val="0.62809792622622596"/>
        </c:manualLayout>
      </c:layout>
      <c:barChart>
        <c:barDir val="col"/>
        <c:grouping val="clustered"/>
        <c:varyColors val="0"/>
        <c:ser>
          <c:idx val="0"/>
          <c:order val="0"/>
          <c:tx>
            <c:strRef>
              <c:f>Stats!$C$20</c:f>
              <c:strCache>
                <c:ptCount val="1"/>
                <c:pt idx="0">
                  <c:v>Moyenne de Pas Moyens2</c:v>
                </c:pt>
              </c:strCache>
            </c:strRef>
          </c:tx>
          <c:spPr>
            <a:solidFill>
              <a:srgbClr val="FF6600"/>
            </a:solidFill>
          </c:spPr>
          <c:invertIfNegative val="0"/>
          <c:dLbls>
            <c:numFmt formatCode="#,##0.0" sourceLinked="0"/>
            <c:spPr>
              <a:noFill/>
              <a:ln>
                <a:noFill/>
              </a:ln>
              <a:effectLst/>
            </c:spPr>
            <c:txPr>
              <a:bodyPr/>
              <a:lstStyle/>
              <a:p>
                <a:pPr>
                  <a:defRPr sz="1200" b="1">
                    <a:solidFill>
                      <a:schemeClr val="tx1">
                        <a:lumMod val="65000"/>
                        <a:lumOff val="35000"/>
                      </a:schemeClr>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Stats!$A$21:$A$25</c:f>
              <c:strCache>
                <c:ptCount val="5"/>
                <c:pt idx="0">
                  <c:v>1</c:v>
                </c:pt>
                <c:pt idx="1">
                  <c:v>2</c:v>
                </c:pt>
                <c:pt idx="2">
                  <c:v>3</c:v>
                </c:pt>
                <c:pt idx="3">
                  <c:v>4</c:v>
                </c:pt>
                <c:pt idx="4">
                  <c:v>5 ou plus</c:v>
                </c:pt>
              </c:strCache>
            </c:strRef>
          </c:cat>
          <c:val>
            <c:numRef>
              <c:f>Stats!$C$29:$C$33</c:f>
              <c:numCache>
                <c:formatCode>General</c:formatCode>
                <c:ptCount val="5"/>
                <c:pt idx="0">
                  <c:v>25.776664750403221</c:v>
                </c:pt>
                <c:pt idx="1">
                  <c:v>26.02159131789173</c:v>
                </c:pt>
                <c:pt idx="2">
                  <c:v>26.389471415367321</c:v>
                </c:pt>
                <c:pt idx="3">
                  <c:v>26.110594455650801</c:v>
                </c:pt>
                <c:pt idx="4">
                  <c:v>26.822821314424761</c:v>
                </c:pt>
              </c:numCache>
            </c:numRef>
          </c:val>
        </c:ser>
        <c:dLbls>
          <c:showLegendKey val="0"/>
          <c:showVal val="0"/>
          <c:showCatName val="0"/>
          <c:showSerName val="0"/>
          <c:showPercent val="0"/>
          <c:showBubbleSize val="0"/>
        </c:dLbls>
        <c:gapWidth val="150"/>
        <c:axId val="208515872"/>
        <c:axId val="208516432"/>
      </c:barChart>
      <c:catAx>
        <c:axId val="208515872"/>
        <c:scaling>
          <c:orientation val="minMax"/>
        </c:scaling>
        <c:delete val="0"/>
        <c:axPos val="b"/>
        <c:numFmt formatCode="General" sourceLinked="0"/>
        <c:majorTickMark val="out"/>
        <c:minorTickMark val="none"/>
        <c:tickLblPos val="nextTo"/>
        <c:txPr>
          <a:bodyPr/>
          <a:lstStyle/>
          <a:p>
            <a:pPr>
              <a:defRPr sz="1200">
                <a:solidFill>
                  <a:schemeClr val="tx1">
                    <a:lumMod val="65000"/>
                    <a:lumOff val="35000"/>
                  </a:schemeClr>
                </a:solidFill>
              </a:defRPr>
            </a:pPr>
            <a:endParaRPr lang="fr-FR"/>
          </a:p>
        </c:txPr>
        <c:crossAx val="208516432"/>
        <c:crosses val="autoZero"/>
        <c:auto val="1"/>
        <c:lblAlgn val="ctr"/>
        <c:lblOffset val="100"/>
        <c:noMultiLvlLbl val="0"/>
      </c:catAx>
      <c:valAx>
        <c:axId val="208516432"/>
        <c:scaling>
          <c:orientation val="minMax"/>
          <c:max val="28"/>
          <c:min val="24"/>
        </c:scaling>
        <c:delete val="0"/>
        <c:axPos val="l"/>
        <c:title>
          <c:tx>
            <c:rich>
              <a:bodyPr rot="-5400000" vert="horz"/>
              <a:lstStyle/>
              <a:p>
                <a:pPr>
                  <a:defRPr>
                    <a:solidFill>
                      <a:schemeClr val="tx1">
                        <a:lumMod val="50000"/>
                        <a:lumOff val="50000"/>
                      </a:schemeClr>
                    </a:solidFill>
                  </a:defRPr>
                </a:pPr>
                <a:r>
                  <a:rPr lang="fr-FR">
                    <a:solidFill>
                      <a:schemeClr val="tx1">
                        <a:lumMod val="50000"/>
                        <a:lumOff val="50000"/>
                      </a:schemeClr>
                    </a:solidFill>
                  </a:rPr>
                  <a:t>IMC</a:t>
                </a:r>
              </a:p>
            </c:rich>
          </c:tx>
          <c:layout/>
          <c:overlay val="0"/>
        </c:title>
        <c:numFmt formatCode="General" sourceLinked="1"/>
        <c:majorTickMark val="out"/>
        <c:minorTickMark val="none"/>
        <c:tickLblPos val="nextTo"/>
        <c:txPr>
          <a:bodyPr/>
          <a:lstStyle/>
          <a:p>
            <a:pPr>
              <a:defRPr sz="1200">
                <a:solidFill>
                  <a:schemeClr val="bg1">
                    <a:lumMod val="50000"/>
                  </a:schemeClr>
                </a:solidFill>
              </a:defRPr>
            </a:pPr>
            <a:endParaRPr lang="fr-FR"/>
          </a:p>
        </c:txPr>
        <c:crossAx val="208515872"/>
        <c:crosses val="autoZero"/>
        <c:crossBetween val="between"/>
      </c:valAx>
    </c:plotArea>
    <c:plotVisOnly val="1"/>
    <c:dispBlanksAs val="gap"/>
    <c:showDLblsOverMax val="0"/>
  </c:chart>
  <c:txPr>
    <a:bodyPr/>
    <a:lstStyle/>
    <a:p>
      <a:pPr>
        <a:defRPr sz="1400">
          <a:solidFill>
            <a:schemeClr val="bg2">
              <a:lumMod val="10000"/>
            </a:schemeClr>
          </a:solidFill>
        </a:defRPr>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13749242883199E-2"/>
          <c:y val="3.1160520846879199E-2"/>
          <c:w val="0.98444687428700695"/>
          <c:h val="0.93767895830624204"/>
        </c:manualLayout>
      </c:layout>
      <c:barChart>
        <c:barDir val="bar"/>
        <c:grouping val="clustered"/>
        <c:varyColors val="0"/>
        <c:ser>
          <c:idx val="0"/>
          <c:order val="0"/>
          <c:tx>
            <c:strRef>
              <c:f>Feuil1!$B$1</c:f>
              <c:strCache>
                <c:ptCount val="1"/>
                <c:pt idx="0">
                  <c:v>tot</c:v>
                </c:pt>
              </c:strCache>
            </c:strRef>
          </c:tx>
          <c:spPr>
            <a:noFill/>
            <a:ln>
              <a:solidFill>
                <a:srgbClr val="BCBCBC"/>
              </a:solidFill>
            </a:ln>
            <a:effectLst/>
          </c:spPr>
          <c:invertIfNegative val="0"/>
          <c:dLbls>
            <c:dLbl>
              <c:idx val="3"/>
              <c:layout>
                <c:manualLayout>
                  <c:x val="2.8447717798639399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65756371696793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5.2831475911758997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47783365876704E-2"/>
                  <c:y val="2.23053119773582E-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fr-FR" sz="1200" b="0">
                    <a:solidFill>
                      <a:srgbClr val="7F7F7F"/>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Feuil1!$A$2:$A$12</c:f>
              <c:numCache>
                <c:formatCode>General</c:formatCode>
                <c:ptCount val="11"/>
              </c:numCache>
            </c:numRef>
          </c:cat>
          <c:val>
            <c:numRef>
              <c:f>Feuil1!$B$2:$B$12</c:f>
              <c:numCache>
                <c:formatCode>0%</c:formatCode>
                <c:ptCount val="11"/>
                <c:pt idx="0">
                  <c:v>0.48</c:v>
                </c:pt>
                <c:pt idx="1">
                  <c:v>0.55000000000000004</c:v>
                </c:pt>
                <c:pt idx="2">
                  <c:v>0.32</c:v>
                </c:pt>
                <c:pt idx="3">
                  <c:v>0.19</c:v>
                </c:pt>
                <c:pt idx="4">
                  <c:v>0.41</c:v>
                </c:pt>
                <c:pt idx="5">
                  <c:v>0.31</c:v>
                </c:pt>
                <c:pt idx="6">
                  <c:v>0.23</c:v>
                </c:pt>
                <c:pt idx="7">
                  <c:v>0.23</c:v>
                </c:pt>
                <c:pt idx="8">
                  <c:v>0.11</c:v>
                </c:pt>
                <c:pt idx="9">
                  <c:v>0.11</c:v>
                </c:pt>
                <c:pt idx="10">
                  <c:v>0.04</c:v>
                </c:pt>
              </c:numCache>
            </c:numRef>
          </c:val>
        </c:ser>
        <c:ser>
          <c:idx val="1"/>
          <c:order val="1"/>
          <c:tx>
            <c:strRef>
              <c:f>Feuil1!$C$1</c:f>
              <c:strCache>
                <c:ptCount val="1"/>
                <c:pt idx="0">
                  <c:v>1st</c:v>
                </c:pt>
              </c:strCache>
            </c:strRef>
          </c:tx>
          <c:spPr>
            <a:solidFill>
              <a:srgbClr val="FF6600"/>
            </a:solidFill>
            <a:effectLst/>
          </c:spPr>
          <c:invertIfNegative val="0"/>
          <c:dLbls>
            <c:dLbl>
              <c:idx val="10"/>
              <c:delete val="1"/>
              <c:extLst>
                <c:ext xmlns:c15="http://schemas.microsoft.com/office/drawing/2012/chart" uri="{CE6537A1-D6FC-4f65-9D91-7224C49458BB}"/>
              </c:extLst>
            </c:dLbl>
            <c:spPr>
              <a:noFill/>
              <a:ln>
                <a:noFill/>
              </a:ln>
              <a:effectLst/>
            </c:spPr>
            <c:txPr>
              <a:bodyPr/>
              <a:lstStyle/>
              <a:p>
                <a:pPr algn="ctr">
                  <a:defRPr lang="fr-FR" sz="1200" b="0" i="0" u="none" strike="noStrike" kern="1200" baseline="0">
                    <a:solidFill>
                      <a:srgbClr val="FF66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Feuil1!$A$2:$A$12</c:f>
              <c:numCache>
                <c:formatCode>General</c:formatCode>
                <c:ptCount val="11"/>
              </c:numCache>
            </c:numRef>
          </c:cat>
          <c:val>
            <c:numRef>
              <c:f>Feuil1!$C$2:$C$12</c:f>
              <c:numCache>
                <c:formatCode>0%</c:formatCode>
                <c:ptCount val="11"/>
                <c:pt idx="0">
                  <c:v>0.25</c:v>
                </c:pt>
                <c:pt idx="1">
                  <c:v>0.18</c:v>
                </c:pt>
                <c:pt idx="2">
                  <c:v>0.15</c:v>
                </c:pt>
                <c:pt idx="3">
                  <c:v>0.11</c:v>
                </c:pt>
                <c:pt idx="4">
                  <c:v>0.08</c:v>
                </c:pt>
                <c:pt idx="5">
                  <c:v>0.08</c:v>
                </c:pt>
                <c:pt idx="6">
                  <c:v>0.06</c:v>
                </c:pt>
                <c:pt idx="7">
                  <c:v>0.03</c:v>
                </c:pt>
                <c:pt idx="8">
                  <c:v>0.03</c:v>
                </c:pt>
                <c:pt idx="9">
                  <c:v>0.02</c:v>
                </c:pt>
                <c:pt idx="10">
                  <c:v>0.01</c:v>
                </c:pt>
              </c:numCache>
            </c:numRef>
          </c:val>
        </c:ser>
        <c:dLbls>
          <c:showLegendKey val="0"/>
          <c:showVal val="0"/>
          <c:showCatName val="0"/>
          <c:showSerName val="0"/>
          <c:showPercent val="0"/>
          <c:showBubbleSize val="0"/>
        </c:dLbls>
        <c:gapWidth val="66"/>
        <c:overlap val="100"/>
        <c:axId val="248593536"/>
        <c:axId val="248594096"/>
      </c:barChart>
      <c:catAx>
        <c:axId val="248593536"/>
        <c:scaling>
          <c:orientation val="maxMin"/>
        </c:scaling>
        <c:delete val="1"/>
        <c:axPos val="l"/>
        <c:numFmt formatCode="General" sourceLinked="0"/>
        <c:majorTickMark val="out"/>
        <c:minorTickMark val="none"/>
        <c:tickLblPos val="none"/>
        <c:crossAx val="248594096"/>
        <c:crosses val="autoZero"/>
        <c:auto val="1"/>
        <c:lblAlgn val="ctr"/>
        <c:lblOffset val="100"/>
        <c:noMultiLvlLbl val="0"/>
      </c:catAx>
      <c:valAx>
        <c:axId val="248594096"/>
        <c:scaling>
          <c:orientation val="minMax"/>
          <c:max val="1"/>
          <c:min val="0"/>
        </c:scaling>
        <c:delete val="1"/>
        <c:axPos val="t"/>
        <c:numFmt formatCode="0%" sourceLinked="1"/>
        <c:majorTickMark val="out"/>
        <c:minorTickMark val="none"/>
        <c:tickLblPos val="none"/>
        <c:crossAx val="24859353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13749242883199E-2"/>
          <c:y val="3.1160520846879199E-2"/>
          <c:w val="0.85846426318937497"/>
          <c:h val="0.93767895830624204"/>
        </c:manualLayout>
      </c:layout>
      <c:barChart>
        <c:barDir val="bar"/>
        <c:grouping val="clustered"/>
        <c:varyColors val="0"/>
        <c:ser>
          <c:idx val="0"/>
          <c:order val="0"/>
          <c:tx>
            <c:strRef>
              <c:f>Feuil1!$B$1</c:f>
              <c:strCache>
                <c:ptCount val="1"/>
                <c:pt idx="0">
                  <c:v>tot</c:v>
                </c:pt>
              </c:strCache>
            </c:strRef>
          </c:tx>
          <c:spPr>
            <a:noFill/>
            <a:ln>
              <a:solidFill>
                <a:srgbClr val="BCBCBC"/>
              </a:solidFill>
            </a:ln>
            <a:effectLst/>
          </c:spPr>
          <c:invertIfNegative val="0"/>
          <c:dLbls>
            <c:dLbl>
              <c:idx val="10"/>
              <c:showLegendKey val="0"/>
              <c:showVal val="1"/>
              <c:showCatName val="0"/>
              <c:showSerName val="0"/>
              <c:showPercent val="0"/>
              <c:showBubbleSize val="0"/>
              <c:extLst>
                <c:ext xmlns:c15="http://schemas.microsoft.com/office/drawing/2012/chart" uri="{CE6537A1-D6FC-4f65-9D91-7224C49458BB}"/>
              </c:extLst>
            </c:dLbl>
            <c:dLbl>
              <c:idx val="12"/>
              <c:layout>
                <c:manualLayout>
                  <c:x val="-1.47783365876704E-2"/>
                  <c:y val="2.23053119773582E-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fr-FR" sz="1200" b="0">
                    <a:solidFill>
                      <a:srgbClr val="7F7F7F"/>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Feuil1!$A$2:$A$7</c:f>
              <c:strCache>
                <c:ptCount val="6"/>
                <c:pt idx="0">
                  <c:v>Pratiquer une activité physique ou sportive en famille ou avec des amis</c:v>
                </c:pt>
                <c:pt idx="1">
                  <c:v>Un tarif attractif et / ou une aide financière</c:v>
                </c:pt>
                <c:pt idx="2">
                  <c:v>Un accompagnement personnalisé pour vous aider à reprendre progressivement une activité physique ou sportive</c:v>
                </c:pt>
                <c:pt idx="3">
                  <c:v>Une information sur les possibilités de pratique d'une activité physique ou sportive à proximité de votre domicile et/ou ...</c:v>
                </c:pt>
                <c:pt idx="4">
                  <c:v>Une recommandation médicale</c:v>
                </c:pt>
                <c:pt idx="5">
                  <c:v>Une meilleure information sur les activités physiques ou sportives (qui conviennent à votre âge et / ou votre niveau de pratique)</c:v>
                </c:pt>
              </c:strCache>
            </c:strRef>
          </c:cat>
          <c:val>
            <c:numRef>
              <c:f>Feuil1!$B$2:$B$7</c:f>
              <c:numCache>
                <c:formatCode>0%</c:formatCode>
                <c:ptCount val="6"/>
                <c:pt idx="0">
                  <c:v>0.65</c:v>
                </c:pt>
                <c:pt idx="1">
                  <c:v>0.55000000000000004</c:v>
                </c:pt>
                <c:pt idx="2">
                  <c:v>0.42</c:v>
                </c:pt>
                <c:pt idx="3">
                  <c:v>0.51</c:v>
                </c:pt>
                <c:pt idx="4">
                  <c:v>0.43</c:v>
                </c:pt>
                <c:pt idx="5">
                  <c:v>0.42</c:v>
                </c:pt>
              </c:numCache>
            </c:numRef>
          </c:val>
        </c:ser>
        <c:ser>
          <c:idx val="1"/>
          <c:order val="1"/>
          <c:tx>
            <c:strRef>
              <c:f>Feuil1!$C$1</c:f>
              <c:strCache>
                <c:ptCount val="1"/>
                <c:pt idx="0">
                  <c:v>1st</c:v>
                </c:pt>
              </c:strCache>
            </c:strRef>
          </c:tx>
          <c:spPr>
            <a:solidFill>
              <a:srgbClr val="FF6600"/>
            </a:solidFill>
            <a:ln>
              <a:solidFill>
                <a:srgbClr val="FF6600"/>
              </a:solidFill>
            </a:ln>
            <a:effectLst/>
          </c:spPr>
          <c:invertIfNegative val="0"/>
          <c:dLbls>
            <c:spPr>
              <a:noFill/>
              <a:ln>
                <a:noFill/>
              </a:ln>
              <a:effectLst/>
            </c:spPr>
            <c:txPr>
              <a:bodyPr/>
              <a:lstStyle/>
              <a:p>
                <a:pPr algn="ctr">
                  <a:defRPr lang="fr-FR" sz="1200" b="0" i="0" u="none" strike="noStrike" kern="1200" baseline="0">
                    <a:solidFill>
                      <a:srgbClr val="FF66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Feuil1!$A$2:$A$7</c:f>
              <c:strCache>
                <c:ptCount val="6"/>
                <c:pt idx="0">
                  <c:v>Pratiquer une activité physique ou sportive en famille ou avec des amis</c:v>
                </c:pt>
                <c:pt idx="1">
                  <c:v>Un tarif attractif et / ou une aide financière</c:v>
                </c:pt>
                <c:pt idx="2">
                  <c:v>Un accompagnement personnalisé pour vous aider à reprendre progressivement une activité physique ou sportive</c:v>
                </c:pt>
                <c:pt idx="3">
                  <c:v>Une information sur les possibilités de pratique d'une activité physique ou sportive à proximité de votre domicile et/ou ...</c:v>
                </c:pt>
                <c:pt idx="4">
                  <c:v>Une recommandation médicale</c:v>
                </c:pt>
                <c:pt idx="5">
                  <c:v>Une meilleure information sur les activités physiques ou sportives (qui conviennent à votre âge et / ou votre niveau de pratique)</c:v>
                </c:pt>
              </c:strCache>
            </c:strRef>
          </c:cat>
          <c:val>
            <c:numRef>
              <c:f>Feuil1!$C$2:$C$7</c:f>
              <c:numCache>
                <c:formatCode>0%</c:formatCode>
                <c:ptCount val="6"/>
                <c:pt idx="0">
                  <c:v>0.31</c:v>
                </c:pt>
                <c:pt idx="1">
                  <c:v>0.2</c:v>
                </c:pt>
                <c:pt idx="2">
                  <c:v>0.16</c:v>
                </c:pt>
                <c:pt idx="3">
                  <c:v>0.15</c:v>
                </c:pt>
                <c:pt idx="4">
                  <c:v>0.09</c:v>
                </c:pt>
                <c:pt idx="5">
                  <c:v>0.09</c:v>
                </c:pt>
              </c:numCache>
            </c:numRef>
          </c:val>
        </c:ser>
        <c:dLbls>
          <c:showLegendKey val="0"/>
          <c:showVal val="0"/>
          <c:showCatName val="0"/>
          <c:showSerName val="0"/>
          <c:showPercent val="0"/>
          <c:showBubbleSize val="0"/>
        </c:dLbls>
        <c:gapWidth val="66"/>
        <c:overlap val="100"/>
        <c:axId val="248599136"/>
        <c:axId val="248599696"/>
      </c:barChart>
      <c:catAx>
        <c:axId val="248599136"/>
        <c:scaling>
          <c:orientation val="maxMin"/>
        </c:scaling>
        <c:delete val="1"/>
        <c:axPos val="l"/>
        <c:numFmt formatCode="General" sourceLinked="0"/>
        <c:majorTickMark val="out"/>
        <c:minorTickMark val="none"/>
        <c:tickLblPos val="none"/>
        <c:crossAx val="248599696"/>
        <c:crosses val="autoZero"/>
        <c:auto val="1"/>
        <c:lblAlgn val="ctr"/>
        <c:lblOffset val="100"/>
        <c:noMultiLvlLbl val="0"/>
      </c:catAx>
      <c:valAx>
        <c:axId val="248599696"/>
        <c:scaling>
          <c:orientation val="minMax"/>
          <c:max val="1"/>
          <c:min val="0"/>
        </c:scaling>
        <c:delete val="1"/>
        <c:axPos val="t"/>
        <c:numFmt formatCode="0%" sourceLinked="1"/>
        <c:majorTickMark val="out"/>
        <c:minorTickMark val="none"/>
        <c:tickLblPos val="none"/>
        <c:crossAx val="24859913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24588312732796E-2"/>
          <c:y val="4.6748420728836698E-2"/>
          <c:w val="0.90940277821934401"/>
          <c:h val="0.76128152272379801"/>
        </c:manualLayout>
      </c:layout>
      <c:barChart>
        <c:barDir val="col"/>
        <c:grouping val="clustered"/>
        <c:varyColors val="0"/>
        <c:ser>
          <c:idx val="0"/>
          <c:order val="0"/>
          <c:tx>
            <c:strRef>
              <c:f>Feuil1!$D$1</c:f>
              <c:strCache>
                <c:ptCount val="1"/>
                <c:pt idx="0">
                  <c:v>Colonne1</c:v>
                </c:pt>
              </c:strCache>
            </c:strRef>
          </c:tx>
          <c:spPr>
            <a:solidFill>
              <a:srgbClr val="FF6600"/>
            </a:solidFill>
            <a:ln>
              <a:noFill/>
            </a:ln>
            <a:effectLst/>
          </c:spPr>
          <c:invertIfNegative val="0"/>
          <c:dLbls>
            <c:dLbl>
              <c:idx val="3"/>
              <c:layout/>
              <c:tx>
                <c:rich>
                  <a:bodyPr/>
                  <a:lstStyle/>
                  <a:p>
                    <a:r>
                      <a:rPr lang="en-US" dirty="0" smtClean="0"/>
                      <a:t>9063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smtClean="0"/>
                      <a:t>7889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tx>
                <c:rich>
                  <a:bodyPr/>
                  <a:lstStyle/>
                  <a:p>
                    <a:r>
                      <a:rPr lang="en-US" smtClean="0"/>
                      <a:t>7864</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1" i="0" u="none" strike="noStrike" kern="1200" baseline="0">
                    <a:solidFill>
                      <a:srgbClr val="7F7F7F"/>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Suisse (25-34ans)</c:v>
                </c:pt>
                <c:pt idx="1">
                  <c:v>Norvège</c:v>
                </c:pt>
                <c:pt idx="2">
                  <c:v>Finnlande</c:v>
                </c:pt>
                <c:pt idx="3">
                  <c:v>Espagne (18-25ans)</c:v>
                </c:pt>
                <c:pt idx="4">
                  <c:v>Daenmark</c:v>
                </c:pt>
                <c:pt idx="5">
                  <c:v>Tchéquie </c:v>
                </c:pt>
                <c:pt idx="6">
                  <c:v>France</c:v>
                </c:pt>
              </c:strCache>
            </c:strRef>
          </c:cat>
          <c:val>
            <c:numRef>
              <c:f>Feuil1!$D$2:$D$8</c:f>
              <c:numCache>
                <c:formatCode>General</c:formatCode>
                <c:ptCount val="7"/>
                <c:pt idx="0">
                  <c:v>10600</c:v>
                </c:pt>
                <c:pt idx="1">
                  <c:v>8032</c:v>
                </c:pt>
                <c:pt idx="2">
                  <c:v>7958</c:v>
                </c:pt>
                <c:pt idx="3">
                  <c:v>9063</c:v>
                </c:pt>
                <c:pt idx="4">
                  <c:v>8341</c:v>
                </c:pt>
                <c:pt idx="5">
                  <c:v>9731</c:v>
                </c:pt>
                <c:pt idx="6">
                  <c:v>7864.5</c:v>
                </c:pt>
              </c:numCache>
            </c:numRef>
          </c:val>
        </c:ser>
        <c:dLbls>
          <c:showLegendKey val="0"/>
          <c:showVal val="0"/>
          <c:showCatName val="0"/>
          <c:showSerName val="0"/>
          <c:showPercent val="0"/>
          <c:showBubbleSize val="0"/>
        </c:dLbls>
        <c:gapWidth val="219"/>
        <c:overlap val="-27"/>
        <c:axId val="244471872"/>
        <c:axId val="244472432"/>
      </c:barChart>
      <c:catAx>
        <c:axId val="24447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fr-FR"/>
          </a:p>
        </c:txPr>
        <c:crossAx val="244472432"/>
        <c:crosses val="autoZero"/>
        <c:auto val="1"/>
        <c:lblAlgn val="ctr"/>
        <c:lblOffset val="100"/>
        <c:noMultiLvlLbl val="0"/>
      </c:catAx>
      <c:valAx>
        <c:axId val="244472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7F7F7F"/>
                </a:solidFill>
                <a:latin typeface="+mn-lt"/>
                <a:ea typeface="+mn-ea"/>
                <a:cs typeface="+mn-cs"/>
              </a:defRPr>
            </a:pPr>
            <a:endParaRPr lang="fr-FR"/>
          </a:p>
        </c:txPr>
        <c:crossAx val="2444718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2">
              <a:lumMod val="10000"/>
            </a:schemeClr>
          </a:solidFill>
        </a:defRPr>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13749242883199E-2"/>
          <c:y val="3.1160520846879199E-2"/>
          <c:w val="0.98468627510833595"/>
          <c:h val="0.93767895830624204"/>
        </c:manualLayout>
      </c:layout>
      <c:barChart>
        <c:barDir val="bar"/>
        <c:grouping val="clustered"/>
        <c:varyColors val="0"/>
        <c:ser>
          <c:idx val="0"/>
          <c:order val="0"/>
          <c:tx>
            <c:strRef>
              <c:f>Feuil1!$B$1</c:f>
              <c:strCache>
                <c:ptCount val="1"/>
                <c:pt idx="0">
                  <c:v>tot</c:v>
                </c:pt>
              </c:strCache>
            </c:strRef>
          </c:tx>
          <c:spPr>
            <a:solidFill>
              <a:srgbClr val="FF6600"/>
            </a:solidFill>
            <a:ln>
              <a:noFill/>
            </a:ln>
            <a:effectLst/>
          </c:spPr>
          <c:invertIfNegative val="0"/>
          <c:dLbls>
            <c:dLbl>
              <c:idx val="4"/>
              <c:layout>
                <c:manualLayout>
                  <c:x val="3.2305766876159603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10"/>
              <c:showLegendKey val="0"/>
              <c:showVal val="1"/>
              <c:showCatName val="0"/>
              <c:showSerName val="0"/>
              <c:showPercent val="0"/>
              <c:showBubbleSize val="0"/>
              <c:extLst>
                <c:ext xmlns:c15="http://schemas.microsoft.com/office/drawing/2012/chart" uri="{CE6537A1-D6FC-4f65-9D91-7224C49458BB}"/>
              </c:extLst>
            </c:dLbl>
            <c:dLbl>
              <c:idx val="12"/>
              <c:layout>
                <c:manualLayout>
                  <c:x val="-1.47783365876704E-2"/>
                  <c:y val="2.23053119773583E-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fr-FR" sz="1400" b="0">
                    <a:solidFill>
                      <a:srgbClr val="FF6600"/>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Feuil1!$A$2:$A$8</c:f>
              <c:numCache>
                <c:formatCode>General</c:formatCode>
                <c:ptCount val="7"/>
              </c:numCache>
            </c:numRef>
          </c:cat>
          <c:val>
            <c:numRef>
              <c:f>Feuil1!$B$2:$B$8</c:f>
              <c:numCache>
                <c:formatCode>0%</c:formatCode>
                <c:ptCount val="7"/>
                <c:pt idx="0">
                  <c:v>0.54</c:v>
                </c:pt>
                <c:pt idx="1">
                  <c:v>0.25</c:v>
                </c:pt>
                <c:pt idx="2">
                  <c:v>0.13</c:v>
                </c:pt>
                <c:pt idx="3">
                  <c:v>0.06</c:v>
                </c:pt>
                <c:pt idx="4">
                  <c:v>0.02</c:v>
                </c:pt>
                <c:pt idx="5">
                  <c:v>0</c:v>
                </c:pt>
                <c:pt idx="6">
                  <c:v>0</c:v>
                </c:pt>
              </c:numCache>
            </c:numRef>
          </c:val>
        </c:ser>
        <c:dLbls>
          <c:showLegendKey val="0"/>
          <c:showVal val="0"/>
          <c:showCatName val="0"/>
          <c:showSerName val="0"/>
          <c:showPercent val="0"/>
          <c:showBubbleSize val="0"/>
        </c:dLbls>
        <c:gapWidth val="66"/>
        <c:overlap val="100"/>
        <c:axId val="248601936"/>
        <c:axId val="248602496"/>
      </c:barChart>
      <c:catAx>
        <c:axId val="248601936"/>
        <c:scaling>
          <c:orientation val="maxMin"/>
        </c:scaling>
        <c:delete val="1"/>
        <c:axPos val="l"/>
        <c:numFmt formatCode="General" sourceLinked="0"/>
        <c:majorTickMark val="out"/>
        <c:minorTickMark val="none"/>
        <c:tickLblPos val="none"/>
        <c:crossAx val="248602496"/>
        <c:crosses val="autoZero"/>
        <c:auto val="1"/>
        <c:lblAlgn val="ctr"/>
        <c:lblOffset val="100"/>
        <c:noMultiLvlLbl val="0"/>
      </c:catAx>
      <c:valAx>
        <c:axId val="248602496"/>
        <c:scaling>
          <c:orientation val="minMax"/>
          <c:max val="1"/>
          <c:min val="0"/>
        </c:scaling>
        <c:delete val="1"/>
        <c:axPos val="t"/>
        <c:numFmt formatCode="0%" sourceLinked="1"/>
        <c:majorTickMark val="out"/>
        <c:minorTickMark val="none"/>
        <c:tickLblPos val="none"/>
        <c:crossAx val="24860193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3137492428833E-2"/>
          <c:y val="3.1160520846879199E-2"/>
          <c:w val="0.85846426318937497"/>
          <c:h val="0.93767895830624204"/>
        </c:manualLayout>
      </c:layout>
      <c:barChart>
        <c:barDir val="bar"/>
        <c:grouping val="clustered"/>
        <c:varyColors val="0"/>
        <c:ser>
          <c:idx val="0"/>
          <c:order val="0"/>
          <c:tx>
            <c:strRef>
              <c:f>Feuil1!$B$1</c:f>
              <c:strCache>
                <c:ptCount val="1"/>
                <c:pt idx="0">
                  <c:v>tot</c:v>
                </c:pt>
              </c:strCache>
            </c:strRef>
          </c:tx>
          <c:spPr>
            <a:solidFill>
              <a:srgbClr val="FF6600"/>
            </a:solidFill>
            <a:ln>
              <a:noFill/>
            </a:ln>
            <a:effectLst/>
          </c:spPr>
          <c:invertIfNegative val="0"/>
          <c:dPt>
            <c:idx val="0"/>
            <c:invertIfNegative val="0"/>
            <c:bubble3D val="0"/>
            <c:spPr>
              <a:solidFill>
                <a:srgbClr val="FF6600"/>
              </a:solidFill>
              <a:ln>
                <a:noFill/>
              </a:ln>
              <a:effectLst/>
            </c:spPr>
          </c:dPt>
          <c:dPt>
            <c:idx val="1"/>
            <c:invertIfNegative val="0"/>
            <c:bubble3D val="0"/>
            <c:spPr>
              <a:solidFill>
                <a:srgbClr val="FF6600"/>
              </a:solidFill>
              <a:ln>
                <a:noFill/>
              </a:ln>
              <a:effectLst/>
            </c:spPr>
          </c:dPt>
          <c:dPt>
            <c:idx val="2"/>
            <c:invertIfNegative val="0"/>
            <c:bubble3D val="0"/>
            <c:spPr>
              <a:solidFill>
                <a:srgbClr val="FF6600"/>
              </a:solidFill>
              <a:ln>
                <a:noFill/>
              </a:ln>
              <a:effectLst/>
            </c:spPr>
          </c:dPt>
          <c:dPt>
            <c:idx val="3"/>
            <c:invertIfNegative val="0"/>
            <c:bubble3D val="0"/>
            <c:spPr>
              <a:solidFill>
                <a:srgbClr val="FF6600"/>
              </a:solidFill>
              <a:ln>
                <a:noFill/>
              </a:ln>
              <a:effectLst/>
            </c:spPr>
          </c:dPt>
          <c:dPt>
            <c:idx val="4"/>
            <c:invertIfNegative val="0"/>
            <c:bubble3D val="0"/>
            <c:spPr>
              <a:solidFill>
                <a:srgbClr val="FF6600"/>
              </a:solidFill>
              <a:ln>
                <a:noFill/>
              </a:ln>
              <a:effectLst/>
            </c:spPr>
          </c:dPt>
          <c:dPt>
            <c:idx val="5"/>
            <c:invertIfNegative val="0"/>
            <c:bubble3D val="0"/>
            <c:spPr>
              <a:solidFill>
                <a:srgbClr val="FF6600"/>
              </a:solidFill>
              <a:ln>
                <a:noFill/>
              </a:ln>
              <a:effectLst/>
            </c:spPr>
          </c:dPt>
          <c:dPt>
            <c:idx val="6"/>
            <c:invertIfNegative val="0"/>
            <c:bubble3D val="0"/>
            <c:spPr>
              <a:solidFill>
                <a:srgbClr val="FF6600"/>
              </a:solidFill>
              <a:ln>
                <a:noFill/>
              </a:ln>
              <a:effectLst/>
            </c:spPr>
          </c:dPt>
          <c:dPt>
            <c:idx val="7"/>
            <c:invertIfNegative val="0"/>
            <c:bubble3D val="0"/>
            <c:spPr>
              <a:solidFill>
                <a:srgbClr val="FF6600"/>
              </a:solidFill>
              <a:ln>
                <a:noFill/>
              </a:ln>
              <a:effectLst/>
            </c:spPr>
          </c:dPt>
          <c:dPt>
            <c:idx val="8"/>
            <c:invertIfNegative val="0"/>
            <c:bubble3D val="0"/>
            <c:spPr>
              <a:solidFill>
                <a:srgbClr val="FF6600"/>
              </a:solidFill>
              <a:ln>
                <a:noFill/>
              </a:ln>
              <a:effectLst/>
            </c:spPr>
          </c:dPt>
          <c:dLbls>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showLegendKey val="0"/>
              <c:showVal val="1"/>
              <c:showCatName val="0"/>
              <c:showSerName val="0"/>
              <c:showPercent val="0"/>
              <c:showBubbleSize val="0"/>
              <c:extLst>
                <c:ext xmlns:c15="http://schemas.microsoft.com/office/drawing/2012/chart" uri="{CE6537A1-D6FC-4f65-9D91-7224C49458BB}"/>
              </c:extLst>
            </c:dLbl>
            <c:dLbl>
              <c:idx val="12"/>
              <c:layout>
                <c:manualLayout>
                  <c:x val="-1.47783365876704E-2"/>
                  <c:y val="2.2305311977358401E-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fr-FR" sz="1200" b="0">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Feuil1!$A$2:$A$10</c:f>
              <c:numCache>
                <c:formatCode>General</c:formatCode>
                <c:ptCount val="9"/>
              </c:numCache>
            </c:numRef>
          </c:cat>
          <c:val>
            <c:numRef>
              <c:f>Feuil1!$B$2:$B$10</c:f>
              <c:numCache>
                <c:formatCode>0%</c:formatCode>
                <c:ptCount val="9"/>
                <c:pt idx="0">
                  <c:v>0.32</c:v>
                </c:pt>
                <c:pt idx="1">
                  <c:v>0.27</c:v>
                </c:pt>
                <c:pt idx="2">
                  <c:v>0.27</c:v>
                </c:pt>
                <c:pt idx="3">
                  <c:v>0.26</c:v>
                </c:pt>
                <c:pt idx="4">
                  <c:v>0.24</c:v>
                </c:pt>
                <c:pt idx="5">
                  <c:v>0.23</c:v>
                </c:pt>
                <c:pt idx="6">
                  <c:v>7.0000000000000007E-2</c:v>
                </c:pt>
                <c:pt idx="7">
                  <c:v>0.04</c:v>
                </c:pt>
                <c:pt idx="8">
                  <c:v>0.25</c:v>
                </c:pt>
              </c:numCache>
            </c:numRef>
          </c:val>
        </c:ser>
        <c:dLbls>
          <c:showLegendKey val="0"/>
          <c:showVal val="0"/>
          <c:showCatName val="0"/>
          <c:showSerName val="0"/>
          <c:showPercent val="0"/>
          <c:showBubbleSize val="0"/>
        </c:dLbls>
        <c:gapWidth val="66"/>
        <c:overlap val="100"/>
        <c:axId val="248605856"/>
        <c:axId val="248606416"/>
      </c:barChart>
      <c:catAx>
        <c:axId val="248605856"/>
        <c:scaling>
          <c:orientation val="maxMin"/>
        </c:scaling>
        <c:delete val="1"/>
        <c:axPos val="l"/>
        <c:numFmt formatCode="General" sourceLinked="0"/>
        <c:majorTickMark val="out"/>
        <c:minorTickMark val="none"/>
        <c:tickLblPos val="none"/>
        <c:crossAx val="248606416"/>
        <c:crosses val="autoZero"/>
        <c:auto val="1"/>
        <c:lblAlgn val="ctr"/>
        <c:lblOffset val="100"/>
        <c:noMultiLvlLbl val="0"/>
      </c:catAx>
      <c:valAx>
        <c:axId val="248606416"/>
        <c:scaling>
          <c:orientation val="minMax"/>
          <c:max val="0.7"/>
          <c:min val="0"/>
        </c:scaling>
        <c:delete val="1"/>
        <c:axPos val="t"/>
        <c:numFmt formatCode="0%" sourceLinked="1"/>
        <c:majorTickMark val="out"/>
        <c:minorTickMark val="none"/>
        <c:tickLblPos val="none"/>
        <c:crossAx val="248605856"/>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3137492428833E-2"/>
          <c:y val="3.1160520846879199E-2"/>
          <c:w val="0.85846426318937497"/>
          <c:h val="0.93767895830624204"/>
        </c:manualLayout>
      </c:layout>
      <c:barChart>
        <c:barDir val="bar"/>
        <c:grouping val="clustered"/>
        <c:varyColors val="0"/>
        <c:ser>
          <c:idx val="0"/>
          <c:order val="0"/>
          <c:tx>
            <c:strRef>
              <c:f>Feuil1!$B$1</c:f>
              <c:strCache>
                <c:ptCount val="1"/>
                <c:pt idx="0">
                  <c:v>tot</c:v>
                </c:pt>
              </c:strCache>
            </c:strRef>
          </c:tx>
          <c:spPr>
            <a:solidFill>
              <a:srgbClr val="FF6600"/>
            </a:solidFill>
            <a:ln>
              <a:noFill/>
            </a:ln>
            <a:effectLst/>
          </c:spPr>
          <c:invertIfNegative val="0"/>
          <c:dLbls>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0"/>
              <c:showLegendKey val="0"/>
              <c:showVal val="1"/>
              <c:showCatName val="0"/>
              <c:showSerName val="0"/>
              <c:showPercent val="0"/>
              <c:showBubbleSize val="0"/>
              <c:extLst>
                <c:ext xmlns:c15="http://schemas.microsoft.com/office/drawing/2012/chart" uri="{CE6537A1-D6FC-4f65-9D91-7224C49458BB}"/>
              </c:extLst>
            </c:dLbl>
            <c:dLbl>
              <c:idx val="12"/>
              <c:layout>
                <c:manualLayout>
                  <c:x val="-1.47783365876704E-2"/>
                  <c:y val="2.2305311977358401E-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fr-FR" sz="1200" b="0">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Feuil1!$A$2:$A$10</c:f>
              <c:numCache>
                <c:formatCode>General</c:formatCode>
                <c:ptCount val="9"/>
              </c:numCache>
            </c:numRef>
          </c:cat>
          <c:val>
            <c:numRef>
              <c:f>Feuil1!$B$2:$B$10</c:f>
              <c:numCache>
                <c:formatCode>0%</c:formatCode>
                <c:ptCount val="9"/>
                <c:pt idx="0">
                  <c:v>0.42</c:v>
                </c:pt>
                <c:pt idx="1">
                  <c:v>0.4</c:v>
                </c:pt>
                <c:pt idx="2">
                  <c:v>0.27</c:v>
                </c:pt>
                <c:pt idx="3">
                  <c:v>0.25</c:v>
                </c:pt>
                <c:pt idx="4">
                  <c:v>0.24</c:v>
                </c:pt>
                <c:pt idx="5">
                  <c:v>0.19</c:v>
                </c:pt>
                <c:pt idx="6">
                  <c:v>0.06</c:v>
                </c:pt>
                <c:pt idx="7">
                  <c:v>0.24</c:v>
                </c:pt>
                <c:pt idx="8">
                  <c:v>0</c:v>
                </c:pt>
              </c:numCache>
            </c:numRef>
          </c:val>
        </c:ser>
        <c:dLbls>
          <c:showLegendKey val="0"/>
          <c:showVal val="0"/>
          <c:showCatName val="0"/>
          <c:showSerName val="0"/>
          <c:showPercent val="0"/>
          <c:showBubbleSize val="0"/>
        </c:dLbls>
        <c:gapWidth val="66"/>
        <c:overlap val="100"/>
        <c:axId val="244466832"/>
        <c:axId val="244470752"/>
      </c:barChart>
      <c:catAx>
        <c:axId val="244466832"/>
        <c:scaling>
          <c:orientation val="maxMin"/>
        </c:scaling>
        <c:delete val="1"/>
        <c:axPos val="l"/>
        <c:numFmt formatCode="General" sourceLinked="0"/>
        <c:majorTickMark val="out"/>
        <c:minorTickMark val="none"/>
        <c:tickLblPos val="none"/>
        <c:crossAx val="244470752"/>
        <c:crosses val="autoZero"/>
        <c:auto val="1"/>
        <c:lblAlgn val="ctr"/>
        <c:lblOffset val="100"/>
        <c:noMultiLvlLbl val="0"/>
      </c:catAx>
      <c:valAx>
        <c:axId val="244470752"/>
        <c:scaling>
          <c:orientation val="minMax"/>
          <c:max val="0.7"/>
          <c:min val="0"/>
        </c:scaling>
        <c:delete val="1"/>
        <c:axPos val="t"/>
        <c:numFmt formatCode="0%" sourceLinked="1"/>
        <c:majorTickMark val="out"/>
        <c:minorTickMark val="none"/>
        <c:tickLblPos val="none"/>
        <c:crossAx val="244466832"/>
        <c:crosses val="autoZero"/>
        <c:crossBetween val="between"/>
      </c:valAx>
    </c:plotArea>
    <c:plotVisOnly val="1"/>
    <c:dispBlanksAs val="gap"/>
    <c:showDLblsOverMax val="0"/>
  </c:chart>
  <c:txPr>
    <a:bodyPr/>
    <a:lstStyle/>
    <a:p>
      <a:pPr>
        <a:defRPr sz="1800"/>
      </a:pPr>
      <a:endParaRPr lang="fr-FR"/>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13749242883199E-2"/>
          <c:y val="3.1160520846879199E-2"/>
          <c:w val="0.85846426318937497"/>
          <c:h val="0.93767895830624204"/>
        </c:manualLayout>
      </c:layout>
      <c:barChart>
        <c:barDir val="bar"/>
        <c:grouping val="clustered"/>
        <c:varyColors val="0"/>
        <c:ser>
          <c:idx val="0"/>
          <c:order val="0"/>
          <c:tx>
            <c:strRef>
              <c:f>Feuil1!$B$1</c:f>
              <c:strCache>
                <c:ptCount val="1"/>
                <c:pt idx="0">
                  <c:v>tot</c:v>
                </c:pt>
              </c:strCache>
            </c:strRef>
          </c:tx>
          <c:spPr>
            <a:solidFill>
              <a:srgbClr val="FF6600"/>
            </a:solidFill>
            <a:ln>
              <a:noFill/>
            </a:ln>
            <a:effectLst/>
          </c:spPr>
          <c:invertIfNegative val="0"/>
          <c:dLbls>
            <c:dLbl>
              <c:idx val="10"/>
              <c:showLegendKey val="0"/>
              <c:showVal val="1"/>
              <c:showCatName val="0"/>
              <c:showSerName val="0"/>
              <c:showPercent val="0"/>
              <c:showBubbleSize val="0"/>
              <c:extLst>
                <c:ext xmlns:c15="http://schemas.microsoft.com/office/drawing/2012/chart" uri="{CE6537A1-D6FC-4f65-9D91-7224C49458BB}"/>
              </c:extLst>
            </c:dLbl>
            <c:dLbl>
              <c:idx val="12"/>
              <c:layout>
                <c:manualLayout>
                  <c:x val="-1.47783365876704E-2"/>
                  <c:y val="2.23053119773582E-7"/>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Feuil1!$A$2:$A$8</c:f>
              <c:strCache>
                <c:ptCount val="7"/>
                <c:pt idx="0">
                  <c:v>Des applications sur smartphone</c:v>
                </c:pt>
                <c:pt idx="1">
                  <c:v>Un podomètre</c:v>
                </c:pt>
                <c:pt idx="2">
                  <c:v>Une montre connectée</c:v>
                </c:pt>
                <c:pt idx="3">
                  <c:v>Un moniteur de fréquence cardiaque / respiration</c:v>
                </c:pt>
                <c:pt idx="4">
                  <c:v>Des vêtements connectés</c:v>
                </c:pt>
                <c:pt idx="5">
                  <c:v>Autre</c:v>
                </c:pt>
                <c:pt idx="6">
                  <c:v>Aucun de ces éléments</c:v>
                </c:pt>
              </c:strCache>
            </c:strRef>
          </c:cat>
          <c:val>
            <c:numRef>
              <c:f>Feuil1!$B$2:$B$8</c:f>
              <c:numCache>
                <c:formatCode>0%</c:formatCode>
                <c:ptCount val="7"/>
                <c:pt idx="0">
                  <c:v>0.15</c:v>
                </c:pt>
                <c:pt idx="1">
                  <c:v>0.14000000000000001</c:v>
                </c:pt>
                <c:pt idx="2">
                  <c:v>0.1</c:v>
                </c:pt>
                <c:pt idx="3">
                  <c:v>0.08</c:v>
                </c:pt>
                <c:pt idx="4">
                  <c:v>0.01</c:v>
                </c:pt>
                <c:pt idx="5">
                  <c:v>0.02</c:v>
                </c:pt>
                <c:pt idx="6">
                  <c:v>0.61000000000000099</c:v>
                </c:pt>
              </c:numCache>
            </c:numRef>
          </c:val>
        </c:ser>
        <c:dLbls>
          <c:showLegendKey val="0"/>
          <c:showVal val="0"/>
          <c:showCatName val="0"/>
          <c:showSerName val="0"/>
          <c:showPercent val="0"/>
          <c:showBubbleSize val="0"/>
        </c:dLbls>
        <c:gapWidth val="66"/>
        <c:overlap val="100"/>
        <c:axId val="251913088"/>
        <c:axId val="251913648"/>
      </c:barChart>
      <c:catAx>
        <c:axId val="251913088"/>
        <c:scaling>
          <c:orientation val="maxMin"/>
        </c:scaling>
        <c:delete val="1"/>
        <c:axPos val="l"/>
        <c:numFmt formatCode="General" sourceLinked="0"/>
        <c:majorTickMark val="out"/>
        <c:minorTickMark val="none"/>
        <c:tickLblPos val="none"/>
        <c:crossAx val="251913648"/>
        <c:crosses val="autoZero"/>
        <c:auto val="1"/>
        <c:lblAlgn val="ctr"/>
        <c:lblOffset val="100"/>
        <c:noMultiLvlLbl val="0"/>
      </c:catAx>
      <c:valAx>
        <c:axId val="251913648"/>
        <c:scaling>
          <c:orientation val="minMax"/>
          <c:max val="1"/>
          <c:min val="0"/>
        </c:scaling>
        <c:delete val="1"/>
        <c:axPos val="t"/>
        <c:numFmt formatCode="0%" sourceLinked="1"/>
        <c:majorTickMark val="out"/>
        <c:minorTickMark val="none"/>
        <c:tickLblPos val="none"/>
        <c:crossAx val="251913088"/>
        <c:crosses val="autoZero"/>
        <c:crossBetween val="between"/>
      </c:valAx>
    </c:plotArea>
    <c:plotVisOnly val="1"/>
    <c:dispBlanksAs val="gap"/>
    <c:showDLblsOverMax val="0"/>
  </c:chart>
  <c:txPr>
    <a:bodyPr/>
    <a:lstStyle/>
    <a:p>
      <a:pPr>
        <a:defRPr sz="1800">
          <a:solidFill>
            <a:srgbClr val="7F7F7F"/>
          </a:solidFill>
        </a:defRPr>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13749242883199E-2"/>
          <c:y val="3.1160520846879199E-2"/>
          <c:w val="0.98468623191257898"/>
          <c:h val="0.93767895830624204"/>
        </c:manualLayout>
      </c:layout>
      <c:barChart>
        <c:barDir val="bar"/>
        <c:grouping val="clustered"/>
        <c:varyColors val="0"/>
        <c:ser>
          <c:idx val="0"/>
          <c:order val="0"/>
          <c:tx>
            <c:strRef>
              <c:f>Feuil1!$B$1</c:f>
              <c:strCache>
                <c:ptCount val="1"/>
                <c:pt idx="0">
                  <c:v>tot</c:v>
                </c:pt>
              </c:strCache>
            </c:strRef>
          </c:tx>
          <c:spPr>
            <a:solidFill>
              <a:srgbClr val="FF6600"/>
            </a:solidFill>
            <a:ln>
              <a:noFill/>
            </a:ln>
            <a:effectLst/>
          </c:spPr>
          <c:invertIfNegative val="0"/>
          <c:dLbls>
            <c:dLbl>
              <c:idx val="10"/>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47783365876704E-2"/>
                  <c:y val="2.23053119773582E-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fr-FR" sz="1200" b="0">
                    <a:solidFill>
                      <a:srgbClr val="7F7F7F"/>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Feuil1!$A$2:$A$14</c:f>
              <c:numCache>
                <c:formatCode>General</c:formatCode>
                <c:ptCount val="13"/>
              </c:numCache>
            </c:numRef>
          </c:cat>
          <c:val>
            <c:numRef>
              <c:f>Feuil1!$B$2:$B$14</c:f>
              <c:numCache>
                <c:formatCode>0%</c:formatCode>
                <c:ptCount val="13"/>
                <c:pt idx="0">
                  <c:v>0.48</c:v>
                </c:pt>
                <c:pt idx="1">
                  <c:v>0.38</c:v>
                </c:pt>
                <c:pt idx="2">
                  <c:v>0.38</c:v>
                </c:pt>
                <c:pt idx="3">
                  <c:v>0.36</c:v>
                </c:pt>
                <c:pt idx="4">
                  <c:v>0.34</c:v>
                </c:pt>
                <c:pt idx="5">
                  <c:v>0.15</c:v>
                </c:pt>
                <c:pt idx="6">
                  <c:v>0.14000000000000001</c:v>
                </c:pt>
                <c:pt idx="7">
                  <c:v>0.12</c:v>
                </c:pt>
                <c:pt idx="8">
                  <c:v>0.11</c:v>
                </c:pt>
                <c:pt idx="9">
                  <c:v>0.05</c:v>
                </c:pt>
                <c:pt idx="10">
                  <c:v>0.05</c:v>
                </c:pt>
                <c:pt idx="11">
                  <c:v>0.02</c:v>
                </c:pt>
                <c:pt idx="12">
                  <c:v>0.06</c:v>
                </c:pt>
              </c:numCache>
            </c:numRef>
          </c:val>
        </c:ser>
        <c:dLbls>
          <c:showLegendKey val="0"/>
          <c:showVal val="0"/>
          <c:showCatName val="0"/>
          <c:showSerName val="0"/>
          <c:showPercent val="0"/>
          <c:showBubbleSize val="0"/>
        </c:dLbls>
        <c:gapWidth val="66"/>
        <c:overlap val="100"/>
        <c:axId val="251915888"/>
        <c:axId val="251916448"/>
      </c:barChart>
      <c:catAx>
        <c:axId val="251915888"/>
        <c:scaling>
          <c:orientation val="maxMin"/>
        </c:scaling>
        <c:delete val="1"/>
        <c:axPos val="l"/>
        <c:numFmt formatCode="General" sourceLinked="0"/>
        <c:majorTickMark val="out"/>
        <c:minorTickMark val="none"/>
        <c:tickLblPos val="none"/>
        <c:crossAx val="251916448"/>
        <c:crosses val="autoZero"/>
        <c:auto val="1"/>
        <c:lblAlgn val="ctr"/>
        <c:lblOffset val="100"/>
        <c:noMultiLvlLbl val="0"/>
      </c:catAx>
      <c:valAx>
        <c:axId val="251916448"/>
        <c:scaling>
          <c:orientation val="minMax"/>
          <c:max val="1"/>
          <c:min val="0"/>
        </c:scaling>
        <c:delete val="1"/>
        <c:axPos val="t"/>
        <c:numFmt formatCode="0%" sourceLinked="1"/>
        <c:majorTickMark val="out"/>
        <c:minorTickMark val="none"/>
        <c:tickLblPos val="none"/>
        <c:crossAx val="25191588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26990154149501"/>
          <c:y val="0.124098687124132"/>
          <c:w val="0.73611024510261103"/>
          <c:h val="0.72174529528444298"/>
        </c:manualLayout>
      </c:layout>
      <c:barChart>
        <c:barDir val="col"/>
        <c:grouping val="clustered"/>
        <c:varyColors val="0"/>
        <c:ser>
          <c:idx val="0"/>
          <c:order val="0"/>
          <c:tx>
            <c:v>2014</c:v>
          </c:tx>
          <c:spPr>
            <a:solidFill>
              <a:srgbClr val="192C9D"/>
            </a:solidFill>
            <a:ln>
              <a:noFill/>
            </a:ln>
            <a:effectLst/>
          </c:spPr>
          <c:invertIfNegative val="0"/>
          <c:cat>
            <c:strRef>
              <c:f>Stats!$GC$127:$GE$127</c:f>
              <c:strCache>
                <c:ptCount val="3"/>
                <c:pt idx="0">
                  <c:v>Au moins 10 000 pas</c:v>
                </c:pt>
                <c:pt idx="1">
                  <c:v>Au moins 7 500 pas</c:v>
                </c:pt>
                <c:pt idx="2">
                  <c:v>Au moins 5 000 pas</c:v>
                </c:pt>
              </c:strCache>
            </c:strRef>
          </c:cat>
          <c:val>
            <c:numRef>
              <c:f>Stats!$GC$128:$GE$128</c:f>
              <c:numCache>
                <c:formatCode>0</c:formatCode>
                <c:ptCount val="3"/>
                <c:pt idx="0">
                  <c:v>35.977859778597782</c:v>
                </c:pt>
                <c:pt idx="1">
                  <c:v>38.284132841328422</c:v>
                </c:pt>
                <c:pt idx="2">
                  <c:v>25.7380073800738</c:v>
                </c:pt>
              </c:numCache>
            </c:numRef>
          </c:val>
        </c:ser>
        <c:ser>
          <c:idx val="1"/>
          <c:order val="1"/>
          <c:tx>
            <c:v>2015</c:v>
          </c:tx>
          <c:spPr>
            <a:solidFill>
              <a:schemeClr val="accent5">
                <a:lumMod val="60000"/>
                <a:lumOff val="40000"/>
              </a:schemeClr>
            </a:solidFill>
            <a:ln>
              <a:noFill/>
            </a:ln>
            <a:effectLst/>
          </c:spPr>
          <c:invertIfNegative val="0"/>
          <c:cat>
            <c:strRef>
              <c:f>Stats!$GC$127:$GE$127</c:f>
              <c:strCache>
                <c:ptCount val="3"/>
                <c:pt idx="0">
                  <c:v>Au moins 10 000 pas</c:v>
                </c:pt>
                <c:pt idx="1">
                  <c:v>Au moins 7 500 pas</c:v>
                </c:pt>
                <c:pt idx="2">
                  <c:v>Au moins 5 000 pas</c:v>
                </c:pt>
              </c:strCache>
            </c:strRef>
          </c:cat>
          <c:val>
            <c:numRef>
              <c:f>Stats!$GC$129:$GE$129</c:f>
              <c:numCache>
                <c:formatCode>0</c:formatCode>
                <c:ptCount val="3"/>
                <c:pt idx="0">
                  <c:v>38.210624417520947</c:v>
                </c:pt>
                <c:pt idx="1">
                  <c:v>33.550792171481831</c:v>
                </c:pt>
                <c:pt idx="2">
                  <c:v>28.238583410997201</c:v>
                </c:pt>
              </c:numCache>
            </c:numRef>
          </c:val>
        </c:ser>
        <c:ser>
          <c:idx val="2"/>
          <c:order val="2"/>
          <c:tx>
            <c:v>2016</c:v>
          </c:tx>
          <c:spPr>
            <a:solidFill>
              <a:srgbClr val="FF6600"/>
            </a:solidFill>
            <a:ln>
              <a:noFill/>
            </a:ln>
            <a:effectLst/>
          </c:spPr>
          <c:invertIfNegative val="0"/>
          <c:cat>
            <c:strRef>
              <c:f>Stats!$GC$127:$GE$127</c:f>
              <c:strCache>
                <c:ptCount val="3"/>
                <c:pt idx="0">
                  <c:v>Au moins 10 000 pas</c:v>
                </c:pt>
                <c:pt idx="1">
                  <c:v>Au moins 7 500 pas</c:v>
                </c:pt>
                <c:pt idx="2">
                  <c:v>Au moins 5 000 pas</c:v>
                </c:pt>
              </c:strCache>
            </c:strRef>
          </c:cat>
          <c:val>
            <c:numRef>
              <c:f>Stats!$GC$130:$GE$130</c:f>
              <c:numCache>
                <c:formatCode>0</c:formatCode>
                <c:ptCount val="3"/>
                <c:pt idx="0">
                  <c:v>50.381679389312708</c:v>
                </c:pt>
                <c:pt idx="1">
                  <c:v>31.2022900763357</c:v>
                </c:pt>
                <c:pt idx="2">
                  <c:v>18.416030534351119</c:v>
                </c:pt>
              </c:numCache>
            </c:numRef>
          </c:val>
        </c:ser>
        <c:dLbls>
          <c:showLegendKey val="0"/>
          <c:showVal val="0"/>
          <c:showCatName val="0"/>
          <c:showSerName val="0"/>
          <c:showPercent val="0"/>
          <c:showBubbleSize val="0"/>
        </c:dLbls>
        <c:gapWidth val="219"/>
        <c:overlap val="-27"/>
        <c:axId val="209056112"/>
        <c:axId val="209056672"/>
      </c:barChart>
      <c:catAx>
        <c:axId val="20905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solidFill>
                  <a:srgbClr val="7F7F7F"/>
                </a:solidFill>
              </a:defRPr>
            </a:pPr>
            <a:endParaRPr lang="fr-FR"/>
          </a:p>
        </c:txPr>
        <c:crossAx val="209056672"/>
        <c:crosses val="autoZero"/>
        <c:auto val="1"/>
        <c:lblAlgn val="ctr"/>
        <c:lblOffset val="100"/>
        <c:noMultiLvlLbl val="0"/>
      </c:catAx>
      <c:valAx>
        <c:axId val="209056672"/>
        <c:scaling>
          <c:orientation val="minMax"/>
          <c:max val="60"/>
        </c:scaling>
        <c:delete val="0"/>
        <c:axPos val="l"/>
        <c:title>
          <c:tx>
            <c:rich>
              <a:bodyPr rot="-5400000" vert="horz"/>
              <a:lstStyle/>
              <a:p>
                <a:pPr>
                  <a:defRPr>
                    <a:solidFill>
                      <a:schemeClr val="bg1">
                        <a:lumMod val="50000"/>
                      </a:schemeClr>
                    </a:solidFill>
                  </a:defRPr>
                </a:pPr>
                <a:r>
                  <a:rPr lang="fr-FR" dirty="0" smtClean="0">
                    <a:solidFill>
                      <a:schemeClr val="bg1">
                        <a:lumMod val="50000"/>
                      </a:schemeClr>
                    </a:solidFill>
                  </a:rPr>
                  <a:t>Pourcentage</a:t>
                </a:r>
                <a:endParaRPr lang="fr-FR" dirty="0">
                  <a:solidFill>
                    <a:schemeClr val="bg1">
                      <a:lumMod val="50000"/>
                    </a:schemeClr>
                  </a:solidFill>
                </a:endParaRPr>
              </a:p>
            </c:rich>
          </c:tx>
          <c:layout>
            <c:manualLayout>
              <c:xMode val="edge"/>
              <c:yMode val="edge"/>
              <c:x val="1.04677777896834E-2"/>
              <c:y val="0.34641345036788401"/>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sz="1200">
                <a:solidFill>
                  <a:srgbClr val="7F7F7F"/>
                </a:solidFill>
              </a:defRPr>
            </a:pPr>
            <a:endParaRPr lang="fr-FR"/>
          </a:p>
        </c:txPr>
        <c:crossAx val="209056112"/>
        <c:crosses val="autoZero"/>
        <c:crossBetween val="between"/>
      </c:valAx>
      <c:spPr>
        <a:noFill/>
        <a:ln>
          <a:noFill/>
        </a:ln>
        <a:effectLst/>
      </c:spPr>
    </c:plotArea>
    <c:legend>
      <c:legendPos val="b"/>
      <c:layout>
        <c:manualLayout>
          <c:xMode val="edge"/>
          <c:yMode val="edge"/>
          <c:x val="0.88342726194758703"/>
          <c:y val="0.28565199739811697"/>
          <c:w val="9.9843230256116397E-2"/>
          <c:h val="0.16687615739124601"/>
        </c:manualLayout>
      </c:layout>
      <c:overlay val="0"/>
      <c:spPr>
        <a:noFill/>
        <a:ln>
          <a:noFill/>
        </a:ln>
        <a:effectLst/>
      </c:spPr>
      <c:txPr>
        <a:bodyPr rot="0" vert="horz"/>
        <a:lstStyle/>
        <a:p>
          <a:pPr>
            <a:defRPr sz="1200">
              <a:solidFill>
                <a:srgbClr val="7F7F7F"/>
              </a:solidFill>
            </a:defRPr>
          </a:pPr>
          <a:endParaRPr lang="fr-FR"/>
        </a:p>
      </c:txPr>
    </c:legend>
    <c:plotVisOnly val="1"/>
    <c:dispBlanksAs val="gap"/>
    <c:showDLblsOverMax val="0"/>
  </c:chart>
  <c:spPr>
    <a:noFill/>
    <a:ln>
      <a:noFill/>
    </a:ln>
    <a:effectLst/>
  </c:spPr>
  <c:txPr>
    <a:bodyPr/>
    <a:lstStyle/>
    <a:p>
      <a:pPr>
        <a:defRPr sz="1400">
          <a:solidFill>
            <a:schemeClr val="bg2">
              <a:lumMod val="10000"/>
            </a:schemeClr>
          </a:solidFill>
        </a:defRPr>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Colonne1</c:v>
                </c:pt>
              </c:strCache>
            </c:strRef>
          </c:tx>
          <c:spPr>
            <a:solidFill>
              <a:srgbClr val="FF6600"/>
            </a:solidFill>
          </c:spPr>
          <c:invertIfNegative val="0"/>
          <c:dPt>
            <c:idx val="4"/>
            <c:invertIfNegative val="0"/>
            <c:bubble3D val="0"/>
            <c:spPr>
              <a:solidFill>
                <a:srgbClr val="BCBCBC"/>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Feuil1!$A$2:$A$6</c:f>
              <c:strCache>
                <c:ptCount val="5"/>
                <c:pt idx="0">
                  <c:v>4 fois ou plus /semaine </c:v>
                </c:pt>
                <c:pt idx="1">
                  <c:v>3 fois /semaine </c:v>
                </c:pt>
                <c:pt idx="2">
                  <c:v>2 fois /semaine </c:v>
                </c:pt>
                <c:pt idx="3">
                  <c:v>1 fois /semaine </c:v>
                </c:pt>
                <c:pt idx="4">
                  <c:v>Moins d'une fois /semaine</c:v>
                </c:pt>
              </c:strCache>
            </c:strRef>
          </c:cat>
          <c:val>
            <c:numRef>
              <c:f>Feuil1!$B$2:$B$6</c:f>
              <c:numCache>
                <c:formatCode>0%</c:formatCode>
                <c:ptCount val="5"/>
                <c:pt idx="0">
                  <c:v>0.03</c:v>
                </c:pt>
                <c:pt idx="1">
                  <c:v>0.08</c:v>
                </c:pt>
                <c:pt idx="2">
                  <c:v>0.28000000000000003</c:v>
                </c:pt>
                <c:pt idx="3">
                  <c:v>0.54</c:v>
                </c:pt>
                <c:pt idx="4">
                  <c:v>7.0000000000000007E-2</c:v>
                </c:pt>
              </c:numCache>
            </c:numRef>
          </c:val>
        </c:ser>
        <c:dLbls>
          <c:showLegendKey val="0"/>
          <c:showVal val="0"/>
          <c:showCatName val="0"/>
          <c:showSerName val="0"/>
          <c:showPercent val="0"/>
          <c:showBubbleSize val="0"/>
        </c:dLbls>
        <c:gapWidth val="72"/>
        <c:axId val="251918688"/>
        <c:axId val="251919248"/>
      </c:barChart>
      <c:catAx>
        <c:axId val="251918688"/>
        <c:scaling>
          <c:orientation val="minMax"/>
        </c:scaling>
        <c:delete val="0"/>
        <c:axPos val="b"/>
        <c:numFmt formatCode="General" sourceLinked="0"/>
        <c:majorTickMark val="out"/>
        <c:minorTickMark val="none"/>
        <c:tickLblPos val="nextTo"/>
        <c:crossAx val="251919248"/>
        <c:crosses val="autoZero"/>
        <c:auto val="1"/>
        <c:lblAlgn val="ctr"/>
        <c:lblOffset val="100"/>
        <c:noMultiLvlLbl val="0"/>
      </c:catAx>
      <c:valAx>
        <c:axId val="251919248"/>
        <c:scaling>
          <c:orientation val="minMax"/>
          <c:max val="0.6"/>
        </c:scaling>
        <c:delete val="1"/>
        <c:axPos val="l"/>
        <c:numFmt formatCode="0%" sourceLinked="0"/>
        <c:majorTickMark val="out"/>
        <c:minorTickMark val="none"/>
        <c:tickLblPos val="nextTo"/>
        <c:crossAx val="251918688"/>
        <c:crosses val="autoZero"/>
        <c:crossBetween val="between"/>
      </c:valAx>
    </c:plotArea>
    <c:plotVisOnly val="1"/>
    <c:dispBlanksAs val="gap"/>
    <c:showDLblsOverMax val="0"/>
  </c:chart>
  <c:txPr>
    <a:bodyPr/>
    <a:lstStyle/>
    <a:p>
      <a:pPr>
        <a:defRPr sz="1200">
          <a:solidFill>
            <a:srgbClr val="7F7F7F"/>
          </a:solidFil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Stats!$S$43</c:f>
              <c:strCache>
                <c:ptCount val="1"/>
                <c:pt idx="0">
                  <c:v>Oui</c:v>
                </c:pt>
              </c:strCache>
            </c:strRef>
          </c:tx>
          <c:spPr>
            <a:solidFill>
              <a:srgbClr val="00B050"/>
            </a:solidFill>
            <a:ln>
              <a:noFill/>
            </a:ln>
            <a:effectLst/>
          </c:spPr>
          <c:invertIfNegative val="0"/>
          <c:dPt>
            <c:idx val="0"/>
            <c:invertIfNegative val="0"/>
            <c:bubble3D val="0"/>
            <c:spPr>
              <a:solidFill>
                <a:srgbClr val="FF6600"/>
              </a:solidFill>
              <a:ln>
                <a:noFill/>
              </a:ln>
              <a:effectLst/>
            </c:spPr>
          </c:dPt>
          <c:dPt>
            <c:idx val="1"/>
            <c:invertIfNegative val="0"/>
            <c:bubble3D val="0"/>
            <c:spPr>
              <a:solidFill>
                <a:srgbClr val="FF6600"/>
              </a:solidFill>
              <a:ln>
                <a:noFill/>
              </a:ln>
              <a:effectLst/>
            </c:spPr>
          </c:dPt>
          <c:dPt>
            <c:idx val="2"/>
            <c:invertIfNegative val="0"/>
            <c:bubble3D val="0"/>
            <c:spPr>
              <a:solidFill>
                <a:srgbClr val="FF6600"/>
              </a:solidFill>
              <a:ln>
                <a:noFill/>
              </a:ln>
              <a:effectLst/>
            </c:spPr>
          </c:dPt>
          <c:dPt>
            <c:idx val="3"/>
            <c:invertIfNegative val="0"/>
            <c:bubble3D val="0"/>
            <c:spPr>
              <a:solidFill>
                <a:srgbClr val="FF6600"/>
              </a:solidFill>
              <a:ln>
                <a:noFill/>
              </a:ln>
              <a:effectLst/>
            </c:spPr>
          </c:dPt>
          <c:dPt>
            <c:idx val="4"/>
            <c:invertIfNegative val="0"/>
            <c:bubble3D val="0"/>
            <c:spPr>
              <a:solidFill>
                <a:srgbClr val="FF6600"/>
              </a:solidFill>
              <a:ln>
                <a:noFill/>
              </a:ln>
              <a:effectLst/>
            </c:spPr>
          </c:dPt>
          <c:dLbls>
            <c:dLbl>
              <c:idx val="0"/>
              <c:layout>
                <c:manualLayout>
                  <c:x val="0"/>
                  <c:y val="-4.72205522806109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4999383617270401E-3"/>
                  <c:y val="-6.197697486830180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solidFill>
                      <a:srgbClr val="7F7F7F"/>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Stats!$T$41:$X$41</c:f>
              <c:numCache>
                <c:formatCode>General</c:formatCode>
                <c:ptCount val="5"/>
                <c:pt idx="0">
                  <c:v>2012</c:v>
                </c:pt>
                <c:pt idx="1">
                  <c:v>2013</c:v>
                </c:pt>
                <c:pt idx="2">
                  <c:v>2014</c:v>
                </c:pt>
                <c:pt idx="3">
                  <c:v>2015</c:v>
                </c:pt>
                <c:pt idx="4">
                  <c:v>2016</c:v>
                </c:pt>
              </c:numCache>
            </c:numRef>
          </c:cat>
          <c:val>
            <c:numRef>
              <c:f>Stats!$T$43:$X$43</c:f>
              <c:numCache>
                <c:formatCode>0</c:formatCode>
                <c:ptCount val="5"/>
                <c:pt idx="0">
                  <c:v>44.472361809045204</c:v>
                </c:pt>
                <c:pt idx="1">
                  <c:v>48.663101604278083</c:v>
                </c:pt>
                <c:pt idx="2">
                  <c:v>52.412868632707777</c:v>
                </c:pt>
                <c:pt idx="3">
                  <c:v>50.232126276694522</c:v>
                </c:pt>
                <c:pt idx="4">
                  <c:v>43.320610687022899</c:v>
                </c:pt>
              </c:numCache>
            </c:numRef>
          </c:val>
        </c:ser>
        <c:dLbls>
          <c:showLegendKey val="0"/>
          <c:showVal val="0"/>
          <c:showCatName val="0"/>
          <c:showSerName val="0"/>
          <c:showPercent val="0"/>
          <c:showBubbleSize val="0"/>
        </c:dLbls>
        <c:gapWidth val="219"/>
        <c:overlap val="-27"/>
        <c:axId val="206726720"/>
        <c:axId val="206727280"/>
      </c:barChart>
      <c:catAx>
        <c:axId val="20672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solidFill>
                  <a:schemeClr val="bg1">
                    <a:lumMod val="50000"/>
                  </a:schemeClr>
                </a:solidFill>
              </a:defRPr>
            </a:pPr>
            <a:endParaRPr lang="fr-FR"/>
          </a:p>
        </c:txPr>
        <c:crossAx val="206727280"/>
        <c:crosses val="autoZero"/>
        <c:auto val="1"/>
        <c:lblAlgn val="ctr"/>
        <c:lblOffset val="100"/>
        <c:noMultiLvlLbl val="0"/>
      </c:catAx>
      <c:valAx>
        <c:axId val="206727280"/>
        <c:scaling>
          <c:orientation val="minMax"/>
          <c:max val="70"/>
        </c:scaling>
        <c:delete val="0"/>
        <c:axPos val="l"/>
        <c:title>
          <c:tx>
            <c:rich>
              <a:bodyPr rot="-5400000" vert="horz"/>
              <a:lstStyle/>
              <a:p>
                <a:pPr>
                  <a:defRPr/>
                </a:pPr>
                <a:r>
                  <a:rPr lang="fr-FR"/>
                  <a:t>%</a:t>
                </a:r>
              </a:p>
            </c:rich>
          </c:tx>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b="0">
                <a:solidFill>
                  <a:schemeClr val="bg1">
                    <a:lumMod val="50000"/>
                  </a:schemeClr>
                </a:solidFill>
              </a:defRPr>
            </a:pPr>
            <a:endParaRPr lang="fr-FR"/>
          </a:p>
        </c:txPr>
        <c:crossAx val="206726720"/>
        <c:crosses val="autoZero"/>
        <c:crossBetween val="between"/>
      </c:valAx>
      <c:spPr>
        <a:noFill/>
        <a:ln>
          <a:noFill/>
        </a:ln>
        <a:effectLst/>
      </c:spPr>
    </c:plotArea>
    <c:plotVisOnly val="1"/>
    <c:dispBlanksAs val="gap"/>
    <c:showDLblsOverMax val="0"/>
  </c:chart>
  <c:spPr>
    <a:noFill/>
    <a:ln>
      <a:noFill/>
    </a:ln>
    <a:effectLst/>
  </c:spPr>
  <c:txPr>
    <a:bodyPr/>
    <a:lstStyle/>
    <a:p>
      <a:pPr>
        <a:defRPr sz="1400" b="1">
          <a:solidFill>
            <a:schemeClr val="bg2">
              <a:lumMod val="10000"/>
            </a:schemeClr>
          </a:solidFill>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46230114518999"/>
          <c:y val="5.5206301431810302E-2"/>
          <c:w val="0.67873551950669098"/>
          <c:h val="0.67436103472359898"/>
        </c:manualLayout>
      </c:layout>
      <c:barChart>
        <c:barDir val="col"/>
        <c:grouping val="clustered"/>
        <c:varyColors val="0"/>
        <c:ser>
          <c:idx val="0"/>
          <c:order val="0"/>
          <c:tx>
            <c:strRef>
              <c:f>Stats!$EZ$123</c:f>
              <c:strCache>
                <c:ptCount val="1"/>
                <c:pt idx="0">
                  <c:v>Oui</c:v>
                </c:pt>
              </c:strCache>
            </c:strRef>
          </c:tx>
          <c:spPr>
            <a:solidFill>
              <a:srgbClr val="FF6600"/>
            </a:solidFill>
            <a:ln>
              <a:noFill/>
            </a:ln>
            <a:effectLst/>
          </c:spPr>
          <c:invertIfNegative val="0"/>
          <c:dPt>
            <c:idx val="1"/>
            <c:invertIfNegative val="0"/>
            <c:bubble3D val="0"/>
            <c:spPr>
              <a:solidFill>
                <a:schemeClr val="accent1">
                  <a:lumMod val="75000"/>
                </a:schemeClr>
              </a:solidFill>
              <a:ln>
                <a:noFill/>
              </a:ln>
              <a:effectLst/>
            </c:spPr>
          </c:dPt>
          <c:dLbls>
            <c:dLbl>
              <c:idx val="0"/>
              <c:layout>
                <c:manualLayout>
                  <c:x val="-1.6406445795428399E-2"/>
                  <c:y val="-3.7700305134989302E-3"/>
                </c:manualLayout>
              </c:layout>
              <c:tx>
                <c:rich>
                  <a:bodyPr/>
                  <a:lstStyle/>
                  <a:p>
                    <a:r>
                      <a:rPr lang="en-US" smtClean="0">
                        <a:solidFill>
                          <a:srgbClr val="7F7F7F"/>
                        </a:solidFill>
                      </a:rPr>
                      <a:t>46</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406445795428399E-2"/>
                  <c:y val="-3.7700305134989302E-3"/>
                </c:manualLayout>
              </c:layout>
              <c:tx>
                <c:rich>
                  <a:bodyPr/>
                  <a:lstStyle/>
                  <a:p>
                    <a:r>
                      <a:rPr lang="en-US" dirty="0" smtClean="0">
                        <a:solidFill>
                          <a:srgbClr val="7F7F7F"/>
                        </a:solidFill>
                      </a:rPr>
                      <a:t>49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solidFill>
                      <a:srgbClr val="7F7F7F"/>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Stats!$EX$124:$EX$125</c:f>
              <c:strCache>
                <c:ptCount val="2"/>
                <c:pt idx="0">
                  <c:v>F</c:v>
                </c:pt>
                <c:pt idx="1">
                  <c:v>H</c:v>
                </c:pt>
              </c:strCache>
            </c:strRef>
          </c:cat>
          <c:val>
            <c:numRef>
              <c:f>Stats!$EZ$124:$EZ$125</c:f>
              <c:numCache>
                <c:formatCode>0.0</c:formatCode>
                <c:ptCount val="2"/>
                <c:pt idx="0">
                  <c:v>46.452635751089971</c:v>
                </c:pt>
                <c:pt idx="1">
                  <c:v>49.123522217692603</c:v>
                </c:pt>
              </c:numCache>
            </c:numRef>
          </c:val>
        </c:ser>
        <c:dLbls>
          <c:showLegendKey val="0"/>
          <c:showVal val="0"/>
          <c:showCatName val="0"/>
          <c:showSerName val="0"/>
          <c:showPercent val="0"/>
          <c:showBubbleSize val="0"/>
        </c:dLbls>
        <c:gapWidth val="219"/>
        <c:overlap val="-27"/>
        <c:axId val="206730080"/>
        <c:axId val="206730640"/>
      </c:barChart>
      <c:catAx>
        <c:axId val="20673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rgbClr val="7F7F7F"/>
                </a:solidFill>
              </a:defRPr>
            </a:pPr>
            <a:endParaRPr lang="fr-FR"/>
          </a:p>
        </c:txPr>
        <c:crossAx val="206730640"/>
        <c:crosses val="autoZero"/>
        <c:auto val="1"/>
        <c:lblAlgn val="ctr"/>
        <c:lblOffset val="100"/>
        <c:noMultiLvlLbl val="0"/>
      </c:catAx>
      <c:valAx>
        <c:axId val="206730640"/>
        <c:scaling>
          <c:orientation val="minMax"/>
          <c:max val="60"/>
          <c:min val="0"/>
        </c:scaling>
        <c:delete val="0"/>
        <c:axPos val="l"/>
        <c:title>
          <c:tx>
            <c:rich>
              <a:bodyPr rot="-5400000" vert="horz"/>
              <a:lstStyle/>
              <a:p>
                <a:pPr>
                  <a:defRPr b="0">
                    <a:solidFill>
                      <a:srgbClr val="7F7F7F"/>
                    </a:solidFill>
                  </a:defRPr>
                </a:pPr>
                <a:r>
                  <a:rPr lang="fr-FR" b="0" dirty="0" smtClean="0">
                    <a:solidFill>
                      <a:srgbClr val="7F7F7F"/>
                    </a:solidFill>
                  </a:rPr>
                  <a:t>%</a:t>
                </a:r>
                <a:endParaRPr lang="fr-FR" b="0" dirty="0">
                  <a:solidFill>
                    <a:srgbClr val="7F7F7F"/>
                  </a:solidFill>
                </a:endParaRPr>
              </a:p>
            </c:rich>
          </c:tx>
          <c:layout>
            <c:manualLayout>
              <c:xMode val="edge"/>
              <c:yMode val="edge"/>
              <c:x val="5.5769320204731798E-2"/>
              <c:y val="0.34307277672840297"/>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b="0">
                <a:solidFill>
                  <a:srgbClr val="7F7F7F"/>
                </a:solidFill>
              </a:defRPr>
            </a:pPr>
            <a:endParaRPr lang="fr-FR"/>
          </a:p>
        </c:txPr>
        <c:crossAx val="206730080"/>
        <c:crosses val="autoZero"/>
        <c:crossBetween val="between"/>
      </c:valAx>
      <c:spPr>
        <a:noFill/>
        <a:ln>
          <a:noFill/>
        </a:ln>
        <a:effectLst/>
      </c:spPr>
    </c:plotArea>
    <c:plotVisOnly val="1"/>
    <c:dispBlanksAs val="gap"/>
    <c:showDLblsOverMax val="0"/>
  </c:chart>
  <c:spPr>
    <a:noFill/>
    <a:ln>
      <a:noFill/>
    </a:ln>
    <a:effectLst/>
  </c:spPr>
  <c:txPr>
    <a:bodyPr/>
    <a:lstStyle/>
    <a:p>
      <a:pPr>
        <a:defRPr sz="1400" b="1">
          <a:solidFill>
            <a:schemeClr val="bg2">
              <a:lumMod val="10000"/>
            </a:schemeClr>
          </a:solidFill>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342952726456"/>
          <c:y val="4.8128729411611601E-2"/>
          <c:w val="0.80295347489271995"/>
          <c:h val="0.73881314387542896"/>
        </c:manualLayout>
      </c:layout>
      <c:barChart>
        <c:barDir val="col"/>
        <c:grouping val="clustered"/>
        <c:varyColors val="0"/>
        <c:ser>
          <c:idx val="0"/>
          <c:order val="0"/>
          <c:tx>
            <c:strRef>
              <c:f>Stats!$EN$72</c:f>
              <c:strCache>
                <c:ptCount val="1"/>
                <c:pt idx="0">
                  <c:v>F</c:v>
                </c:pt>
              </c:strCache>
            </c:strRef>
          </c:tx>
          <c:spPr>
            <a:solidFill>
              <a:srgbClr val="FF6600"/>
            </a:solidFill>
            <a:ln>
              <a:noFill/>
            </a:ln>
            <a:effectLst/>
          </c:spPr>
          <c:invertIfNegative val="0"/>
          <c:errBars>
            <c:errBarType val="both"/>
            <c:errValType val="cust"/>
            <c:noEndCap val="0"/>
            <c:plus>
              <c:numRef>
                <c:f>Stats!$EO$78:$ES$78</c:f>
                <c:numCache>
                  <c:formatCode>General</c:formatCode>
                  <c:ptCount val="5"/>
                  <c:pt idx="0">
                    <c:v>5924.5864807718644</c:v>
                  </c:pt>
                  <c:pt idx="1">
                    <c:v>4468.8707298868003</c:v>
                  </c:pt>
                  <c:pt idx="2">
                    <c:v>4794.2751798476966</c:v>
                  </c:pt>
                  <c:pt idx="3">
                    <c:v>5381.3964636477103</c:v>
                  </c:pt>
                  <c:pt idx="4">
                    <c:v>3855.4198417366511</c:v>
                  </c:pt>
                </c:numCache>
              </c:numRef>
            </c:plus>
            <c:minus>
              <c:numRef>
                <c:f>Stats!$EO$78:$ES$78</c:f>
                <c:numCache>
                  <c:formatCode>General</c:formatCode>
                  <c:ptCount val="5"/>
                  <c:pt idx="0">
                    <c:v>5924.5864807718644</c:v>
                  </c:pt>
                  <c:pt idx="1">
                    <c:v>4468.8707298868003</c:v>
                  </c:pt>
                  <c:pt idx="2">
                    <c:v>4794.2751798476966</c:v>
                  </c:pt>
                  <c:pt idx="3">
                    <c:v>5381.3964636477103</c:v>
                  </c:pt>
                  <c:pt idx="4">
                    <c:v>3855.4198417366511</c:v>
                  </c:pt>
                </c:numCache>
              </c:numRef>
            </c:minus>
            <c:spPr>
              <a:noFill/>
              <a:ln w="9525" cap="flat" cmpd="sng" algn="ctr">
                <a:solidFill>
                  <a:schemeClr val="tx1">
                    <a:lumMod val="65000"/>
                    <a:lumOff val="35000"/>
                  </a:schemeClr>
                </a:solidFill>
                <a:round/>
              </a:ln>
              <a:effectLst/>
            </c:spPr>
          </c:errBars>
          <c:cat>
            <c:numRef>
              <c:f>Stats!$EO$71:$ES$71</c:f>
              <c:numCache>
                <c:formatCode>General</c:formatCode>
                <c:ptCount val="5"/>
                <c:pt idx="0">
                  <c:v>2012</c:v>
                </c:pt>
                <c:pt idx="1">
                  <c:v>2013</c:v>
                </c:pt>
                <c:pt idx="2">
                  <c:v>2014</c:v>
                </c:pt>
                <c:pt idx="3">
                  <c:v>2015</c:v>
                </c:pt>
                <c:pt idx="4">
                  <c:v>2016</c:v>
                </c:pt>
              </c:numCache>
            </c:numRef>
          </c:cat>
          <c:val>
            <c:numRef>
              <c:f>Stats!$EO$72:$ES$72</c:f>
              <c:numCache>
                <c:formatCode>General</c:formatCode>
                <c:ptCount val="5"/>
                <c:pt idx="0">
                  <c:v>9198.5061813186803</c:v>
                </c:pt>
                <c:pt idx="1">
                  <c:v>6688.7222222222181</c:v>
                </c:pt>
                <c:pt idx="2">
                  <c:v>7649.9611111111044</c:v>
                </c:pt>
                <c:pt idx="3">
                  <c:v>7428.4439935064865</c:v>
                </c:pt>
                <c:pt idx="4">
                  <c:v>7555.3770360480576</c:v>
                </c:pt>
              </c:numCache>
            </c:numRef>
          </c:val>
        </c:ser>
        <c:ser>
          <c:idx val="1"/>
          <c:order val="1"/>
          <c:tx>
            <c:strRef>
              <c:f>Stats!$EN$73</c:f>
              <c:strCache>
                <c:ptCount val="1"/>
                <c:pt idx="0">
                  <c:v>H</c:v>
                </c:pt>
              </c:strCache>
            </c:strRef>
          </c:tx>
          <c:spPr>
            <a:solidFill>
              <a:srgbClr val="192C9D"/>
            </a:solidFill>
            <a:ln>
              <a:solidFill>
                <a:srgbClr val="231C91"/>
              </a:solidFill>
            </a:ln>
            <a:effectLst/>
          </c:spPr>
          <c:invertIfNegative val="0"/>
          <c:errBars>
            <c:errBarType val="both"/>
            <c:errValType val="cust"/>
            <c:noEndCap val="0"/>
            <c:plus>
              <c:numRef>
                <c:f>Stats!$EO$79:$ES$79</c:f>
                <c:numCache>
                  <c:formatCode>General</c:formatCode>
                  <c:ptCount val="5"/>
                  <c:pt idx="0">
                    <c:v>5708.2288458945704</c:v>
                  </c:pt>
                  <c:pt idx="1">
                    <c:v>4370.6479091084848</c:v>
                  </c:pt>
                  <c:pt idx="2">
                    <c:v>7573.0985494480301</c:v>
                  </c:pt>
                  <c:pt idx="3">
                    <c:v>5318.8120807500836</c:v>
                  </c:pt>
                  <c:pt idx="4">
                    <c:v>4783.5351991232828</c:v>
                  </c:pt>
                </c:numCache>
              </c:numRef>
            </c:plus>
            <c:minus>
              <c:numRef>
                <c:f>Stats!$EO$79:$ES$79</c:f>
                <c:numCache>
                  <c:formatCode>General</c:formatCode>
                  <c:ptCount val="5"/>
                  <c:pt idx="0">
                    <c:v>5708.2288458945704</c:v>
                  </c:pt>
                  <c:pt idx="1">
                    <c:v>4370.6479091084848</c:v>
                  </c:pt>
                  <c:pt idx="2">
                    <c:v>7573.0985494480301</c:v>
                  </c:pt>
                  <c:pt idx="3">
                    <c:v>5318.8120807500836</c:v>
                  </c:pt>
                  <c:pt idx="4">
                    <c:v>4783.5351991232828</c:v>
                  </c:pt>
                </c:numCache>
              </c:numRef>
            </c:minus>
            <c:spPr>
              <a:noFill/>
              <a:ln w="9525" cap="flat" cmpd="sng" algn="ctr">
                <a:solidFill>
                  <a:schemeClr val="tx1">
                    <a:lumMod val="65000"/>
                    <a:lumOff val="35000"/>
                  </a:schemeClr>
                </a:solidFill>
                <a:round/>
              </a:ln>
              <a:effectLst/>
            </c:spPr>
          </c:errBars>
          <c:cat>
            <c:numRef>
              <c:f>Stats!$EO$71:$ES$71</c:f>
              <c:numCache>
                <c:formatCode>General</c:formatCode>
                <c:ptCount val="5"/>
                <c:pt idx="0">
                  <c:v>2012</c:v>
                </c:pt>
                <c:pt idx="1">
                  <c:v>2013</c:v>
                </c:pt>
                <c:pt idx="2">
                  <c:v>2014</c:v>
                </c:pt>
                <c:pt idx="3">
                  <c:v>2015</c:v>
                </c:pt>
                <c:pt idx="4">
                  <c:v>2016</c:v>
                </c:pt>
              </c:numCache>
            </c:numRef>
          </c:cat>
          <c:val>
            <c:numRef>
              <c:f>Stats!$EO$73:$ES$73</c:f>
              <c:numCache>
                <c:formatCode>General</c:formatCode>
                <c:ptCount val="5"/>
                <c:pt idx="0">
                  <c:v>8818.7984962405972</c:v>
                </c:pt>
                <c:pt idx="1">
                  <c:v>7238.6381714285699</c:v>
                </c:pt>
                <c:pt idx="2">
                  <c:v>9567.7320503330902</c:v>
                </c:pt>
                <c:pt idx="3">
                  <c:v>7855.163674212853</c:v>
                </c:pt>
                <c:pt idx="4">
                  <c:v>8294.1548315232467</c:v>
                </c:pt>
              </c:numCache>
            </c:numRef>
          </c:val>
        </c:ser>
        <c:dLbls>
          <c:showLegendKey val="0"/>
          <c:showVal val="0"/>
          <c:showCatName val="0"/>
          <c:showSerName val="0"/>
          <c:showPercent val="0"/>
          <c:showBubbleSize val="0"/>
        </c:dLbls>
        <c:gapWidth val="219"/>
        <c:overlap val="-27"/>
        <c:axId val="207241040"/>
        <c:axId val="207241600"/>
      </c:barChart>
      <c:catAx>
        <c:axId val="20724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solidFill>
                  <a:srgbClr val="7F7F7F"/>
                </a:solidFill>
              </a:defRPr>
            </a:pPr>
            <a:endParaRPr lang="fr-FR"/>
          </a:p>
        </c:txPr>
        <c:crossAx val="207241600"/>
        <c:crosses val="autoZero"/>
        <c:auto val="1"/>
        <c:lblAlgn val="ctr"/>
        <c:lblOffset val="100"/>
        <c:noMultiLvlLbl val="0"/>
      </c:catAx>
      <c:valAx>
        <c:axId val="207241600"/>
        <c:scaling>
          <c:orientation val="minMax"/>
          <c:max val="14000"/>
          <c:min val="2000"/>
        </c:scaling>
        <c:delete val="0"/>
        <c:axPos val="l"/>
        <c:numFmt formatCode="General" sourceLinked="1"/>
        <c:majorTickMark val="none"/>
        <c:minorTickMark val="none"/>
        <c:tickLblPos val="nextTo"/>
        <c:spPr>
          <a:noFill/>
          <a:ln>
            <a:noFill/>
          </a:ln>
          <a:effectLst/>
        </c:spPr>
        <c:txPr>
          <a:bodyPr rot="-60000000" vert="horz"/>
          <a:lstStyle/>
          <a:p>
            <a:pPr>
              <a:defRPr>
                <a:solidFill>
                  <a:srgbClr val="7F7F7F"/>
                </a:solidFill>
              </a:defRPr>
            </a:pPr>
            <a:endParaRPr lang="fr-FR"/>
          </a:p>
        </c:txPr>
        <c:crossAx val="207241040"/>
        <c:crosses val="autoZero"/>
        <c:crossBetween val="between"/>
      </c:valAx>
      <c:spPr>
        <a:noFill/>
        <a:ln>
          <a:noFill/>
        </a:ln>
        <a:effectLst/>
      </c:spPr>
    </c:plotArea>
    <c:legend>
      <c:legendPos val="b"/>
      <c:layout>
        <c:manualLayout>
          <c:xMode val="edge"/>
          <c:yMode val="edge"/>
          <c:x val="0.49977589430716202"/>
          <c:y val="0.90546147487226103"/>
          <c:w val="0.151666398051684"/>
          <c:h val="9.3914419436068597E-2"/>
        </c:manualLayout>
      </c:layout>
      <c:overlay val="0"/>
      <c:spPr>
        <a:noFill/>
        <a:ln>
          <a:noFill/>
        </a:ln>
        <a:effectLst/>
      </c:spPr>
      <c:txPr>
        <a:bodyPr rot="0" vert="horz"/>
        <a:lstStyle/>
        <a:p>
          <a:pPr>
            <a:defRPr>
              <a:solidFill>
                <a:srgbClr val="7F7F7F"/>
              </a:solidFill>
            </a:defRPr>
          </a:pPr>
          <a:endParaRPr lang="fr-FR"/>
        </a:p>
      </c:txPr>
    </c:legend>
    <c:plotVisOnly val="1"/>
    <c:dispBlanksAs val="gap"/>
    <c:showDLblsOverMax val="0"/>
  </c:chart>
  <c:spPr>
    <a:noFill/>
    <a:ln>
      <a:noFill/>
    </a:ln>
    <a:effectLst/>
  </c:spPr>
  <c:txPr>
    <a:bodyPr/>
    <a:lstStyle/>
    <a:p>
      <a:pPr>
        <a:defRPr sz="1400">
          <a:solidFill>
            <a:schemeClr val="bg2">
              <a:lumMod val="10000"/>
            </a:schemeClr>
          </a:solidFill>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Stats!$CD$12</c:f>
              <c:strCache>
                <c:ptCount val="1"/>
                <c:pt idx="0">
                  <c:v>Moyenne de Pas</c:v>
                </c:pt>
              </c:strCache>
            </c:strRef>
          </c:tx>
          <c:spPr>
            <a:ln w="19050" cap="rnd">
              <a:noFill/>
              <a:round/>
            </a:ln>
            <a:effectLst/>
          </c:spPr>
          <c:marker>
            <c:symbol val="circle"/>
            <c:size val="8"/>
            <c:spPr>
              <a:solidFill>
                <a:srgbClr val="FF6600"/>
              </a:solidFill>
              <a:ln w="9525">
                <a:noFill/>
              </a:ln>
              <a:effectLst/>
            </c:spPr>
          </c:marker>
          <c:xVal>
            <c:numRef>
              <c:f>Stats!$CB$13:$CB$70</c:f>
              <c:numCache>
                <c:formatCode>General</c:formatCode>
                <c:ptCount val="58"/>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pt idx="52">
                  <c:v>70</c:v>
                </c:pt>
                <c:pt idx="53">
                  <c:v>71</c:v>
                </c:pt>
                <c:pt idx="54">
                  <c:v>72</c:v>
                </c:pt>
                <c:pt idx="55">
                  <c:v>73</c:v>
                </c:pt>
                <c:pt idx="56">
                  <c:v>74</c:v>
                </c:pt>
                <c:pt idx="57">
                  <c:v>75</c:v>
                </c:pt>
              </c:numCache>
            </c:numRef>
          </c:xVal>
          <c:yVal>
            <c:numRef>
              <c:f>Stats!$CD$13:$CD$70</c:f>
              <c:numCache>
                <c:formatCode>General</c:formatCode>
                <c:ptCount val="58"/>
                <c:pt idx="0">
                  <c:v>7780.4656084656099</c:v>
                </c:pt>
                <c:pt idx="1">
                  <c:v>6787.7012987013004</c:v>
                </c:pt>
                <c:pt idx="2">
                  <c:v>7728.366946778714</c:v>
                </c:pt>
                <c:pt idx="3">
                  <c:v>8053.2575452716301</c:v>
                </c:pt>
                <c:pt idx="4">
                  <c:v>7544.78125</c:v>
                </c:pt>
                <c:pt idx="5">
                  <c:v>7447.3092621664036</c:v>
                </c:pt>
                <c:pt idx="6">
                  <c:v>7292.010989010987</c:v>
                </c:pt>
                <c:pt idx="7">
                  <c:v>8023.8953722333999</c:v>
                </c:pt>
                <c:pt idx="8">
                  <c:v>7052.9450549450476</c:v>
                </c:pt>
                <c:pt idx="9">
                  <c:v>9211.9332096474845</c:v>
                </c:pt>
                <c:pt idx="10">
                  <c:v>8836.6761904761624</c:v>
                </c:pt>
                <c:pt idx="11">
                  <c:v>8072.3142857142839</c:v>
                </c:pt>
                <c:pt idx="12">
                  <c:v>8428.8504672897216</c:v>
                </c:pt>
                <c:pt idx="13">
                  <c:v>8637.8925410872307</c:v>
                </c:pt>
                <c:pt idx="14">
                  <c:v>8683.5642857142866</c:v>
                </c:pt>
                <c:pt idx="15">
                  <c:v>8031.197651663404</c:v>
                </c:pt>
                <c:pt idx="16">
                  <c:v>8527.6318234610808</c:v>
                </c:pt>
                <c:pt idx="17">
                  <c:v>8663.1269841269841</c:v>
                </c:pt>
                <c:pt idx="18">
                  <c:v>8279.3768996959989</c:v>
                </c:pt>
                <c:pt idx="19">
                  <c:v>8399.1228571428601</c:v>
                </c:pt>
                <c:pt idx="20">
                  <c:v>7830.957393483709</c:v>
                </c:pt>
                <c:pt idx="21">
                  <c:v>7857.1821756225427</c:v>
                </c:pt>
                <c:pt idx="22">
                  <c:v>7613.9501661129598</c:v>
                </c:pt>
                <c:pt idx="23">
                  <c:v>7749.1417582417589</c:v>
                </c:pt>
                <c:pt idx="24">
                  <c:v>9179.7764976958479</c:v>
                </c:pt>
                <c:pt idx="25">
                  <c:v>7512.9192546583854</c:v>
                </c:pt>
                <c:pt idx="26">
                  <c:v>8061.2868303571413</c:v>
                </c:pt>
                <c:pt idx="27">
                  <c:v>8559.450719822813</c:v>
                </c:pt>
                <c:pt idx="28">
                  <c:v>8182.60330578512</c:v>
                </c:pt>
                <c:pt idx="29">
                  <c:v>8052.6122448979604</c:v>
                </c:pt>
                <c:pt idx="30">
                  <c:v>8191.3897243107804</c:v>
                </c:pt>
                <c:pt idx="31">
                  <c:v>7475.9115044247801</c:v>
                </c:pt>
                <c:pt idx="32">
                  <c:v>7896.0012755102043</c:v>
                </c:pt>
                <c:pt idx="33">
                  <c:v>7095.4730458220774</c:v>
                </c:pt>
                <c:pt idx="34">
                  <c:v>8941.7069219440036</c:v>
                </c:pt>
                <c:pt idx="35">
                  <c:v>7910.4008746355703</c:v>
                </c:pt>
                <c:pt idx="36">
                  <c:v>8313.3551769331007</c:v>
                </c:pt>
                <c:pt idx="37">
                  <c:v>8060.6525096525102</c:v>
                </c:pt>
                <c:pt idx="38">
                  <c:v>6816.4853896103896</c:v>
                </c:pt>
                <c:pt idx="39">
                  <c:v>8246.2529761904771</c:v>
                </c:pt>
                <c:pt idx="40">
                  <c:v>7725.4328571428414</c:v>
                </c:pt>
                <c:pt idx="41">
                  <c:v>8094.8145896656597</c:v>
                </c:pt>
                <c:pt idx="42">
                  <c:v>7509.7142857142826</c:v>
                </c:pt>
                <c:pt idx="43">
                  <c:v>7934.7574750830563</c:v>
                </c:pt>
                <c:pt idx="44">
                  <c:v>7570.5714285714303</c:v>
                </c:pt>
                <c:pt idx="45">
                  <c:v>7898.4113597246096</c:v>
                </c:pt>
                <c:pt idx="46">
                  <c:v>7101.5379939209561</c:v>
                </c:pt>
                <c:pt idx="47">
                  <c:v>6192.008605851981</c:v>
                </c:pt>
                <c:pt idx="48">
                  <c:v>6545.2827988338186</c:v>
                </c:pt>
                <c:pt idx="49">
                  <c:v>6557.1488095238101</c:v>
                </c:pt>
                <c:pt idx="50">
                  <c:v>4546.7881773398994</c:v>
                </c:pt>
                <c:pt idx="51">
                  <c:v>4995.9285714285716</c:v>
                </c:pt>
                <c:pt idx="52">
                  <c:v>5976.4799999999977</c:v>
                </c:pt>
                <c:pt idx="53">
                  <c:v>4242.2087912087754</c:v>
                </c:pt>
                <c:pt idx="54">
                  <c:v>4024.2063492063489</c:v>
                </c:pt>
                <c:pt idx="55">
                  <c:v>4792.3469387755104</c:v>
                </c:pt>
                <c:pt idx="56">
                  <c:v>5269.4285714285716</c:v>
                </c:pt>
                <c:pt idx="57">
                  <c:v>3450.4761904761908</c:v>
                </c:pt>
              </c:numCache>
            </c:numRef>
          </c:yVal>
          <c:smooth val="0"/>
        </c:ser>
        <c:ser>
          <c:idx val="1"/>
          <c:order val="1"/>
          <c:tx>
            <c:strRef>
              <c:f>Stats!$CE$12</c:f>
              <c:strCache>
                <c:ptCount val="1"/>
                <c:pt idx="0">
                  <c:v>EC+</c:v>
                </c:pt>
              </c:strCache>
            </c:strRef>
          </c:tx>
          <c:spPr>
            <a:ln w="19050" cap="rnd">
              <a:noFill/>
              <a:round/>
            </a:ln>
            <a:effectLst/>
          </c:spPr>
          <c:marker>
            <c:symbol val="dot"/>
            <c:size val="5"/>
            <c:spPr>
              <a:solidFill>
                <a:schemeClr val="accent2"/>
              </a:solidFill>
              <a:ln w="9525">
                <a:solidFill>
                  <a:schemeClr val="tx1"/>
                </a:solidFill>
              </a:ln>
              <a:effectLst/>
            </c:spPr>
          </c:marker>
          <c:xVal>
            <c:numRef>
              <c:f>Stats!$CB$13:$CB$70</c:f>
              <c:numCache>
                <c:formatCode>General</c:formatCode>
                <c:ptCount val="58"/>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pt idx="52">
                  <c:v>70</c:v>
                </c:pt>
                <c:pt idx="53">
                  <c:v>71</c:v>
                </c:pt>
                <c:pt idx="54">
                  <c:v>72</c:v>
                </c:pt>
                <c:pt idx="55">
                  <c:v>73</c:v>
                </c:pt>
                <c:pt idx="56">
                  <c:v>74</c:v>
                </c:pt>
                <c:pt idx="57">
                  <c:v>75</c:v>
                </c:pt>
              </c:numCache>
            </c:numRef>
          </c:xVal>
          <c:yVal>
            <c:numRef>
              <c:f>Stats!$CE$13:$CE$70</c:f>
              <c:numCache>
                <c:formatCode>General</c:formatCode>
                <c:ptCount val="58"/>
                <c:pt idx="0">
                  <c:v>13898.413104265959</c:v>
                </c:pt>
                <c:pt idx="1">
                  <c:v>10876.50908851552</c:v>
                </c:pt>
                <c:pt idx="2">
                  <c:v>12690.04153154402</c:v>
                </c:pt>
                <c:pt idx="3">
                  <c:v>14925.086372836149</c:v>
                </c:pt>
                <c:pt idx="4">
                  <c:v>11679.542328138279</c:v>
                </c:pt>
                <c:pt idx="5">
                  <c:v>11847.478179675591</c:v>
                </c:pt>
                <c:pt idx="6">
                  <c:v>11377.757692406651</c:v>
                </c:pt>
                <c:pt idx="7">
                  <c:v>13334.65786194547</c:v>
                </c:pt>
                <c:pt idx="8">
                  <c:v>11406.916451131399</c:v>
                </c:pt>
                <c:pt idx="9">
                  <c:v>15714.43064705681</c:v>
                </c:pt>
                <c:pt idx="10">
                  <c:v>14894.77146906027</c:v>
                </c:pt>
                <c:pt idx="11">
                  <c:v>13782.829739921141</c:v>
                </c:pt>
                <c:pt idx="12">
                  <c:v>13480.060050652601</c:v>
                </c:pt>
                <c:pt idx="13">
                  <c:v>15370.12706648844</c:v>
                </c:pt>
                <c:pt idx="14">
                  <c:v>14754.532761688421</c:v>
                </c:pt>
                <c:pt idx="15">
                  <c:v>12223.31782886341</c:v>
                </c:pt>
                <c:pt idx="16">
                  <c:v>13108.37048494868</c:v>
                </c:pt>
                <c:pt idx="17">
                  <c:v>14402.493939631129</c:v>
                </c:pt>
                <c:pt idx="18">
                  <c:v>15152.686355487471</c:v>
                </c:pt>
                <c:pt idx="19">
                  <c:v>14394.776540788671</c:v>
                </c:pt>
                <c:pt idx="20">
                  <c:v>12567.5431466067</c:v>
                </c:pt>
                <c:pt idx="21">
                  <c:v>12740.743547670059</c:v>
                </c:pt>
                <c:pt idx="22">
                  <c:v>11046.815864469059</c:v>
                </c:pt>
                <c:pt idx="23">
                  <c:v>12259.37313327331</c:v>
                </c:pt>
                <c:pt idx="24">
                  <c:v>15336.162017442201</c:v>
                </c:pt>
                <c:pt idx="25">
                  <c:v>11776.616394133889</c:v>
                </c:pt>
                <c:pt idx="26">
                  <c:v>13558.206736534061</c:v>
                </c:pt>
                <c:pt idx="27">
                  <c:v>15183.152731494911</c:v>
                </c:pt>
                <c:pt idx="28">
                  <c:v>13301.080369974081</c:v>
                </c:pt>
                <c:pt idx="29">
                  <c:v>13925.599438450219</c:v>
                </c:pt>
                <c:pt idx="30">
                  <c:v>13831.128393899569</c:v>
                </c:pt>
                <c:pt idx="31">
                  <c:v>12804.80984038225</c:v>
                </c:pt>
                <c:pt idx="32">
                  <c:v>12928.17853735885</c:v>
                </c:pt>
                <c:pt idx="33">
                  <c:v>11516.89786778981</c:v>
                </c:pt>
                <c:pt idx="34">
                  <c:v>16425.025688142319</c:v>
                </c:pt>
                <c:pt idx="35">
                  <c:v>12213.15276590855</c:v>
                </c:pt>
                <c:pt idx="36">
                  <c:v>12885.785880732679</c:v>
                </c:pt>
                <c:pt idx="37">
                  <c:v>12685.621476569269</c:v>
                </c:pt>
                <c:pt idx="38">
                  <c:v>11120.777604650621</c:v>
                </c:pt>
                <c:pt idx="39">
                  <c:v>12991.934264432681</c:v>
                </c:pt>
                <c:pt idx="40">
                  <c:v>12588.54451960983</c:v>
                </c:pt>
                <c:pt idx="41">
                  <c:v>14730.029224399999</c:v>
                </c:pt>
                <c:pt idx="42">
                  <c:v>12369.75833268701</c:v>
                </c:pt>
                <c:pt idx="43">
                  <c:v>14377.769629474989</c:v>
                </c:pt>
                <c:pt idx="44">
                  <c:v>11342.80564257918</c:v>
                </c:pt>
                <c:pt idx="45">
                  <c:v>13593.573372618521</c:v>
                </c:pt>
                <c:pt idx="46">
                  <c:v>11029.832113133811</c:v>
                </c:pt>
                <c:pt idx="47">
                  <c:v>9834.2111044769845</c:v>
                </c:pt>
                <c:pt idx="48">
                  <c:v>10286.64657085147</c:v>
                </c:pt>
                <c:pt idx="49">
                  <c:v>11291.850903002231</c:v>
                </c:pt>
                <c:pt idx="50">
                  <c:v>7445.5324602690471</c:v>
                </c:pt>
                <c:pt idx="51">
                  <c:v>8231.88022781174</c:v>
                </c:pt>
                <c:pt idx="52">
                  <c:v>9101.0920202365669</c:v>
                </c:pt>
                <c:pt idx="53">
                  <c:v>7291.5592337031903</c:v>
                </c:pt>
                <c:pt idx="54">
                  <c:v>6853.6201416252297</c:v>
                </c:pt>
                <c:pt idx="55">
                  <c:v>7298.3042963416246</c:v>
                </c:pt>
                <c:pt idx="56">
                  <c:v>8168.2151015026247</c:v>
                </c:pt>
                <c:pt idx="57">
                  <c:v>4046.286774219609</c:v>
                </c:pt>
              </c:numCache>
            </c:numRef>
          </c:yVal>
          <c:smooth val="0"/>
        </c:ser>
        <c:ser>
          <c:idx val="2"/>
          <c:order val="2"/>
          <c:tx>
            <c:strRef>
              <c:f>Stats!$CF$12</c:f>
              <c:strCache>
                <c:ptCount val="1"/>
                <c:pt idx="0">
                  <c:v>EC-</c:v>
                </c:pt>
              </c:strCache>
            </c:strRef>
          </c:tx>
          <c:spPr>
            <a:ln w="19050" cap="rnd">
              <a:noFill/>
              <a:round/>
            </a:ln>
            <a:effectLst/>
          </c:spPr>
          <c:marker>
            <c:symbol val="dot"/>
            <c:size val="5"/>
            <c:spPr>
              <a:solidFill>
                <a:schemeClr val="accent3"/>
              </a:solidFill>
              <a:ln w="9525">
                <a:solidFill>
                  <a:schemeClr val="tx1"/>
                </a:solidFill>
              </a:ln>
              <a:effectLst/>
            </c:spPr>
          </c:marker>
          <c:xVal>
            <c:numRef>
              <c:f>Stats!$CB$13:$CB$70</c:f>
              <c:numCache>
                <c:formatCode>General</c:formatCode>
                <c:ptCount val="58"/>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pt idx="52">
                  <c:v>70</c:v>
                </c:pt>
                <c:pt idx="53">
                  <c:v>71</c:v>
                </c:pt>
                <c:pt idx="54">
                  <c:v>72</c:v>
                </c:pt>
                <c:pt idx="55">
                  <c:v>73</c:v>
                </c:pt>
                <c:pt idx="56">
                  <c:v>74</c:v>
                </c:pt>
                <c:pt idx="57">
                  <c:v>75</c:v>
                </c:pt>
              </c:numCache>
            </c:numRef>
          </c:xVal>
          <c:yVal>
            <c:numRef>
              <c:f>Stats!$CF$13:$CF$70</c:f>
              <c:numCache>
                <c:formatCode>General</c:formatCode>
                <c:ptCount val="58"/>
                <c:pt idx="0">
                  <c:v>1662.5181126652481</c:v>
                </c:pt>
                <c:pt idx="1">
                  <c:v>2698.8935088870771</c:v>
                </c:pt>
                <c:pt idx="2">
                  <c:v>2766.6923620134071</c:v>
                </c:pt>
                <c:pt idx="3">
                  <c:v>1181.4287177071101</c:v>
                </c:pt>
                <c:pt idx="4">
                  <c:v>3410.0201718617232</c:v>
                </c:pt>
                <c:pt idx="5">
                  <c:v>3047.140344657219</c:v>
                </c:pt>
                <c:pt idx="6">
                  <c:v>3206.2642856153138</c:v>
                </c:pt>
                <c:pt idx="7">
                  <c:v>2713.1328825213218</c:v>
                </c:pt>
                <c:pt idx="8">
                  <c:v>2698.9736587587072</c:v>
                </c:pt>
                <c:pt idx="9">
                  <c:v>2709.4357722381901</c:v>
                </c:pt>
                <c:pt idx="10">
                  <c:v>2778.5809118921138</c:v>
                </c:pt>
                <c:pt idx="11">
                  <c:v>2361.7988315074222</c:v>
                </c:pt>
                <c:pt idx="12">
                  <c:v>3377.6408839268229</c:v>
                </c:pt>
                <c:pt idx="13">
                  <c:v>1905.65801568603</c:v>
                </c:pt>
                <c:pt idx="14">
                  <c:v>2612.5958097401581</c:v>
                </c:pt>
                <c:pt idx="15">
                  <c:v>3839.0774744633982</c:v>
                </c:pt>
                <c:pt idx="16">
                  <c:v>3946.8931619735058</c:v>
                </c:pt>
                <c:pt idx="17">
                  <c:v>2923.760028622838</c:v>
                </c:pt>
                <c:pt idx="18">
                  <c:v>1406.067443904622</c:v>
                </c:pt>
                <c:pt idx="19">
                  <c:v>2403.4691734970411</c:v>
                </c:pt>
                <c:pt idx="20">
                  <c:v>3094.37164036072</c:v>
                </c:pt>
                <c:pt idx="21">
                  <c:v>2973.6208035750278</c:v>
                </c:pt>
                <c:pt idx="22">
                  <c:v>4181.084467756853</c:v>
                </c:pt>
                <c:pt idx="23">
                  <c:v>3238.910383210206</c:v>
                </c:pt>
                <c:pt idx="24">
                  <c:v>3023.3909779494952</c:v>
                </c:pt>
                <c:pt idx="25">
                  <c:v>3249.222115182884</c:v>
                </c:pt>
                <c:pt idx="26">
                  <c:v>2564.3669241802231</c:v>
                </c:pt>
                <c:pt idx="27">
                  <c:v>1935.7487081507099</c:v>
                </c:pt>
                <c:pt idx="28">
                  <c:v>3064.126241596151</c:v>
                </c:pt>
                <c:pt idx="29">
                  <c:v>2179.6250513456948</c:v>
                </c:pt>
                <c:pt idx="30">
                  <c:v>2551.6510547219841</c:v>
                </c:pt>
                <c:pt idx="31">
                  <c:v>2147.013168467307</c:v>
                </c:pt>
                <c:pt idx="32">
                  <c:v>2863.8240136615609</c:v>
                </c:pt>
                <c:pt idx="33">
                  <c:v>2674.0482238543959</c:v>
                </c:pt>
                <c:pt idx="34">
                  <c:v>1458.3881557457601</c:v>
                </c:pt>
                <c:pt idx="35">
                  <c:v>3607.6489833625892</c:v>
                </c:pt>
                <c:pt idx="36">
                  <c:v>3740.9244731336321</c:v>
                </c:pt>
                <c:pt idx="37">
                  <c:v>3435.6835427357441</c:v>
                </c:pt>
                <c:pt idx="38">
                  <c:v>2512.193174570164</c:v>
                </c:pt>
                <c:pt idx="39">
                  <c:v>3500.5716879482761</c:v>
                </c:pt>
                <c:pt idx="40">
                  <c:v>2862.3211946758902</c:v>
                </c:pt>
                <c:pt idx="41">
                  <c:v>1459.599954931331</c:v>
                </c:pt>
                <c:pt idx="42">
                  <c:v>2649.6702387415548</c:v>
                </c:pt>
                <c:pt idx="43">
                  <c:v>1491.745320691125</c:v>
                </c:pt>
                <c:pt idx="44">
                  <c:v>3798.3372145636699</c:v>
                </c:pt>
                <c:pt idx="45">
                  <c:v>2203.2493468306998</c:v>
                </c:pt>
                <c:pt idx="46">
                  <c:v>3173.243874708141</c:v>
                </c:pt>
                <c:pt idx="47">
                  <c:v>2549.8061072269802</c:v>
                </c:pt>
                <c:pt idx="48">
                  <c:v>2803.919026816171</c:v>
                </c:pt>
                <c:pt idx="49">
                  <c:v>1822.446716045381</c:v>
                </c:pt>
                <c:pt idx="50">
                  <c:v>1648.043894410755</c:v>
                </c:pt>
                <c:pt idx="51">
                  <c:v>1759.9769150454031</c:v>
                </c:pt>
                <c:pt idx="52">
                  <c:v>2851.8679797634318</c:v>
                </c:pt>
                <c:pt idx="53">
                  <c:v>1192.858348714396</c:v>
                </c:pt>
                <c:pt idx="54">
                  <c:v>1194.792556787475</c:v>
                </c:pt>
                <c:pt idx="55">
                  <c:v>2286.3895812093961</c:v>
                </c:pt>
                <c:pt idx="56">
                  <c:v>2370.6420413545188</c:v>
                </c:pt>
                <c:pt idx="57">
                  <c:v>2854.665606732769</c:v>
                </c:pt>
              </c:numCache>
            </c:numRef>
          </c:yVal>
          <c:smooth val="0"/>
        </c:ser>
        <c:dLbls>
          <c:showLegendKey val="0"/>
          <c:showVal val="0"/>
          <c:showCatName val="0"/>
          <c:showSerName val="0"/>
          <c:showPercent val="0"/>
          <c:showBubbleSize val="0"/>
        </c:dLbls>
        <c:axId val="207244960"/>
        <c:axId val="207245520"/>
      </c:scatterChart>
      <c:valAx>
        <c:axId val="207244960"/>
        <c:scaling>
          <c:orientation val="minMax"/>
          <c:min val="10"/>
        </c:scaling>
        <c:delete val="0"/>
        <c:axPos val="b"/>
        <c:title>
          <c:tx>
            <c:rich>
              <a:bodyPr rot="0" vert="horz"/>
              <a:lstStyle/>
              <a:p>
                <a:pPr>
                  <a:defRPr>
                    <a:solidFill>
                      <a:srgbClr val="7F7F7F"/>
                    </a:solidFill>
                  </a:defRPr>
                </a:pPr>
                <a:r>
                  <a:rPr lang="fr-FR">
                    <a:solidFill>
                      <a:srgbClr val="7F7F7F"/>
                    </a:solidFill>
                  </a:rPr>
                  <a:t>Age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b="0">
                <a:solidFill>
                  <a:schemeClr val="bg1">
                    <a:lumMod val="50000"/>
                  </a:schemeClr>
                </a:solidFill>
              </a:defRPr>
            </a:pPr>
            <a:endParaRPr lang="fr-FR"/>
          </a:p>
        </c:txPr>
        <c:crossAx val="207245520"/>
        <c:crosses val="autoZero"/>
        <c:crossBetween val="midCat"/>
      </c:valAx>
      <c:valAx>
        <c:axId val="20724552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sz="1200" b="0">
                <a:solidFill>
                  <a:schemeClr val="bg1">
                    <a:lumMod val="50000"/>
                  </a:schemeClr>
                </a:solidFill>
              </a:defRPr>
            </a:pPr>
            <a:endParaRPr lang="fr-FR"/>
          </a:p>
        </c:txPr>
        <c:crossAx val="207244960"/>
        <c:crosses val="autoZero"/>
        <c:crossBetween val="midCat"/>
      </c:valAx>
      <c:spPr>
        <a:noFill/>
        <a:ln>
          <a:noFill/>
        </a:ln>
        <a:effectLst/>
      </c:spPr>
    </c:plotArea>
    <c:legend>
      <c:legendPos val="b"/>
      <c:layout>
        <c:manualLayout>
          <c:xMode val="edge"/>
          <c:yMode val="edge"/>
          <c:x val="0.64222104828262905"/>
          <c:y val="3.6932472378481802E-2"/>
          <c:w val="0.35776980646494"/>
          <c:h val="5.2885044669082198E-2"/>
        </c:manualLayout>
      </c:layout>
      <c:overlay val="0"/>
      <c:spPr>
        <a:noFill/>
        <a:ln>
          <a:noFill/>
        </a:ln>
        <a:effectLst/>
      </c:spPr>
      <c:txPr>
        <a:bodyPr rot="0" vert="horz"/>
        <a:lstStyle/>
        <a:p>
          <a:pPr>
            <a:defRPr sz="1200">
              <a:solidFill>
                <a:srgbClr val="7F7F7F"/>
              </a:solidFill>
            </a:defRPr>
          </a:pPr>
          <a:endParaRPr lang="fr-FR"/>
        </a:p>
      </c:txPr>
    </c:legend>
    <c:plotVisOnly val="1"/>
    <c:dispBlanksAs val="gap"/>
    <c:showDLblsOverMax val="0"/>
  </c:chart>
  <c:spPr>
    <a:noFill/>
    <a:ln>
      <a:noFill/>
    </a:ln>
    <a:effectLst/>
  </c:spPr>
  <c:txPr>
    <a:bodyPr/>
    <a:lstStyle/>
    <a:p>
      <a:pPr>
        <a:defRPr sz="1400" b="1">
          <a:solidFill>
            <a:schemeClr val="bg2">
              <a:lumMod val="10000"/>
            </a:schemeClr>
          </a:solidFill>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084349877683"/>
          <c:y val="3.7571448281166799E-2"/>
          <c:w val="0.83324093251948395"/>
          <c:h val="0.71776060042684797"/>
        </c:manualLayout>
      </c:layout>
      <c:scatterChart>
        <c:scatterStyle val="lineMarker"/>
        <c:varyColors val="0"/>
        <c:ser>
          <c:idx val="0"/>
          <c:order val="0"/>
          <c:spPr>
            <a:ln w="19050" cap="rnd">
              <a:noFill/>
              <a:round/>
            </a:ln>
            <a:effectLst>
              <a:glow>
                <a:schemeClr val="accent1">
                  <a:alpha val="40000"/>
                </a:schemeClr>
              </a:glow>
            </a:effectLst>
          </c:spPr>
          <c:marker>
            <c:symbol val="circle"/>
            <c:size val="8"/>
            <c:spPr>
              <a:solidFill>
                <a:srgbClr val="FF6600"/>
              </a:solidFill>
              <a:ln w="9525">
                <a:noFill/>
              </a:ln>
              <a:effectLst>
                <a:glow>
                  <a:schemeClr val="accent1">
                    <a:alpha val="40000"/>
                  </a:schemeClr>
                </a:glow>
              </a:effectLst>
            </c:spPr>
          </c:marker>
          <c:xVal>
            <c:numRef>
              <c:f>Stats!$EN$117:$EN$170</c:f>
              <c:numCache>
                <c:formatCode>General</c:formatCode>
                <c:ptCount val="54"/>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pt idx="26">
                  <c:v>44</c:v>
                </c:pt>
                <c:pt idx="27">
                  <c:v>45</c:v>
                </c:pt>
                <c:pt idx="28">
                  <c:v>46</c:v>
                </c:pt>
                <c:pt idx="29">
                  <c:v>47</c:v>
                </c:pt>
                <c:pt idx="30">
                  <c:v>48</c:v>
                </c:pt>
                <c:pt idx="31">
                  <c:v>49</c:v>
                </c:pt>
                <c:pt idx="32">
                  <c:v>50</c:v>
                </c:pt>
                <c:pt idx="33">
                  <c:v>51</c:v>
                </c:pt>
                <c:pt idx="34">
                  <c:v>52</c:v>
                </c:pt>
                <c:pt idx="35">
                  <c:v>53</c:v>
                </c:pt>
                <c:pt idx="36">
                  <c:v>54</c:v>
                </c:pt>
                <c:pt idx="37">
                  <c:v>55</c:v>
                </c:pt>
                <c:pt idx="38">
                  <c:v>56</c:v>
                </c:pt>
                <c:pt idx="39">
                  <c:v>57</c:v>
                </c:pt>
                <c:pt idx="40">
                  <c:v>58</c:v>
                </c:pt>
                <c:pt idx="41">
                  <c:v>59</c:v>
                </c:pt>
                <c:pt idx="42">
                  <c:v>60</c:v>
                </c:pt>
                <c:pt idx="43">
                  <c:v>61</c:v>
                </c:pt>
                <c:pt idx="44">
                  <c:v>62</c:v>
                </c:pt>
                <c:pt idx="45">
                  <c:v>63</c:v>
                </c:pt>
                <c:pt idx="46">
                  <c:v>64</c:v>
                </c:pt>
                <c:pt idx="47">
                  <c:v>65</c:v>
                </c:pt>
                <c:pt idx="48">
                  <c:v>66</c:v>
                </c:pt>
                <c:pt idx="49">
                  <c:v>67</c:v>
                </c:pt>
                <c:pt idx="50">
                  <c:v>68</c:v>
                </c:pt>
                <c:pt idx="51">
                  <c:v>69</c:v>
                </c:pt>
                <c:pt idx="52">
                  <c:v>70</c:v>
                </c:pt>
                <c:pt idx="53">
                  <c:v>71</c:v>
                </c:pt>
              </c:numCache>
            </c:numRef>
          </c:xVal>
          <c:yVal>
            <c:numRef>
              <c:f>Stats!$EQ$117:$EQ$170</c:f>
              <c:numCache>
                <c:formatCode>General</c:formatCode>
                <c:ptCount val="54"/>
                <c:pt idx="0">
                  <c:v>59.259259259259252</c:v>
                </c:pt>
                <c:pt idx="1">
                  <c:v>45.45454545454529</c:v>
                </c:pt>
                <c:pt idx="2">
                  <c:v>50.980392156862742</c:v>
                </c:pt>
                <c:pt idx="3">
                  <c:v>56.338028169014073</c:v>
                </c:pt>
                <c:pt idx="4">
                  <c:v>46.875</c:v>
                </c:pt>
                <c:pt idx="5">
                  <c:v>46.153846153845919</c:v>
                </c:pt>
                <c:pt idx="6">
                  <c:v>53.846153846153861</c:v>
                </c:pt>
                <c:pt idx="7">
                  <c:v>50.704225352112672</c:v>
                </c:pt>
                <c:pt idx="8">
                  <c:v>55.384615384615373</c:v>
                </c:pt>
                <c:pt idx="9">
                  <c:v>53.246753246753251</c:v>
                </c:pt>
                <c:pt idx="10">
                  <c:v>51.111111111111107</c:v>
                </c:pt>
                <c:pt idx="11">
                  <c:v>45</c:v>
                </c:pt>
                <c:pt idx="12">
                  <c:v>51.401869158878348</c:v>
                </c:pt>
                <c:pt idx="13">
                  <c:v>43.362831858407077</c:v>
                </c:pt>
                <c:pt idx="14">
                  <c:v>45</c:v>
                </c:pt>
                <c:pt idx="15">
                  <c:v>43.150684931506852</c:v>
                </c:pt>
                <c:pt idx="16">
                  <c:v>53.658536585365852</c:v>
                </c:pt>
                <c:pt idx="17">
                  <c:v>47.474747474747183</c:v>
                </c:pt>
                <c:pt idx="18">
                  <c:v>50</c:v>
                </c:pt>
                <c:pt idx="19">
                  <c:v>46</c:v>
                </c:pt>
                <c:pt idx="20">
                  <c:v>46.491228070175438</c:v>
                </c:pt>
                <c:pt idx="21">
                  <c:v>42.201834862385297</c:v>
                </c:pt>
                <c:pt idx="22">
                  <c:v>46.511627906976742</c:v>
                </c:pt>
                <c:pt idx="23">
                  <c:v>47.692307692307701</c:v>
                </c:pt>
                <c:pt idx="24">
                  <c:v>52.41935483870968</c:v>
                </c:pt>
                <c:pt idx="25">
                  <c:v>42.753623188405797</c:v>
                </c:pt>
                <c:pt idx="26">
                  <c:v>50.78125</c:v>
                </c:pt>
                <c:pt idx="27">
                  <c:v>48.837209302325583</c:v>
                </c:pt>
                <c:pt idx="28">
                  <c:v>41.32231404958678</c:v>
                </c:pt>
                <c:pt idx="29">
                  <c:v>44.537815126050418</c:v>
                </c:pt>
                <c:pt idx="30">
                  <c:v>46.491228070175438</c:v>
                </c:pt>
                <c:pt idx="31">
                  <c:v>54.86725663716814</c:v>
                </c:pt>
                <c:pt idx="32">
                  <c:v>43.75</c:v>
                </c:pt>
                <c:pt idx="33">
                  <c:v>45.283018867924532</c:v>
                </c:pt>
                <c:pt idx="34">
                  <c:v>39.17525773195878</c:v>
                </c:pt>
                <c:pt idx="35">
                  <c:v>47.959183673469227</c:v>
                </c:pt>
                <c:pt idx="36">
                  <c:v>47.706422018348633</c:v>
                </c:pt>
                <c:pt idx="37">
                  <c:v>46.846846846846823</c:v>
                </c:pt>
                <c:pt idx="38">
                  <c:v>51.136363636363633</c:v>
                </c:pt>
                <c:pt idx="39">
                  <c:v>53.125</c:v>
                </c:pt>
                <c:pt idx="40">
                  <c:v>47</c:v>
                </c:pt>
                <c:pt idx="41">
                  <c:v>42.553191489361517</c:v>
                </c:pt>
                <c:pt idx="42">
                  <c:v>40</c:v>
                </c:pt>
                <c:pt idx="43">
                  <c:v>55.813953488372093</c:v>
                </c:pt>
                <c:pt idx="44">
                  <c:v>52.38095238095238</c:v>
                </c:pt>
                <c:pt idx="45">
                  <c:v>44.578313253012048</c:v>
                </c:pt>
                <c:pt idx="46">
                  <c:v>51.063829787233942</c:v>
                </c:pt>
                <c:pt idx="47">
                  <c:v>50.602409638554221</c:v>
                </c:pt>
                <c:pt idx="48">
                  <c:v>57.142857142857153</c:v>
                </c:pt>
                <c:pt idx="49">
                  <c:v>39.583333333333343</c:v>
                </c:pt>
                <c:pt idx="50">
                  <c:v>44.827586206896399</c:v>
                </c:pt>
                <c:pt idx="51">
                  <c:v>45</c:v>
                </c:pt>
                <c:pt idx="52">
                  <c:v>52</c:v>
                </c:pt>
                <c:pt idx="53">
                  <c:v>38.461538461538453</c:v>
                </c:pt>
              </c:numCache>
            </c:numRef>
          </c:yVal>
          <c:smooth val="0"/>
        </c:ser>
        <c:dLbls>
          <c:showLegendKey val="0"/>
          <c:showVal val="0"/>
          <c:showCatName val="0"/>
          <c:showSerName val="0"/>
          <c:showPercent val="0"/>
          <c:showBubbleSize val="0"/>
        </c:dLbls>
        <c:axId val="207247760"/>
        <c:axId val="207562896"/>
      </c:scatterChart>
      <c:valAx>
        <c:axId val="207247760"/>
        <c:scaling>
          <c:orientation val="minMax"/>
          <c:max val="70"/>
          <c:min val="20"/>
        </c:scaling>
        <c:delete val="0"/>
        <c:axPos val="b"/>
        <c:title>
          <c:tx>
            <c:rich>
              <a:bodyPr rot="0" vert="horz"/>
              <a:lstStyle/>
              <a:p>
                <a:pPr>
                  <a:defRPr>
                    <a:solidFill>
                      <a:srgbClr val="7F7F7F"/>
                    </a:solidFill>
                  </a:defRPr>
                </a:pPr>
                <a:r>
                  <a:rPr lang="fr-FR">
                    <a:solidFill>
                      <a:srgbClr val="7F7F7F"/>
                    </a:solidFill>
                  </a:rPr>
                  <a:t>Age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solidFill>
                  <a:schemeClr val="bg1">
                    <a:lumMod val="50000"/>
                  </a:schemeClr>
                </a:solidFill>
              </a:defRPr>
            </a:pPr>
            <a:endParaRPr lang="fr-FR"/>
          </a:p>
        </c:txPr>
        <c:crossAx val="207562896"/>
        <c:crosses val="autoZero"/>
        <c:crossBetween val="midCat"/>
      </c:valAx>
      <c:valAx>
        <c:axId val="207562896"/>
        <c:scaling>
          <c:orientation val="minMax"/>
          <c:max val="100"/>
        </c:scaling>
        <c:delete val="0"/>
        <c:axPos val="l"/>
        <c:title>
          <c:tx>
            <c:rich>
              <a:bodyPr rot="-5400000" vert="horz"/>
              <a:lstStyle/>
              <a:p>
                <a:pPr>
                  <a:defRPr/>
                </a:pPr>
                <a:r>
                  <a:rPr lang="fr-FR" dirty="0" smtClean="0"/>
                  <a:t>%</a:t>
                </a:r>
                <a:endParaRPr lang="fr-FR" dirty="0"/>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solidFill>
                  <a:schemeClr val="bg1">
                    <a:lumMod val="50000"/>
                  </a:schemeClr>
                </a:solidFill>
              </a:defRPr>
            </a:pPr>
            <a:endParaRPr lang="fr-FR"/>
          </a:p>
        </c:txPr>
        <c:crossAx val="207247760"/>
        <c:crosses val="autoZero"/>
        <c:crossBetween val="midCat"/>
      </c:valAx>
      <c:spPr>
        <a:noFill/>
        <a:ln>
          <a:noFill/>
        </a:ln>
        <a:effectLst/>
      </c:spPr>
    </c:plotArea>
    <c:plotVisOnly val="1"/>
    <c:dispBlanksAs val="gap"/>
    <c:showDLblsOverMax val="0"/>
  </c:chart>
  <c:spPr>
    <a:noFill/>
    <a:ln>
      <a:noFill/>
    </a:ln>
    <a:effectLst/>
  </c:spPr>
  <c:txPr>
    <a:bodyPr/>
    <a:lstStyle/>
    <a:p>
      <a:pPr>
        <a:defRPr sz="1400">
          <a:solidFill>
            <a:schemeClr val="bg2">
              <a:lumMod val="10000"/>
            </a:schemeClr>
          </a:solidFill>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a:solidFill>
                  <a:schemeClr val="bg1">
                    <a:lumMod val="50000"/>
                  </a:schemeClr>
                </a:solidFill>
              </a:defRPr>
            </a:pPr>
            <a:r>
              <a:rPr lang="fr-FR" sz="1200" dirty="0">
                <a:solidFill>
                  <a:schemeClr val="bg1">
                    <a:lumMod val="50000"/>
                  </a:schemeClr>
                </a:solidFill>
              </a:rPr>
              <a:t>Nombre de pas selon la pratique d'APS</a:t>
            </a:r>
          </a:p>
        </c:rich>
      </c:tx>
      <c:layout/>
      <c:overlay val="0"/>
      <c:spPr>
        <a:noFill/>
        <a:ln>
          <a:noFill/>
        </a:ln>
        <a:effectLst/>
      </c:spPr>
    </c:title>
    <c:autoTitleDeleted val="0"/>
    <c:plotArea>
      <c:layout/>
      <c:barChart>
        <c:barDir val="col"/>
        <c:grouping val="clustered"/>
        <c:varyColors val="0"/>
        <c:ser>
          <c:idx val="1"/>
          <c:order val="0"/>
          <c:tx>
            <c:strRef>
              <c:f>Stats!$Z$36</c:f>
              <c:strCache>
                <c:ptCount val="1"/>
                <c:pt idx="0">
                  <c:v>Non</c:v>
                </c:pt>
              </c:strCache>
            </c:strRef>
          </c:tx>
          <c:spPr>
            <a:solidFill>
              <a:srgbClr val="192C9D"/>
            </a:solidFill>
            <a:ln>
              <a:noFill/>
            </a:ln>
            <a:effectLst/>
          </c:spPr>
          <c:invertIfNegative val="0"/>
          <c:errBars>
            <c:errBarType val="both"/>
            <c:errValType val="cust"/>
            <c:noEndCap val="0"/>
            <c:plus>
              <c:numRef>
                <c:f>Stats!$AA$42:$AE$42</c:f>
                <c:numCache>
                  <c:formatCode>General</c:formatCode>
                  <c:ptCount val="5"/>
                  <c:pt idx="0">
                    <c:v>5841.861078181535</c:v>
                  </c:pt>
                  <c:pt idx="1">
                    <c:v>3958.7350793004612</c:v>
                  </c:pt>
                  <c:pt idx="2">
                    <c:v>5572.140301689743</c:v>
                  </c:pt>
                  <c:pt idx="3">
                    <c:v>4792.4691995360081</c:v>
                  </c:pt>
                  <c:pt idx="4">
                    <c:v>4237.3866816336504</c:v>
                  </c:pt>
                </c:numCache>
              </c:numRef>
            </c:plus>
            <c:minus>
              <c:numRef>
                <c:f>Stats!$AA$42:$AE$42</c:f>
                <c:numCache>
                  <c:formatCode>General</c:formatCode>
                  <c:ptCount val="5"/>
                  <c:pt idx="0">
                    <c:v>5841.861078181535</c:v>
                  </c:pt>
                  <c:pt idx="1">
                    <c:v>3958.7350793004612</c:v>
                  </c:pt>
                  <c:pt idx="2">
                    <c:v>5572.140301689743</c:v>
                  </c:pt>
                  <c:pt idx="3">
                    <c:v>4792.4691995360081</c:v>
                  </c:pt>
                  <c:pt idx="4">
                    <c:v>4237.3866816336504</c:v>
                  </c:pt>
                </c:numCache>
              </c:numRef>
            </c:minus>
            <c:spPr>
              <a:noFill/>
              <a:ln w="9525" cap="flat" cmpd="sng" algn="ctr">
                <a:solidFill>
                  <a:schemeClr val="tx1">
                    <a:lumMod val="65000"/>
                    <a:lumOff val="35000"/>
                  </a:schemeClr>
                </a:solidFill>
                <a:round/>
              </a:ln>
              <a:effectLst/>
            </c:spPr>
          </c:errBars>
          <c:cat>
            <c:numRef>
              <c:f>Stats!$AA$35:$AE$35</c:f>
              <c:numCache>
                <c:formatCode>General</c:formatCode>
                <c:ptCount val="5"/>
                <c:pt idx="0">
                  <c:v>2012</c:v>
                </c:pt>
                <c:pt idx="1">
                  <c:v>2013</c:v>
                </c:pt>
                <c:pt idx="2">
                  <c:v>2014</c:v>
                </c:pt>
                <c:pt idx="3">
                  <c:v>2015</c:v>
                </c:pt>
                <c:pt idx="4">
                  <c:v>2016</c:v>
                </c:pt>
              </c:numCache>
            </c:numRef>
          </c:cat>
          <c:val>
            <c:numRef>
              <c:f>Stats!$AA$36:$AE$36</c:f>
              <c:numCache>
                <c:formatCode>0</c:formatCode>
                <c:ptCount val="5"/>
                <c:pt idx="0">
                  <c:v>8421.9993535875492</c:v>
                </c:pt>
                <c:pt idx="1">
                  <c:v>6187.9396258503484</c:v>
                </c:pt>
                <c:pt idx="2">
                  <c:v>7771.6398390342074</c:v>
                </c:pt>
                <c:pt idx="3">
                  <c:v>6619.4032515991448</c:v>
                </c:pt>
                <c:pt idx="4">
                  <c:v>7301.0416065416102</c:v>
                </c:pt>
              </c:numCache>
            </c:numRef>
          </c:val>
        </c:ser>
        <c:ser>
          <c:idx val="2"/>
          <c:order val="1"/>
          <c:tx>
            <c:strRef>
              <c:f>Stats!$Z$37</c:f>
              <c:strCache>
                <c:ptCount val="1"/>
                <c:pt idx="0">
                  <c:v>Oui</c:v>
                </c:pt>
              </c:strCache>
            </c:strRef>
          </c:tx>
          <c:spPr>
            <a:solidFill>
              <a:srgbClr val="FF6600"/>
            </a:solidFill>
            <a:ln>
              <a:noFill/>
            </a:ln>
            <a:effectLst/>
          </c:spPr>
          <c:invertIfNegative val="0"/>
          <c:errBars>
            <c:errBarType val="both"/>
            <c:errValType val="cust"/>
            <c:noEndCap val="0"/>
            <c:plus>
              <c:numRef>
                <c:f>Stats!$AA$43:$AE$43</c:f>
                <c:numCache>
                  <c:formatCode>General</c:formatCode>
                  <c:ptCount val="5"/>
                  <c:pt idx="0">
                    <c:v>5718.2243095798449</c:v>
                  </c:pt>
                  <c:pt idx="1">
                    <c:v>4748.1419571060314</c:v>
                  </c:pt>
                  <c:pt idx="2">
                    <c:v>7073.3380929564464</c:v>
                  </c:pt>
                  <c:pt idx="3">
                    <c:v>5676.655039534995</c:v>
                  </c:pt>
                  <c:pt idx="4">
                    <c:v>4364.2925945722609</c:v>
                  </c:pt>
                </c:numCache>
              </c:numRef>
            </c:plus>
            <c:minus>
              <c:numRef>
                <c:f>Stats!$AA$43:$AE$43</c:f>
                <c:numCache>
                  <c:formatCode>General</c:formatCode>
                  <c:ptCount val="5"/>
                  <c:pt idx="0">
                    <c:v>5718.2243095798449</c:v>
                  </c:pt>
                  <c:pt idx="1">
                    <c:v>4748.1419571060314</c:v>
                  </c:pt>
                  <c:pt idx="2">
                    <c:v>7073.3380929564464</c:v>
                  </c:pt>
                  <c:pt idx="3">
                    <c:v>5676.655039534995</c:v>
                  </c:pt>
                  <c:pt idx="4">
                    <c:v>4364.2925945722609</c:v>
                  </c:pt>
                </c:numCache>
              </c:numRef>
            </c:minus>
            <c:spPr>
              <a:noFill/>
              <a:ln w="9525" cap="flat" cmpd="sng" algn="ctr">
                <a:solidFill>
                  <a:schemeClr val="tx1">
                    <a:lumMod val="65000"/>
                    <a:lumOff val="35000"/>
                  </a:schemeClr>
                </a:solidFill>
                <a:round/>
              </a:ln>
              <a:effectLst/>
            </c:spPr>
          </c:errBars>
          <c:cat>
            <c:numRef>
              <c:f>Stats!$AA$35:$AE$35</c:f>
              <c:numCache>
                <c:formatCode>General</c:formatCode>
                <c:ptCount val="5"/>
                <c:pt idx="0">
                  <c:v>2012</c:v>
                </c:pt>
                <c:pt idx="1">
                  <c:v>2013</c:v>
                </c:pt>
                <c:pt idx="2">
                  <c:v>2014</c:v>
                </c:pt>
                <c:pt idx="3">
                  <c:v>2015</c:v>
                </c:pt>
                <c:pt idx="4">
                  <c:v>2016</c:v>
                </c:pt>
              </c:numCache>
            </c:numRef>
          </c:cat>
          <c:val>
            <c:numRef>
              <c:f>Stats!$AA$37:$AE$37</c:f>
              <c:numCache>
                <c:formatCode>0</c:formatCode>
                <c:ptCount val="5"/>
                <c:pt idx="0">
                  <c:v>9760.4471347860781</c:v>
                </c:pt>
                <c:pt idx="1">
                  <c:v>7756.5768109441333</c:v>
                </c:pt>
                <c:pt idx="2">
                  <c:v>9432.73255389113</c:v>
                </c:pt>
                <c:pt idx="3">
                  <c:v>8663.0372326379693</c:v>
                </c:pt>
                <c:pt idx="4">
                  <c:v>8722.9282567652626</c:v>
                </c:pt>
              </c:numCache>
            </c:numRef>
          </c:val>
        </c:ser>
        <c:dLbls>
          <c:showLegendKey val="0"/>
          <c:showVal val="0"/>
          <c:showCatName val="0"/>
          <c:showSerName val="0"/>
          <c:showPercent val="0"/>
          <c:showBubbleSize val="0"/>
        </c:dLbls>
        <c:gapWidth val="219"/>
        <c:overlap val="-27"/>
        <c:axId val="207565696"/>
        <c:axId val="207566256"/>
      </c:barChart>
      <c:catAx>
        <c:axId val="20756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solidFill>
                  <a:schemeClr val="bg1">
                    <a:lumMod val="50000"/>
                  </a:schemeClr>
                </a:solidFill>
              </a:defRPr>
            </a:pPr>
            <a:endParaRPr lang="fr-FR"/>
          </a:p>
        </c:txPr>
        <c:crossAx val="207566256"/>
        <c:crosses val="autoZero"/>
        <c:auto val="1"/>
        <c:lblAlgn val="ctr"/>
        <c:lblOffset val="100"/>
        <c:noMultiLvlLbl val="0"/>
      </c:catAx>
      <c:valAx>
        <c:axId val="207566256"/>
        <c:scaling>
          <c:orientation val="minMax"/>
        </c:scaling>
        <c:delete val="0"/>
        <c:axPos val="l"/>
        <c:title>
          <c:tx>
            <c:rich>
              <a:bodyPr rot="-5400000" vert="horz"/>
              <a:lstStyle/>
              <a:p>
                <a:pPr>
                  <a:defRPr>
                    <a:solidFill>
                      <a:schemeClr val="tx1">
                        <a:lumMod val="50000"/>
                        <a:lumOff val="50000"/>
                      </a:schemeClr>
                    </a:solidFill>
                  </a:defRPr>
                </a:pPr>
                <a:r>
                  <a:rPr lang="fr-FR">
                    <a:solidFill>
                      <a:schemeClr val="tx1">
                        <a:lumMod val="50000"/>
                        <a:lumOff val="50000"/>
                      </a:schemeClr>
                    </a:solidFill>
                  </a:rPr>
                  <a:t>Nombre de pas</a:t>
                </a:r>
              </a:p>
            </c:rich>
          </c:tx>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b="0">
                <a:solidFill>
                  <a:schemeClr val="bg1">
                    <a:lumMod val="50000"/>
                  </a:schemeClr>
                </a:solidFill>
              </a:defRPr>
            </a:pPr>
            <a:endParaRPr lang="fr-FR"/>
          </a:p>
        </c:txPr>
        <c:crossAx val="207565696"/>
        <c:crosses val="autoZero"/>
        <c:crossBetween val="between"/>
      </c:valAx>
      <c:spPr>
        <a:noFill/>
        <a:ln>
          <a:noFill/>
        </a:ln>
        <a:effectLst/>
      </c:spPr>
    </c:plotArea>
    <c:legend>
      <c:legendPos val="b"/>
      <c:layout/>
      <c:overlay val="0"/>
      <c:spPr>
        <a:noFill/>
        <a:ln>
          <a:noFill/>
        </a:ln>
        <a:effectLst/>
      </c:spPr>
      <c:txPr>
        <a:bodyPr rot="0" vert="horz"/>
        <a:lstStyle/>
        <a:p>
          <a:pPr>
            <a:defRPr sz="1200">
              <a:solidFill>
                <a:srgbClr val="BCBCBC"/>
              </a:solidFill>
            </a:defRPr>
          </a:pPr>
          <a:endParaRPr lang="fr-FR"/>
        </a:p>
      </c:txPr>
    </c:legend>
    <c:plotVisOnly val="1"/>
    <c:dispBlanksAs val="gap"/>
    <c:showDLblsOverMax val="0"/>
  </c:chart>
  <c:spPr>
    <a:noFill/>
    <a:ln>
      <a:noFill/>
    </a:ln>
    <a:effectLst/>
  </c:spPr>
  <c:txPr>
    <a:bodyPr/>
    <a:lstStyle/>
    <a:p>
      <a:pPr>
        <a:defRPr sz="1400" b="1">
          <a:solidFill>
            <a:schemeClr val="bg2">
              <a:lumMod val="10000"/>
            </a:schemeClr>
          </a:solidFill>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137492428833E-2"/>
          <c:y val="3.1160520846879199E-2"/>
          <c:w val="0.85846426318937497"/>
          <c:h val="0.96777780185372797"/>
        </c:manualLayout>
      </c:layout>
      <c:barChart>
        <c:barDir val="col"/>
        <c:grouping val="stacked"/>
        <c:varyColors val="0"/>
        <c:ser>
          <c:idx val="0"/>
          <c:order val="0"/>
          <c:tx>
            <c:strRef>
              <c:f>Feuil1!$B$1</c:f>
              <c:strCache>
                <c:ptCount val="1"/>
                <c:pt idx="0">
                  <c:v>tot</c:v>
                </c:pt>
              </c:strCache>
            </c:strRef>
          </c:tx>
          <c:spPr>
            <a:solidFill>
              <a:schemeClr val="accent5">
                <a:lumMod val="60000"/>
                <a:lumOff val="40000"/>
              </a:schemeClr>
            </a:solidFill>
            <a:ln>
              <a:noFill/>
            </a:ln>
            <a:effectLst/>
          </c:spPr>
          <c:invertIfNegative val="0"/>
          <c:dPt>
            <c:idx val="0"/>
            <c:invertIfNegative val="0"/>
            <c:bubble3D val="0"/>
            <c:spPr>
              <a:solidFill>
                <a:schemeClr val="accent5">
                  <a:lumMod val="60000"/>
                  <a:lumOff val="40000"/>
                </a:schemeClr>
              </a:solidFill>
              <a:ln>
                <a:noFill/>
              </a:ln>
              <a:effectLst/>
            </c:spPr>
          </c:dPt>
          <c:dLbls>
            <c:dLbl>
              <c:idx val="0"/>
              <c:layout>
                <c:manualLayout>
                  <c:x val="5.4680694816652901E-7"/>
                  <c:y val="3.3856804676031001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47783365876704E-2"/>
                  <c:y val="2.2305311977358401E-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fr-FR" sz="1200" b="0">
                    <a:solidFill>
                      <a:schemeClr val="tx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c:f>
              <c:numCache>
                <c:formatCode>General</c:formatCode>
                <c:ptCount val="1"/>
              </c:numCache>
            </c:numRef>
          </c:cat>
          <c:val>
            <c:numRef>
              <c:f>Feuil1!$B$2</c:f>
              <c:numCache>
                <c:formatCode>0%</c:formatCode>
                <c:ptCount val="1"/>
                <c:pt idx="0">
                  <c:v>0.05</c:v>
                </c:pt>
              </c:numCache>
            </c:numRef>
          </c:val>
        </c:ser>
        <c:ser>
          <c:idx val="1"/>
          <c:order val="1"/>
          <c:tx>
            <c:strRef>
              <c:f>Feuil1!$C$1</c:f>
              <c:strCache>
                <c:ptCount val="1"/>
                <c:pt idx="0">
                  <c:v>1st</c:v>
                </c:pt>
              </c:strCache>
            </c:strRef>
          </c:tx>
          <c:spPr>
            <a:solidFill>
              <a:srgbClr val="FF6600"/>
            </a:solidFill>
          </c:spPr>
          <c:invertIfNegative val="0"/>
          <c:dLbls>
            <c:spPr>
              <a:noFill/>
              <a:ln>
                <a:noFill/>
              </a:ln>
              <a:effectLst/>
            </c:spPr>
            <c:txPr>
              <a:bodyPr/>
              <a:lstStyle/>
              <a:p>
                <a:pPr algn="ctr">
                  <a:defRPr lang="fr-F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c:f>
              <c:numCache>
                <c:formatCode>General</c:formatCode>
                <c:ptCount val="1"/>
              </c:numCache>
            </c:numRef>
          </c:cat>
          <c:val>
            <c:numRef>
              <c:f>Feuil1!$C$2</c:f>
              <c:numCache>
                <c:formatCode>0%</c:formatCode>
                <c:ptCount val="1"/>
                <c:pt idx="0">
                  <c:v>0.53</c:v>
                </c:pt>
              </c:numCache>
            </c:numRef>
          </c:val>
        </c:ser>
        <c:ser>
          <c:idx val="2"/>
          <c:order val="2"/>
          <c:tx>
            <c:strRef>
              <c:f>Feuil1!$D$1</c:f>
              <c:strCache>
                <c:ptCount val="1"/>
                <c:pt idx="0">
                  <c:v>Colonne2</c:v>
                </c:pt>
              </c:strCache>
            </c:strRef>
          </c:tx>
          <c:spPr>
            <a:solidFill>
              <a:schemeClr val="accent5">
                <a:lumMod val="60000"/>
                <a:lumOff val="40000"/>
              </a:schemeClr>
            </a:solidFill>
          </c:spPr>
          <c:invertIfNegative val="0"/>
          <c:dLbls>
            <c:dLbl>
              <c:idx val="0"/>
              <c:layout>
                <c:manualLayout>
                  <c:x val="1.38905369042743E-2"/>
                  <c:y val="-2.0719010189543901E-2"/>
                </c:manualLayout>
              </c:layout>
              <c:spPr/>
              <c:txPr>
                <a:bodyPr/>
                <a:lstStyle/>
                <a:p>
                  <a:pPr algn="ctr">
                    <a:defRPr lang="fr-F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fr-FR" sz="1200" b="1" i="0" u="none" strike="noStrike" kern="1200" baseline="0">
                    <a:solidFill>
                      <a:prstClr val="black"/>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c:f>
              <c:numCache>
                <c:formatCode>General</c:formatCode>
                <c:ptCount val="1"/>
              </c:numCache>
            </c:numRef>
          </c:cat>
          <c:val>
            <c:numRef>
              <c:f>Feuil1!$D$2</c:f>
              <c:numCache>
                <c:formatCode>0%</c:formatCode>
                <c:ptCount val="1"/>
                <c:pt idx="0">
                  <c:v>0.27</c:v>
                </c:pt>
              </c:numCache>
            </c:numRef>
          </c:val>
        </c:ser>
        <c:ser>
          <c:idx val="3"/>
          <c:order val="3"/>
          <c:tx>
            <c:strRef>
              <c:f>Feuil1!$E$1</c:f>
              <c:strCache>
                <c:ptCount val="1"/>
                <c:pt idx="0">
                  <c:v>Colonne3</c:v>
                </c:pt>
              </c:strCache>
            </c:strRef>
          </c:tx>
          <c:spPr>
            <a:solidFill>
              <a:schemeClr val="accent4">
                <a:lumMod val="75000"/>
              </a:schemeClr>
            </a:solidFill>
          </c:spPr>
          <c:invertIfNegative val="0"/>
          <c:dLbls>
            <c:dLbl>
              <c:idx val="0"/>
              <c:layout>
                <c:manualLayout>
                  <c:x val="2.7340347408326501E-6"/>
                  <c:y val="-7.5825699752439099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a:defRPr lang="fr-F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c:f>
              <c:numCache>
                <c:formatCode>General</c:formatCode>
                <c:ptCount val="1"/>
              </c:numCache>
            </c:numRef>
          </c:cat>
          <c:val>
            <c:numRef>
              <c:f>Feuil1!$E$2</c:f>
              <c:numCache>
                <c:formatCode>0%</c:formatCode>
                <c:ptCount val="1"/>
                <c:pt idx="0">
                  <c:v>0.15</c:v>
                </c:pt>
              </c:numCache>
            </c:numRef>
          </c:val>
        </c:ser>
        <c:dLbls>
          <c:showLegendKey val="0"/>
          <c:showVal val="0"/>
          <c:showCatName val="0"/>
          <c:showSerName val="0"/>
          <c:showPercent val="0"/>
          <c:showBubbleSize val="0"/>
        </c:dLbls>
        <c:gapWidth val="189"/>
        <c:overlap val="100"/>
        <c:axId val="244477472"/>
        <c:axId val="244478032"/>
      </c:barChart>
      <c:catAx>
        <c:axId val="244477472"/>
        <c:scaling>
          <c:orientation val="maxMin"/>
        </c:scaling>
        <c:delete val="1"/>
        <c:axPos val="t"/>
        <c:numFmt formatCode="General" sourceLinked="0"/>
        <c:majorTickMark val="out"/>
        <c:minorTickMark val="none"/>
        <c:tickLblPos val="none"/>
        <c:crossAx val="244478032"/>
        <c:crosses val="autoZero"/>
        <c:auto val="1"/>
        <c:lblAlgn val="ctr"/>
        <c:lblOffset val="100"/>
        <c:noMultiLvlLbl val="0"/>
      </c:catAx>
      <c:valAx>
        <c:axId val="244478032"/>
        <c:scaling>
          <c:orientation val="maxMin"/>
        </c:scaling>
        <c:delete val="1"/>
        <c:axPos val="r"/>
        <c:numFmt formatCode="0%" sourceLinked="1"/>
        <c:majorTickMark val="out"/>
        <c:minorTickMark val="none"/>
        <c:tickLblPos val="none"/>
        <c:crossAx val="24447747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B7A9BAA-BAE2-473F-A02E-80BC54623D84}" type="datetimeFigureOut">
              <a:rPr lang="fr-FR"/>
              <a:pPr>
                <a:defRPr/>
              </a:pPr>
              <a:t>12/01/2017</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30FD101-EDB3-4A0F-A439-AB4E6477B547}" type="slidenum">
              <a:rPr lang="fr-FR" altLang="fr-FR"/>
              <a:pPr>
                <a:defRPr/>
              </a:pPr>
              <a:t>‹N°›</a:t>
            </a:fld>
            <a:endParaRPr lang="fr-FR" altLang="fr-FR"/>
          </a:p>
        </p:txBody>
      </p:sp>
    </p:spTree>
    <p:extLst>
      <p:ext uri="{BB962C8B-B14F-4D97-AF65-F5344CB8AC3E}">
        <p14:creationId xmlns:p14="http://schemas.microsoft.com/office/powerpoint/2010/main" val="446985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uver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6408" y="3296000"/>
            <a:ext cx="6696744" cy="1152129"/>
          </a:xfrm>
        </p:spPr>
        <p:txBody>
          <a:bodyPr anchor="ctr"/>
          <a:lstStyle>
            <a:lvl1pPr algn="l">
              <a:defRPr sz="3600">
                <a:solidFill>
                  <a:schemeClr val="bg1"/>
                </a:solidFill>
              </a:defRPr>
            </a:lvl1pPr>
          </a:lstStyle>
          <a:p>
            <a:r>
              <a:rPr lang="fr-FR" smtClean="0"/>
              <a:t>Cliquez pour modifier le style du titre</a:t>
            </a:r>
            <a:endParaRPr lang="en-US" dirty="0"/>
          </a:p>
        </p:txBody>
      </p:sp>
      <p:sp>
        <p:nvSpPr>
          <p:cNvPr id="3" name="Subtitle 2"/>
          <p:cNvSpPr>
            <a:spLocks noGrp="1"/>
          </p:cNvSpPr>
          <p:nvPr>
            <p:ph type="subTitle" idx="1"/>
          </p:nvPr>
        </p:nvSpPr>
        <p:spPr>
          <a:xfrm>
            <a:off x="1386408" y="2924944"/>
            <a:ext cx="4697760" cy="276999"/>
          </a:xfrm>
        </p:spPr>
        <p:txBody>
          <a:bodyPr anchor="b">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6" name="Espace réservé du texte 7"/>
          <p:cNvSpPr>
            <a:spLocks noGrp="1"/>
          </p:cNvSpPr>
          <p:nvPr>
            <p:ph type="body" sz="quarter" idx="12"/>
          </p:nvPr>
        </p:nvSpPr>
        <p:spPr>
          <a:xfrm>
            <a:off x="1386408" y="4539565"/>
            <a:ext cx="2520000" cy="184666"/>
          </a:xfrm>
        </p:spPr>
        <p:txBody>
          <a:bodyPr>
            <a:noAutofit/>
          </a:bodyPr>
          <a:lstStyle>
            <a:lvl1pPr marL="0" indent="0">
              <a:spcBef>
                <a:spcPts val="0"/>
              </a:spcBef>
              <a:buFontTx/>
              <a:buNone/>
              <a:defRPr sz="1000">
                <a:solidFill>
                  <a:schemeClr val="bg1"/>
                </a:solidFill>
              </a:defRPr>
            </a:lvl1pPr>
            <a:lvl2pPr marL="0" indent="0">
              <a:spcBef>
                <a:spcPts val="0"/>
              </a:spcBef>
              <a:buFontTx/>
              <a:buNone/>
              <a:defRPr sz="1200">
                <a:solidFill>
                  <a:schemeClr val="tx2"/>
                </a:solidFill>
              </a:defRPr>
            </a:lvl2pPr>
            <a:lvl3pPr marL="0" indent="0">
              <a:spcBef>
                <a:spcPts val="0"/>
              </a:spcBef>
              <a:buFontTx/>
              <a:buNone/>
              <a:defRPr sz="1200">
                <a:solidFill>
                  <a:schemeClr val="tx2"/>
                </a:solidFill>
              </a:defRPr>
            </a:lvl3pPr>
            <a:lvl4pPr marL="0">
              <a:spcBef>
                <a:spcPts val="0"/>
              </a:spcBef>
              <a:buFontTx/>
              <a:buNone/>
              <a:defRPr sz="1200">
                <a:solidFill>
                  <a:schemeClr val="tx2"/>
                </a:solidFill>
              </a:defRPr>
            </a:lvl4pPr>
            <a:lvl5pPr marL="0">
              <a:spcBef>
                <a:spcPts val="0"/>
              </a:spcBef>
              <a:buFontTx/>
              <a:buNone/>
              <a:defRPr sz="1200">
                <a:solidFill>
                  <a:schemeClr val="tx2"/>
                </a:solidFill>
              </a:defRPr>
            </a:lvl5pPr>
          </a:lstStyle>
          <a:p>
            <a:pPr lvl="0"/>
            <a:r>
              <a:rPr lang="fr-FR" smtClean="0"/>
              <a:t>Cliquez pour modifier les styles du texte du masque</a:t>
            </a:r>
          </a:p>
        </p:txBody>
      </p:sp>
    </p:spTree>
    <p:extLst>
      <p:ext uri="{BB962C8B-B14F-4D97-AF65-F5344CB8AC3E}">
        <p14:creationId xmlns:p14="http://schemas.microsoft.com/office/powerpoint/2010/main" val="321621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4BDF68E2-58F2-4D09-BE8B-E3BD06533059}" type="datetimeFigureOut">
              <a:rPr lang="en-US" smtClean="0">
                <a:solidFill>
                  <a:prstClr val="black"/>
                </a:solidFill>
              </a:rPr>
              <a:pPr/>
              <a:t>1/12/2017</a:t>
            </a:fld>
            <a:endParaRPr lang="en-US" dirty="0">
              <a:solidFill>
                <a:prstClr val="black"/>
              </a:solidFill>
            </a:endParaRPr>
          </a:p>
        </p:txBody>
      </p:sp>
      <p:sp>
        <p:nvSpPr>
          <p:cNvPr id="5" name="Espace réservé du pied de page 4"/>
          <p:cNvSpPr>
            <a:spLocks noGrp="1"/>
          </p:cNvSpPr>
          <p:nvPr>
            <p:ph type="ftr" sz="quarter" idx="11"/>
          </p:nvPr>
        </p:nvSpPr>
        <p:spPr>
          <a:xfrm>
            <a:off x="577850" y="6365875"/>
            <a:ext cx="3997325" cy="184150"/>
          </a:xfrm>
          <a:prstGeom prst="rect">
            <a:avLst/>
          </a:prstGeom>
        </p:spPr>
        <p:txBody>
          <a:bodyPr/>
          <a:lstStyle/>
          <a:p>
            <a:endParaRPr lang="en-US" dirty="0">
              <a:solidFill>
                <a:srgbClr val="1782BF"/>
              </a:solidFill>
            </a:endParaRP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4FAB73BC-B049-4115-A692-8D63A059BFB8}" type="slidenum">
              <a:rPr lang="en-US" smtClean="0">
                <a:solidFill>
                  <a:prstClr val="black"/>
                </a:solidFill>
              </a:rPr>
              <a:pPr/>
              <a:t>‹N°›</a:t>
            </a:fld>
            <a:endParaRPr lang="en-US" dirty="0">
              <a:solidFill>
                <a:prstClr val="black"/>
              </a:solidFill>
            </a:endParaRPr>
          </a:p>
        </p:txBody>
      </p:sp>
    </p:spTree>
    <p:extLst>
      <p:ext uri="{BB962C8B-B14F-4D97-AF65-F5344CB8AC3E}">
        <p14:creationId xmlns:p14="http://schemas.microsoft.com/office/powerpoint/2010/main" val="12535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Ouver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6408" y="3296000"/>
            <a:ext cx="6696744" cy="1152129"/>
          </a:xfrm>
        </p:spPr>
        <p:txBody>
          <a:bodyPr anchor="ctr"/>
          <a:lstStyle>
            <a:lvl1pPr algn="l">
              <a:defRPr sz="3600">
                <a:solidFill>
                  <a:schemeClr val="bg1"/>
                </a:solidFill>
              </a:defRPr>
            </a:lvl1pPr>
          </a:lstStyle>
          <a:p>
            <a:r>
              <a:rPr lang="fr-FR" smtClean="0"/>
              <a:t>Cliquez pour modifier le style du titre</a:t>
            </a:r>
            <a:endParaRPr lang="en-US" dirty="0"/>
          </a:p>
        </p:txBody>
      </p:sp>
      <p:sp>
        <p:nvSpPr>
          <p:cNvPr id="3" name="Subtitle 2"/>
          <p:cNvSpPr>
            <a:spLocks noGrp="1"/>
          </p:cNvSpPr>
          <p:nvPr>
            <p:ph type="subTitle" idx="1"/>
          </p:nvPr>
        </p:nvSpPr>
        <p:spPr>
          <a:xfrm>
            <a:off x="1386408" y="2924944"/>
            <a:ext cx="4697760" cy="276999"/>
          </a:xfrm>
        </p:spPr>
        <p:txBody>
          <a:bodyPr anchor="b">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6" name="Espace réservé du texte 7"/>
          <p:cNvSpPr>
            <a:spLocks noGrp="1"/>
          </p:cNvSpPr>
          <p:nvPr>
            <p:ph type="body" sz="quarter" idx="12"/>
          </p:nvPr>
        </p:nvSpPr>
        <p:spPr>
          <a:xfrm>
            <a:off x="1386408" y="4539565"/>
            <a:ext cx="2520000" cy="184666"/>
          </a:xfrm>
        </p:spPr>
        <p:txBody>
          <a:bodyPr>
            <a:noAutofit/>
          </a:bodyPr>
          <a:lstStyle>
            <a:lvl1pPr marL="0" indent="0">
              <a:spcBef>
                <a:spcPts val="0"/>
              </a:spcBef>
              <a:buFontTx/>
              <a:buNone/>
              <a:defRPr sz="1000">
                <a:solidFill>
                  <a:schemeClr val="bg1"/>
                </a:solidFill>
              </a:defRPr>
            </a:lvl1pPr>
            <a:lvl2pPr marL="0" indent="0">
              <a:spcBef>
                <a:spcPts val="0"/>
              </a:spcBef>
              <a:buFontTx/>
              <a:buNone/>
              <a:defRPr sz="1200">
                <a:solidFill>
                  <a:schemeClr val="tx2"/>
                </a:solidFill>
              </a:defRPr>
            </a:lvl2pPr>
            <a:lvl3pPr marL="0" indent="0">
              <a:spcBef>
                <a:spcPts val="0"/>
              </a:spcBef>
              <a:buFontTx/>
              <a:buNone/>
              <a:defRPr sz="1200">
                <a:solidFill>
                  <a:schemeClr val="tx2"/>
                </a:solidFill>
              </a:defRPr>
            </a:lvl3pPr>
            <a:lvl4pPr marL="0">
              <a:spcBef>
                <a:spcPts val="0"/>
              </a:spcBef>
              <a:buFontTx/>
              <a:buNone/>
              <a:defRPr sz="1200">
                <a:solidFill>
                  <a:schemeClr val="tx2"/>
                </a:solidFill>
              </a:defRPr>
            </a:lvl4pPr>
            <a:lvl5pPr marL="0">
              <a:spcBef>
                <a:spcPts val="0"/>
              </a:spcBef>
              <a:buFontTx/>
              <a:buNone/>
              <a:defRPr sz="1200">
                <a:solidFill>
                  <a:schemeClr val="tx2"/>
                </a:solidFill>
              </a:defRPr>
            </a:lvl5pPr>
          </a:lstStyle>
          <a:p>
            <a:pPr lvl="0"/>
            <a:r>
              <a:rPr lang="fr-FR" smtClean="0"/>
              <a:t>Cliquez pour modifier les styles du texte du masque</a:t>
            </a:r>
          </a:p>
        </p:txBody>
      </p:sp>
    </p:spTree>
    <p:extLst>
      <p:ext uri="{BB962C8B-B14F-4D97-AF65-F5344CB8AC3E}">
        <p14:creationId xmlns:p14="http://schemas.microsoft.com/office/powerpoint/2010/main" val="3216217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texte 7"/>
          <p:cNvSpPr>
            <a:spLocks noGrp="1"/>
          </p:cNvSpPr>
          <p:nvPr>
            <p:ph type="body" sz="quarter" idx="12"/>
          </p:nvPr>
        </p:nvSpPr>
        <p:spPr>
          <a:xfrm>
            <a:off x="684212" y="411902"/>
            <a:ext cx="7776000" cy="184666"/>
          </a:xfrm>
        </p:spPr>
        <p:txBody>
          <a:bodyPr anchor="b">
            <a:noAutofit/>
          </a:bodyPr>
          <a:lstStyle>
            <a:lvl1pPr marL="0" indent="0">
              <a:spcBef>
                <a:spcPts val="0"/>
              </a:spcBef>
              <a:buFontTx/>
              <a:buNone/>
              <a:defRPr sz="1200">
                <a:solidFill>
                  <a:schemeClr val="tx2"/>
                </a:solidFill>
              </a:defRPr>
            </a:lvl1pPr>
            <a:lvl2pPr marL="0" indent="0">
              <a:spcBef>
                <a:spcPts val="0"/>
              </a:spcBef>
              <a:buFontTx/>
              <a:buNone/>
              <a:defRPr sz="1200">
                <a:solidFill>
                  <a:schemeClr val="tx2"/>
                </a:solidFill>
              </a:defRPr>
            </a:lvl2pPr>
            <a:lvl3pPr marL="0" indent="0">
              <a:spcBef>
                <a:spcPts val="0"/>
              </a:spcBef>
              <a:buFontTx/>
              <a:buNone/>
              <a:defRPr sz="1200">
                <a:solidFill>
                  <a:schemeClr val="tx2"/>
                </a:solidFill>
              </a:defRPr>
            </a:lvl3pPr>
            <a:lvl4pPr marL="0">
              <a:spcBef>
                <a:spcPts val="0"/>
              </a:spcBef>
              <a:buFontTx/>
              <a:buNone/>
              <a:defRPr sz="1200">
                <a:solidFill>
                  <a:schemeClr val="tx2"/>
                </a:solidFill>
              </a:defRPr>
            </a:lvl4pPr>
            <a:lvl5pPr marL="0">
              <a:spcBef>
                <a:spcPts val="0"/>
              </a:spcBef>
              <a:buFontTx/>
              <a:buNone/>
              <a:defRPr sz="1200">
                <a:solidFill>
                  <a:schemeClr val="tx2"/>
                </a:solidFill>
              </a:defRPr>
            </a:lvl5pPr>
          </a:lstStyle>
          <a:p>
            <a:pPr lvl="0"/>
            <a:r>
              <a:rPr lang="fr-FR" smtClean="0"/>
              <a:t>Cliquez pour modifier les styles du texte du masque</a:t>
            </a:r>
          </a:p>
        </p:txBody>
      </p:sp>
      <p:sp>
        <p:nvSpPr>
          <p:cNvPr id="5" name="Footer Placeholder 4"/>
          <p:cNvSpPr>
            <a:spLocks noGrp="1"/>
          </p:cNvSpPr>
          <p:nvPr>
            <p:ph type="ftr" sz="quarter" idx="13"/>
          </p:nvPr>
        </p:nvSpPr>
        <p:spPr/>
        <p:txBody>
          <a:bodyPr/>
          <a:lstStyle>
            <a:lvl1pPr>
              <a:defRPr/>
            </a:lvl1pPr>
          </a:lstStyle>
          <a:p>
            <a:pPr>
              <a:defRPr/>
            </a:pPr>
            <a:r>
              <a:rPr lang="fr-FR" dirty="0"/>
              <a:t>/  Titre de la présentation  /  </a:t>
            </a:r>
            <a:r>
              <a:rPr lang="fr-FR" dirty="0" err="1"/>
              <a:t>jj</a:t>
            </a:r>
            <a:r>
              <a:rPr lang="fr-FR" dirty="0"/>
              <a:t> </a:t>
            </a:r>
            <a:r>
              <a:rPr lang="fr-FR" dirty="0" err="1"/>
              <a:t>mmmm</a:t>
            </a:r>
            <a:r>
              <a:rPr lang="fr-FR" dirty="0"/>
              <a:t> </a:t>
            </a:r>
            <a:r>
              <a:rPr lang="fr-FR" dirty="0" err="1"/>
              <a:t>aaaa</a:t>
            </a:r>
            <a:endParaRPr lang="fr-FR" dirty="0"/>
          </a:p>
        </p:txBody>
      </p:sp>
    </p:spTree>
    <p:extLst>
      <p:ext uri="{BB962C8B-B14F-4D97-AF65-F5344CB8AC3E}">
        <p14:creationId xmlns:p14="http://schemas.microsoft.com/office/powerpoint/2010/main" val="19236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684213" y="476673"/>
            <a:ext cx="7775576" cy="166199"/>
          </a:xfrm>
        </p:spPr>
        <p:txBody>
          <a:bodyPr/>
          <a:lstStyle>
            <a:lvl1pPr algn="ctr">
              <a:defRPr sz="1200" b="0" cap="none" baseline="0">
                <a:solidFill>
                  <a:schemeClr val="tx1"/>
                </a:solidFill>
              </a:defRPr>
            </a:lvl1pPr>
          </a:lstStyle>
          <a:p>
            <a:r>
              <a:rPr lang="fr-FR" smtClean="0"/>
              <a:t>Cliquez pour modifier le style du titre</a:t>
            </a:r>
            <a:endParaRPr lang="fr-FR" dirty="0"/>
          </a:p>
        </p:txBody>
      </p:sp>
      <p:sp>
        <p:nvSpPr>
          <p:cNvPr id="6" name="Espace réservé du texte 5"/>
          <p:cNvSpPr>
            <a:spLocks noGrp="1"/>
          </p:cNvSpPr>
          <p:nvPr>
            <p:ph type="body" sz="quarter" idx="11"/>
          </p:nvPr>
        </p:nvSpPr>
        <p:spPr>
          <a:xfrm>
            <a:off x="2843808" y="1340767"/>
            <a:ext cx="3816449" cy="4609183"/>
          </a:xfrm>
        </p:spPr>
        <p:txBody>
          <a:bodyPr/>
          <a:lstStyle>
            <a:lvl1pPr marL="216000" indent="0">
              <a:spcBef>
                <a:spcPts val="2400"/>
              </a:spcBef>
              <a:spcAft>
                <a:spcPts val="400"/>
              </a:spcAft>
              <a:buFontTx/>
              <a:buNone/>
              <a:tabLst/>
              <a:defRPr cap="all" baseline="0"/>
            </a:lvl1pPr>
            <a:lvl2pPr marL="171450" indent="-171450">
              <a:spcBef>
                <a:spcPts val="300"/>
              </a:spcBef>
              <a:buClrTx/>
              <a:buSzPct val="100000"/>
              <a:buFont typeface="Arial" panose="020B0604020202020204" pitchFamily="34" charset="0"/>
              <a:buChar char="–"/>
              <a:defRPr sz="1100"/>
            </a:lvl2pPr>
            <a:lvl3pPr marL="0" indent="0">
              <a:spcBef>
                <a:spcPts val="0"/>
              </a:spcBef>
              <a:buFontTx/>
              <a:buNone/>
              <a:defRPr/>
            </a:lvl3pPr>
            <a:lvl4pPr marL="0">
              <a:spcBef>
                <a:spcPts val="0"/>
              </a:spcBef>
              <a:buFontTx/>
              <a:buNone/>
              <a:defRPr/>
            </a:lvl4pPr>
            <a:lvl5pPr marL="0">
              <a:spcBef>
                <a:spcPts val="0"/>
              </a:spcBef>
              <a:buFontTx/>
              <a:buNone/>
              <a:defRPr/>
            </a:lvl5pPr>
          </a:lstStyle>
          <a:p>
            <a:pPr lvl="0"/>
            <a:r>
              <a:rPr lang="fr-FR" smtClean="0"/>
              <a:t>Cliquez pour modifier les styles du texte du masque</a:t>
            </a:r>
          </a:p>
          <a:p>
            <a:pPr lvl="1"/>
            <a:r>
              <a:rPr lang="fr-FR" smtClean="0"/>
              <a:t>Deuxième niveau</a:t>
            </a:r>
          </a:p>
        </p:txBody>
      </p:sp>
      <p:sp>
        <p:nvSpPr>
          <p:cNvPr id="4" name="Footer Placeholder 4"/>
          <p:cNvSpPr>
            <a:spLocks noGrp="1"/>
          </p:cNvSpPr>
          <p:nvPr>
            <p:ph type="ftr" sz="quarter" idx="12"/>
          </p:nvPr>
        </p:nvSpPr>
        <p:spPr>
          <a:xfrm>
            <a:off x="545603" y="4364175"/>
            <a:ext cx="3997325" cy="184150"/>
          </a:xfrm>
          <a:prstGeom prst="rect">
            <a:avLst/>
          </a:prstGeom>
        </p:spPr>
        <p:txBody>
          <a:bodyPr/>
          <a:lstStyle>
            <a:lvl1pPr>
              <a:defRPr/>
            </a:lvl1pPr>
          </a:lstStyle>
          <a:p>
            <a:pPr>
              <a:defRPr/>
            </a:pPr>
            <a:r>
              <a:rPr lang="fr-FR"/>
              <a:t>/  Titre de la présentation  /  jj mmmm aaaa</a:t>
            </a:r>
            <a:endParaRPr lang="fr-FR" dirty="0"/>
          </a:p>
        </p:txBody>
      </p:sp>
    </p:spTree>
    <p:extLst>
      <p:ext uri="{BB962C8B-B14F-4D97-AF65-F5344CB8AC3E}">
        <p14:creationId xmlns:p14="http://schemas.microsoft.com/office/powerpoint/2010/main" val="226679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468313" y="1773238"/>
            <a:ext cx="4103687" cy="3455962"/>
          </a:xfrm>
        </p:spPr>
        <p:txBody>
          <a:bodyPr anchor="ctr"/>
          <a:lstStyle>
            <a:lvl1pPr algn="r">
              <a:defRPr sz="3600" b="0"/>
            </a:lvl1pPr>
          </a:lstStyle>
          <a:p>
            <a:r>
              <a:rPr lang="fr-FR" smtClean="0"/>
              <a:t>Cliquez pour modifier le style du titre</a:t>
            </a:r>
            <a:endParaRPr lang="en-US" dirty="0"/>
          </a:p>
        </p:txBody>
      </p:sp>
      <p:sp>
        <p:nvSpPr>
          <p:cNvPr id="3" name="Footer Placeholder 4"/>
          <p:cNvSpPr>
            <a:spLocks noGrp="1"/>
          </p:cNvSpPr>
          <p:nvPr>
            <p:ph type="ftr" sz="quarter" idx="10"/>
          </p:nvPr>
        </p:nvSpPr>
        <p:spPr>
          <a:xfrm>
            <a:off x="545603" y="4364175"/>
            <a:ext cx="3997325" cy="184150"/>
          </a:xfrm>
          <a:prstGeom prst="rect">
            <a:avLst/>
          </a:prstGeom>
        </p:spPr>
        <p:txBody>
          <a:bodyPr/>
          <a:lstStyle>
            <a:lvl1pPr>
              <a:defRPr/>
            </a:lvl1pPr>
          </a:lstStyle>
          <a:p>
            <a:pPr>
              <a:defRPr/>
            </a:pPr>
            <a:r>
              <a:rPr lang="fr-FR"/>
              <a:t>/  Titre de la présentation  /  jj mmmm aaaa</a:t>
            </a:r>
            <a:endParaRPr lang="fr-FR" dirty="0"/>
          </a:p>
        </p:txBody>
      </p:sp>
    </p:spTree>
    <p:extLst>
      <p:ext uri="{BB962C8B-B14F-4D97-AF65-F5344CB8AC3E}">
        <p14:creationId xmlns:p14="http://schemas.microsoft.com/office/powerpoint/2010/main" val="420302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texte 7"/>
          <p:cNvSpPr>
            <a:spLocks noGrp="1"/>
          </p:cNvSpPr>
          <p:nvPr>
            <p:ph type="body" sz="quarter" idx="12"/>
          </p:nvPr>
        </p:nvSpPr>
        <p:spPr>
          <a:xfrm>
            <a:off x="684212" y="411902"/>
            <a:ext cx="7776000" cy="184666"/>
          </a:xfrm>
        </p:spPr>
        <p:txBody>
          <a:bodyPr anchor="b">
            <a:noAutofit/>
          </a:bodyPr>
          <a:lstStyle>
            <a:lvl1pPr marL="0" indent="0">
              <a:spcBef>
                <a:spcPts val="0"/>
              </a:spcBef>
              <a:buFontTx/>
              <a:buNone/>
              <a:defRPr sz="1200">
                <a:solidFill>
                  <a:schemeClr val="tx2"/>
                </a:solidFill>
              </a:defRPr>
            </a:lvl1pPr>
            <a:lvl2pPr marL="0" indent="0">
              <a:spcBef>
                <a:spcPts val="0"/>
              </a:spcBef>
              <a:buFontTx/>
              <a:buNone/>
              <a:defRPr sz="1200">
                <a:solidFill>
                  <a:schemeClr val="tx2"/>
                </a:solidFill>
              </a:defRPr>
            </a:lvl2pPr>
            <a:lvl3pPr marL="0" indent="0">
              <a:spcBef>
                <a:spcPts val="0"/>
              </a:spcBef>
              <a:buFontTx/>
              <a:buNone/>
              <a:defRPr sz="1200">
                <a:solidFill>
                  <a:schemeClr val="tx2"/>
                </a:solidFill>
              </a:defRPr>
            </a:lvl3pPr>
            <a:lvl4pPr marL="0">
              <a:spcBef>
                <a:spcPts val="0"/>
              </a:spcBef>
              <a:buFontTx/>
              <a:buNone/>
              <a:defRPr sz="1200">
                <a:solidFill>
                  <a:schemeClr val="tx2"/>
                </a:solidFill>
              </a:defRPr>
            </a:lvl4pPr>
            <a:lvl5pPr marL="0">
              <a:spcBef>
                <a:spcPts val="0"/>
              </a:spcBef>
              <a:buFontTx/>
              <a:buNone/>
              <a:defRPr sz="1200">
                <a:solidFill>
                  <a:schemeClr val="tx2"/>
                </a:solidFill>
              </a:defRPr>
            </a:lvl5pPr>
          </a:lstStyle>
          <a:p>
            <a:pPr lvl="0"/>
            <a:r>
              <a:rPr lang="fr-FR" smtClean="0"/>
              <a:t>Cliquez pour modifier les styles du texte du masque</a:t>
            </a:r>
          </a:p>
        </p:txBody>
      </p:sp>
      <p:sp>
        <p:nvSpPr>
          <p:cNvPr id="5" name="Footer Placeholder 4"/>
          <p:cNvSpPr>
            <a:spLocks noGrp="1"/>
          </p:cNvSpPr>
          <p:nvPr>
            <p:ph type="ftr" sz="quarter" idx="13"/>
          </p:nvPr>
        </p:nvSpPr>
        <p:spPr>
          <a:xfrm>
            <a:off x="545603" y="4364175"/>
            <a:ext cx="3997325" cy="184150"/>
          </a:xfrm>
          <a:prstGeom prst="rect">
            <a:avLst/>
          </a:prstGeom>
        </p:spPr>
        <p:txBody>
          <a:bodyPr/>
          <a:lstStyle>
            <a:lvl1pPr>
              <a:defRPr/>
            </a:lvl1pPr>
          </a:lstStyle>
          <a:p>
            <a:pPr>
              <a:defRPr/>
            </a:pPr>
            <a:r>
              <a:rPr lang="fr-FR"/>
              <a:t>/  Titre de la présentation  /  jj mmmm aaaa</a:t>
            </a:r>
            <a:endParaRPr lang="fr-FR" dirty="0"/>
          </a:p>
        </p:txBody>
      </p:sp>
    </p:spTree>
    <p:extLst>
      <p:ext uri="{BB962C8B-B14F-4D97-AF65-F5344CB8AC3E}">
        <p14:creationId xmlns:p14="http://schemas.microsoft.com/office/powerpoint/2010/main" val="323641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dirty="0"/>
          </a:p>
        </p:txBody>
      </p:sp>
      <p:sp>
        <p:nvSpPr>
          <p:cNvPr id="3" name="Content Placeholder 2"/>
          <p:cNvSpPr>
            <a:spLocks noGrp="1"/>
          </p:cNvSpPr>
          <p:nvPr>
            <p:ph idx="1"/>
          </p:nvPr>
        </p:nvSpPr>
        <p:spPr>
          <a:xfrm>
            <a:off x="467545" y="1773239"/>
            <a:ext cx="3960440" cy="41767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Espace réservé du texte 7"/>
          <p:cNvSpPr>
            <a:spLocks noGrp="1"/>
          </p:cNvSpPr>
          <p:nvPr>
            <p:ph type="body" sz="quarter" idx="12"/>
          </p:nvPr>
        </p:nvSpPr>
        <p:spPr>
          <a:xfrm>
            <a:off x="684212" y="411902"/>
            <a:ext cx="7776000" cy="184666"/>
          </a:xfrm>
        </p:spPr>
        <p:txBody>
          <a:bodyPr anchor="b">
            <a:noAutofit/>
          </a:bodyPr>
          <a:lstStyle>
            <a:lvl1pPr marL="0" indent="0">
              <a:spcBef>
                <a:spcPts val="0"/>
              </a:spcBef>
              <a:buFontTx/>
              <a:buNone/>
              <a:defRPr sz="1200">
                <a:solidFill>
                  <a:schemeClr val="tx2"/>
                </a:solidFill>
              </a:defRPr>
            </a:lvl1pPr>
            <a:lvl2pPr marL="0" indent="0">
              <a:spcBef>
                <a:spcPts val="0"/>
              </a:spcBef>
              <a:buFontTx/>
              <a:buNone/>
              <a:defRPr sz="1200">
                <a:solidFill>
                  <a:schemeClr val="tx2"/>
                </a:solidFill>
              </a:defRPr>
            </a:lvl2pPr>
            <a:lvl3pPr marL="0" indent="0">
              <a:spcBef>
                <a:spcPts val="0"/>
              </a:spcBef>
              <a:buFontTx/>
              <a:buNone/>
              <a:defRPr sz="1200">
                <a:solidFill>
                  <a:schemeClr val="tx2"/>
                </a:solidFill>
              </a:defRPr>
            </a:lvl3pPr>
            <a:lvl4pPr marL="0">
              <a:spcBef>
                <a:spcPts val="0"/>
              </a:spcBef>
              <a:buFontTx/>
              <a:buNone/>
              <a:defRPr sz="1200">
                <a:solidFill>
                  <a:schemeClr val="tx2"/>
                </a:solidFill>
              </a:defRPr>
            </a:lvl4pPr>
            <a:lvl5pPr marL="0">
              <a:spcBef>
                <a:spcPts val="0"/>
              </a:spcBef>
              <a:buFontTx/>
              <a:buNone/>
              <a:defRPr sz="1200">
                <a:solidFill>
                  <a:schemeClr val="tx2"/>
                </a:solidFill>
              </a:defRPr>
            </a:lvl5pPr>
          </a:lstStyle>
          <a:p>
            <a:pPr lvl="0"/>
            <a:r>
              <a:rPr lang="fr-FR" smtClean="0"/>
              <a:t>Cliquez pour modifier les styles du texte du masque</a:t>
            </a:r>
          </a:p>
        </p:txBody>
      </p:sp>
      <p:sp>
        <p:nvSpPr>
          <p:cNvPr id="6" name="Content Placeholder 2"/>
          <p:cNvSpPr>
            <a:spLocks noGrp="1"/>
          </p:cNvSpPr>
          <p:nvPr>
            <p:ph idx="13"/>
          </p:nvPr>
        </p:nvSpPr>
        <p:spPr>
          <a:xfrm>
            <a:off x="4687115" y="1772761"/>
            <a:ext cx="3960440" cy="41767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Footer Placeholder 4"/>
          <p:cNvSpPr>
            <a:spLocks noGrp="1"/>
          </p:cNvSpPr>
          <p:nvPr>
            <p:ph type="ftr" sz="quarter" idx="14"/>
          </p:nvPr>
        </p:nvSpPr>
        <p:spPr>
          <a:xfrm>
            <a:off x="545603" y="4364175"/>
            <a:ext cx="3997325" cy="184150"/>
          </a:xfrm>
          <a:prstGeom prst="rect">
            <a:avLst/>
          </a:prstGeom>
        </p:spPr>
        <p:txBody>
          <a:bodyPr/>
          <a:lstStyle>
            <a:lvl1pPr>
              <a:defRPr/>
            </a:lvl1pPr>
          </a:lstStyle>
          <a:p>
            <a:pPr>
              <a:defRPr/>
            </a:pPr>
            <a:r>
              <a:rPr lang="fr-FR"/>
              <a:t>/  Titre de la présentation  /  jj mmmm aaaa</a:t>
            </a:r>
            <a:endParaRPr lang="fr-FR" dirty="0"/>
          </a:p>
        </p:txBody>
      </p:sp>
    </p:spTree>
    <p:extLst>
      <p:ext uri="{BB962C8B-B14F-4D97-AF65-F5344CB8AC3E}">
        <p14:creationId xmlns:p14="http://schemas.microsoft.com/office/powerpoint/2010/main" val="59298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4" name="Espace réservé du texte 7"/>
          <p:cNvSpPr>
            <a:spLocks noGrp="1"/>
          </p:cNvSpPr>
          <p:nvPr>
            <p:ph type="body" sz="quarter" idx="12"/>
          </p:nvPr>
        </p:nvSpPr>
        <p:spPr>
          <a:xfrm>
            <a:off x="684212" y="411902"/>
            <a:ext cx="7776000" cy="184666"/>
          </a:xfrm>
        </p:spPr>
        <p:txBody>
          <a:bodyPr anchor="b">
            <a:noAutofit/>
          </a:bodyPr>
          <a:lstStyle>
            <a:lvl1pPr marL="0" indent="0">
              <a:spcBef>
                <a:spcPts val="0"/>
              </a:spcBef>
              <a:buFontTx/>
              <a:buNone/>
              <a:defRPr sz="1200">
                <a:solidFill>
                  <a:schemeClr val="tx2"/>
                </a:solidFill>
              </a:defRPr>
            </a:lvl1pPr>
            <a:lvl2pPr marL="0" indent="0">
              <a:spcBef>
                <a:spcPts val="0"/>
              </a:spcBef>
              <a:buFontTx/>
              <a:buNone/>
              <a:defRPr sz="1200">
                <a:solidFill>
                  <a:schemeClr val="tx2"/>
                </a:solidFill>
              </a:defRPr>
            </a:lvl2pPr>
            <a:lvl3pPr marL="0" indent="0">
              <a:spcBef>
                <a:spcPts val="0"/>
              </a:spcBef>
              <a:buFontTx/>
              <a:buNone/>
              <a:defRPr sz="1200">
                <a:solidFill>
                  <a:schemeClr val="tx2"/>
                </a:solidFill>
              </a:defRPr>
            </a:lvl3pPr>
            <a:lvl4pPr marL="0">
              <a:spcBef>
                <a:spcPts val="0"/>
              </a:spcBef>
              <a:buFontTx/>
              <a:buNone/>
              <a:defRPr sz="1200">
                <a:solidFill>
                  <a:schemeClr val="tx2"/>
                </a:solidFill>
              </a:defRPr>
            </a:lvl4pPr>
            <a:lvl5pPr marL="0">
              <a:spcBef>
                <a:spcPts val="0"/>
              </a:spcBef>
              <a:buFontTx/>
              <a:buNone/>
              <a:defRPr sz="1200">
                <a:solidFill>
                  <a:schemeClr val="tx2"/>
                </a:solidFill>
              </a:defRPr>
            </a:lvl5pPr>
          </a:lstStyle>
          <a:p>
            <a:pPr lvl="0"/>
            <a:r>
              <a:rPr lang="fr-FR" smtClean="0"/>
              <a:t>Cliquez pour modifier les styles du texte du masque</a:t>
            </a:r>
          </a:p>
        </p:txBody>
      </p:sp>
      <p:sp>
        <p:nvSpPr>
          <p:cNvPr id="5" name="Footer Placeholder 4"/>
          <p:cNvSpPr>
            <a:spLocks noGrp="1"/>
          </p:cNvSpPr>
          <p:nvPr>
            <p:ph type="ftr" sz="quarter" idx="13"/>
          </p:nvPr>
        </p:nvSpPr>
        <p:spPr>
          <a:xfrm>
            <a:off x="545603" y="4364175"/>
            <a:ext cx="3997325" cy="184150"/>
          </a:xfrm>
          <a:prstGeom prst="rect">
            <a:avLst/>
          </a:prstGeom>
        </p:spPr>
        <p:txBody>
          <a:bodyPr/>
          <a:lstStyle>
            <a:lvl1pPr>
              <a:defRPr/>
            </a:lvl1pPr>
          </a:lstStyle>
          <a:p>
            <a:pPr>
              <a:defRPr/>
            </a:pPr>
            <a:r>
              <a:rPr lang="fr-FR"/>
              <a:t>/  Titre de la présentation  /  jj mmmm aaaa</a:t>
            </a:r>
            <a:endParaRPr lang="fr-FR" dirty="0"/>
          </a:p>
        </p:txBody>
      </p:sp>
    </p:spTree>
    <p:extLst>
      <p:ext uri="{BB962C8B-B14F-4D97-AF65-F5344CB8AC3E}">
        <p14:creationId xmlns:p14="http://schemas.microsoft.com/office/powerpoint/2010/main" val="377407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solidFill>
          <a:schemeClr val="bg2"/>
        </a:solidFill>
        <a:effectLst/>
      </p:bgPr>
    </p:bg>
    <p:spTree>
      <p:nvGrpSpPr>
        <p:cNvPr id="1" name=""/>
        <p:cNvGrpSpPr/>
        <p:nvPr/>
      </p:nvGrpSpPr>
      <p:grpSpPr>
        <a:xfrm>
          <a:off x="0" y="0"/>
          <a:ext cx="0" cy="0"/>
          <a:chOff x="0" y="0"/>
          <a:chExt cx="0" cy="0"/>
        </a:xfrm>
      </p:grpSpPr>
      <p:sp>
        <p:nvSpPr>
          <p:cNvPr id="13" name="Espace réservé du texte 5"/>
          <p:cNvSpPr>
            <a:spLocks noGrp="1"/>
          </p:cNvSpPr>
          <p:nvPr>
            <p:ph type="body" sz="quarter" idx="11"/>
          </p:nvPr>
        </p:nvSpPr>
        <p:spPr>
          <a:xfrm>
            <a:off x="2555777" y="2248389"/>
            <a:ext cx="2880320" cy="2044708"/>
          </a:xfrm>
        </p:spPr>
        <p:txBody>
          <a:bodyPr/>
          <a:lstStyle>
            <a:lvl1pPr marL="0" indent="0">
              <a:spcBef>
                <a:spcPts val="0"/>
              </a:spcBef>
              <a:spcAft>
                <a:spcPts val="600"/>
              </a:spcAft>
              <a:buFontTx/>
              <a:buNone/>
              <a:tabLst/>
              <a:defRPr sz="1500" b="1" cap="all" baseline="0">
                <a:solidFill>
                  <a:schemeClr val="bg1"/>
                </a:solidFill>
              </a:defRPr>
            </a:lvl1pPr>
            <a:lvl2pPr marL="0" indent="0">
              <a:spcBef>
                <a:spcPts val="0"/>
              </a:spcBef>
              <a:spcAft>
                <a:spcPts val="0"/>
              </a:spcAft>
              <a:buClrTx/>
              <a:buSzPct val="100000"/>
              <a:buFontTx/>
              <a:buNone/>
              <a:defRPr sz="1500">
                <a:solidFill>
                  <a:schemeClr val="bg1"/>
                </a:solidFill>
              </a:defRPr>
            </a:lvl2pPr>
            <a:lvl3pPr marL="0" indent="0">
              <a:spcBef>
                <a:spcPts val="0"/>
              </a:spcBef>
              <a:buFontTx/>
              <a:buNone/>
              <a:defRPr/>
            </a:lvl3pPr>
            <a:lvl4pPr marL="0">
              <a:spcBef>
                <a:spcPts val="0"/>
              </a:spcBef>
              <a:buFontTx/>
              <a:buNone/>
              <a:defRPr/>
            </a:lvl4pPr>
            <a:lvl5pPr marL="0">
              <a:spcBef>
                <a:spcPts val="0"/>
              </a:spcBef>
              <a:buFontTx/>
              <a:buNone/>
              <a:defRPr/>
            </a:lvl5pPr>
          </a:lstStyle>
          <a:p>
            <a:pPr lvl="0"/>
            <a:r>
              <a:rPr lang="fr-FR" smtClean="0"/>
              <a:t>Cliquez pour modifier les styles du texte du masque</a:t>
            </a:r>
          </a:p>
          <a:p>
            <a:pPr lvl="1"/>
            <a:r>
              <a:rPr lang="fr-FR" smtClean="0"/>
              <a:t>Deuxième niveau</a:t>
            </a:r>
          </a:p>
        </p:txBody>
      </p:sp>
    </p:spTree>
    <p:extLst>
      <p:ext uri="{BB962C8B-B14F-4D97-AF65-F5344CB8AC3E}">
        <p14:creationId xmlns:p14="http://schemas.microsoft.com/office/powerpoint/2010/main" val="41527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528FC5F6-F338-4AE4-BB23-26385BCFC423}" type="datetimeFigureOut">
              <a:rPr lang="en-US" smtClean="0"/>
              <a:pPr/>
              <a:t>1/12/2017</a:t>
            </a:fld>
            <a:endParaRPr lang="en-US" dirty="0"/>
          </a:p>
        </p:txBody>
      </p:sp>
      <p:sp>
        <p:nvSpPr>
          <p:cNvPr id="5" name="Espace réservé du pied de page 4"/>
          <p:cNvSpPr>
            <a:spLocks noGrp="1"/>
          </p:cNvSpPr>
          <p:nvPr>
            <p:ph type="ftr" sz="quarter" idx="11"/>
          </p:nvPr>
        </p:nvSpPr>
        <p:spPr>
          <a:xfrm>
            <a:off x="545603" y="4364175"/>
            <a:ext cx="3997325" cy="184150"/>
          </a:xfrm>
          <a:prstGeom prst="rect">
            <a:avLst/>
          </a:prstGeom>
        </p:spPr>
        <p:txBody>
          <a:bodyPr/>
          <a:lstStyle/>
          <a:p>
            <a:endParaRPr lang="en-US" dirty="0"/>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6113E31D-E2AB-40D1-8B51-AFA5AFEF393A}" type="slidenum">
              <a:rPr lang="en-US" smtClean="0"/>
              <a:pPr/>
              <a:t>‹N°›</a:t>
            </a:fld>
            <a:endParaRPr lang="en-US" dirty="0"/>
          </a:p>
        </p:txBody>
      </p:sp>
    </p:spTree>
    <p:extLst>
      <p:ext uri="{BB962C8B-B14F-4D97-AF65-F5344CB8AC3E}">
        <p14:creationId xmlns:p14="http://schemas.microsoft.com/office/powerpoint/2010/main" val="10329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u Quanti INDIVID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6210" y="286152"/>
            <a:ext cx="7886700" cy="566706"/>
          </a:xfrm>
          <a:prstGeom prst="rect">
            <a:avLst/>
          </a:prstGeom>
        </p:spPr>
        <p:txBody>
          <a:bodyPr wrap="square" anchor="ctr"/>
          <a:lstStyle>
            <a:lvl1pPr>
              <a:defRPr sz="2585" b="1" baseline="0">
                <a:latin typeface="+mn-lt"/>
              </a:defRPr>
            </a:lvl1pPr>
          </a:lstStyle>
          <a:p>
            <a:r>
              <a:rPr lang="fr-FR" dirty="0" smtClean="0"/>
              <a:t>Titre </a:t>
            </a:r>
            <a:r>
              <a:rPr lang="fr-FR" dirty="0" err="1" smtClean="0"/>
              <a:t>storytelling</a:t>
            </a:r>
            <a:r>
              <a:rPr lang="fr-FR" dirty="0" smtClean="0"/>
              <a:t> du slide</a:t>
            </a:r>
            <a:endParaRPr lang="fr-FR" dirty="0"/>
          </a:p>
        </p:txBody>
      </p:sp>
      <p:sp>
        <p:nvSpPr>
          <p:cNvPr id="3" name="Espace réservé du contenu 2"/>
          <p:cNvSpPr>
            <a:spLocks noGrp="1"/>
          </p:cNvSpPr>
          <p:nvPr>
            <p:ph idx="1" hasCustomPrompt="1"/>
          </p:nvPr>
        </p:nvSpPr>
        <p:spPr>
          <a:xfrm>
            <a:off x="450926" y="1700809"/>
            <a:ext cx="8351639" cy="4476155"/>
          </a:xfrm>
          <a:prstGeom prst="rect">
            <a:avLst/>
          </a:prstGeom>
        </p:spPr>
        <p:txBody>
          <a:bodyPr/>
          <a:lstStyle>
            <a:lvl1pPr algn="just">
              <a:buClr>
                <a:srgbClr val="C00000"/>
              </a:buClr>
              <a:buSzPct val="115000"/>
              <a:defRPr sz="1662" baseline="0"/>
            </a:lvl1pPr>
            <a:lvl2pPr marL="416180" indent="-211021" algn="just">
              <a:buClr>
                <a:srgbClr val="C00000"/>
              </a:buClr>
              <a:buSzPct val="80000"/>
              <a:buFont typeface="Champagne &amp; Limousines" panose="020B0502020202020204" pitchFamily="34" charset="0"/>
              <a:buChar char="►"/>
              <a:defRPr sz="1477"/>
            </a:lvl2pPr>
            <a:lvl3pPr marL="660905" indent="-211021" algn="just">
              <a:buClr>
                <a:srgbClr val="F17D77"/>
              </a:buClr>
              <a:buSzPct val="80000"/>
              <a:buFont typeface="Webdings" panose="05030102010509060703" pitchFamily="18" charset="2"/>
              <a:buChar char="8"/>
              <a:defRPr sz="1292"/>
            </a:lvl3pPr>
            <a:lvl4pPr marL="905630" indent="-211021" algn="just" defTabSz="905630">
              <a:buClr>
                <a:srgbClr val="C00000"/>
              </a:buClr>
              <a:buFont typeface="Calibri" panose="020F0502020204030204" pitchFamily="34" charset="0"/>
              <a:buChar char="-"/>
              <a:defRPr sz="1108"/>
            </a:lvl4pPr>
            <a:lvl5pPr algn="just">
              <a:defRPr/>
            </a:lvl5pPr>
          </a:lstStyle>
          <a:p>
            <a:pPr lvl="0"/>
            <a:r>
              <a:rPr lang="fr-FR" dirty="0" smtClean="0"/>
              <a:t>Texte premier niveau</a:t>
            </a:r>
          </a:p>
          <a:p>
            <a:pPr lvl="1"/>
            <a:r>
              <a:rPr lang="fr-FR" dirty="0" smtClean="0"/>
              <a:t>Deuxième niveau</a:t>
            </a:r>
          </a:p>
          <a:p>
            <a:pPr lvl="2"/>
            <a:r>
              <a:rPr lang="fr-FR" dirty="0" smtClean="0"/>
              <a:t>Troisième niveau</a:t>
            </a:r>
          </a:p>
          <a:p>
            <a:pPr lvl="3"/>
            <a:r>
              <a:rPr lang="fr-FR" dirty="0" smtClean="0"/>
              <a:t>Quatrième niveau</a:t>
            </a:r>
          </a:p>
        </p:txBody>
      </p:sp>
      <p:sp>
        <p:nvSpPr>
          <p:cNvPr id="8" name="Espace réservé du texte 7"/>
          <p:cNvSpPr>
            <a:spLocks noGrp="1"/>
          </p:cNvSpPr>
          <p:nvPr>
            <p:ph type="body" sz="quarter" idx="13" hasCustomPrompt="1"/>
          </p:nvPr>
        </p:nvSpPr>
        <p:spPr>
          <a:xfrm>
            <a:off x="915867" y="980728"/>
            <a:ext cx="7112518" cy="431800"/>
          </a:xfrm>
          <a:prstGeom prst="rect">
            <a:avLst/>
          </a:prstGeom>
        </p:spPr>
        <p:txBody>
          <a:bodyPr wrap="square"/>
          <a:lstStyle>
            <a:lvl1pPr marL="0" indent="0">
              <a:buNone/>
              <a:defRPr sz="1477" baseline="0">
                <a:solidFill>
                  <a:srgbClr val="13AFB7"/>
                </a:solidFill>
              </a:defRPr>
            </a:lvl1pPr>
            <a:lvl2pPr>
              <a:defRPr>
                <a:solidFill>
                  <a:srgbClr val="13AFB7"/>
                </a:solidFill>
              </a:defRPr>
            </a:lvl2pPr>
            <a:lvl3pPr>
              <a:defRPr>
                <a:solidFill>
                  <a:srgbClr val="13AFB7"/>
                </a:solidFill>
              </a:defRPr>
            </a:lvl3pPr>
            <a:lvl4pPr>
              <a:defRPr>
                <a:solidFill>
                  <a:srgbClr val="13AFB7"/>
                </a:solidFill>
              </a:defRPr>
            </a:lvl4pPr>
            <a:lvl5pPr>
              <a:defRPr>
                <a:solidFill>
                  <a:srgbClr val="13AFB7"/>
                </a:solidFill>
              </a:defRPr>
            </a:lvl5pPr>
          </a:lstStyle>
          <a:p>
            <a:pPr lvl="0"/>
            <a:r>
              <a:rPr lang="fr-FR" dirty="0" smtClean="0"/>
              <a:t>Libellé de la question posée</a:t>
            </a:r>
            <a:endParaRPr lang="fr-FR" dirty="0"/>
          </a:p>
        </p:txBody>
      </p:sp>
    </p:spTree>
    <p:extLst>
      <p:ext uri="{BB962C8B-B14F-4D97-AF65-F5344CB8AC3E}">
        <p14:creationId xmlns:p14="http://schemas.microsoft.com/office/powerpoint/2010/main" val="1599800290"/>
      </p:ext>
    </p:extLst>
  </p:cSld>
  <p:clrMapOvr>
    <a:masterClrMapping/>
  </p:clrMapOvr>
  <p:timing>
    <p:tnLst>
      <p:par>
        <p:cTn id="1" dur="indefinite" restart="never" nodeType="tmRoot"/>
      </p:par>
    </p:tnLst>
  </p:timing>
  <p:hf hdr="0" ftr="0"/>
  <p:extLst mod="1">
    <p:ext uri="{DCECCB84-F9BA-43D5-87BE-67443E8EF086}">
      <p15:sldGuideLst xmlns:p15="http://schemas.microsoft.com/office/powerpoint/2012/main">
        <p15:guide id="1" orient="horz" pos="4247">
          <p15:clr>
            <a:srgbClr val="FBAE40"/>
          </p15:clr>
        </p15:guide>
        <p15:guide id="2" pos="39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649288"/>
            <a:ext cx="7775575" cy="792162"/>
          </a:xfrm>
          <a:prstGeom prst="rect">
            <a:avLst/>
          </a:prstGeom>
        </p:spPr>
        <p:txBody>
          <a:bodyPr vert="horz" lIns="36000" tIns="0" rIns="36000" bIns="0" rtlCol="0" anchor="t">
            <a:noAutofit/>
          </a:bodyPr>
          <a:lstStyle/>
          <a:p>
            <a:r>
              <a:rPr lang="fr-FR" dirty="0" smtClean="0"/>
              <a:t>Modifiez le style du titre</a:t>
            </a:r>
            <a:endParaRPr lang="en-US" dirty="0"/>
          </a:p>
        </p:txBody>
      </p:sp>
      <p:sp>
        <p:nvSpPr>
          <p:cNvPr id="1027" name="Text Placeholder 2"/>
          <p:cNvSpPr>
            <a:spLocks noGrp="1"/>
          </p:cNvSpPr>
          <p:nvPr>
            <p:ph type="body" idx="1"/>
          </p:nvPr>
        </p:nvSpPr>
        <p:spPr bwMode="auto">
          <a:xfrm>
            <a:off x="468313" y="1773238"/>
            <a:ext cx="7991475" cy="41767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9" name="Footer Placeholder 4"/>
          <p:cNvSpPr txBox="1">
            <a:spLocks/>
          </p:cNvSpPr>
          <p:nvPr userDrawn="1"/>
        </p:nvSpPr>
        <p:spPr>
          <a:xfrm>
            <a:off x="577850" y="6365875"/>
            <a:ext cx="5578326" cy="184150"/>
          </a:xfrm>
          <a:prstGeom prst="rect">
            <a:avLst/>
          </a:prstGeom>
        </p:spPr>
        <p:txBody>
          <a:bodyPr vert="horz" lIns="36000" tIns="0" rIns="36000" bIns="0" rtlCol="0" anchor="ctr">
            <a:noAutofit/>
          </a:bodyPr>
          <a:lstStyle>
            <a:defPPr>
              <a:defRPr lang="fr-FR"/>
            </a:defPPr>
            <a:lvl1pPr algn="l" rtl="0" eaLnBrk="1" fontAlgn="auto" hangingPunct="1">
              <a:spcBef>
                <a:spcPts val="0"/>
              </a:spcBef>
              <a:spcAft>
                <a:spcPts val="0"/>
              </a:spcAft>
              <a:defRPr sz="700" kern="1200">
                <a:solidFill>
                  <a:schemeClr val="tx2"/>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fr-FR" dirty="0" smtClean="0">
                <a:solidFill>
                  <a:srgbClr val="231C91"/>
                </a:solidFill>
              </a:rPr>
              <a:t>/  </a:t>
            </a:r>
            <a:r>
              <a:rPr lang="fr-FR" sz="800" dirty="0" smtClean="0">
                <a:solidFill>
                  <a:srgbClr val="231C91"/>
                </a:solidFill>
              </a:rPr>
              <a:t>Baromètre Attitude Prévention sur</a:t>
            </a:r>
            <a:r>
              <a:rPr lang="fr-FR" sz="800" baseline="0" dirty="0" smtClean="0">
                <a:solidFill>
                  <a:srgbClr val="231C91"/>
                </a:solidFill>
              </a:rPr>
              <a:t> le </a:t>
            </a:r>
            <a:r>
              <a:rPr lang="fr-FR" sz="800" dirty="0" smtClean="0">
                <a:solidFill>
                  <a:srgbClr val="231C91"/>
                </a:solidFill>
              </a:rPr>
              <a:t>niveau d’Activité Physique ou Sportive des Français / 12 janvier 2017</a:t>
            </a:r>
            <a:endParaRPr lang="fr-FR" dirty="0">
              <a:solidFill>
                <a:srgbClr val="231C91"/>
              </a:solidFill>
            </a:endParaRPr>
          </a:p>
        </p:txBody>
      </p:sp>
      <p:sp>
        <p:nvSpPr>
          <p:cNvPr id="10" name="ZoneTexte 9"/>
          <p:cNvSpPr txBox="1"/>
          <p:nvPr userDrawn="1"/>
        </p:nvSpPr>
        <p:spPr>
          <a:xfrm>
            <a:off x="428773" y="6407264"/>
            <a:ext cx="182415" cy="107722"/>
          </a:xfrm>
          <a:prstGeom prst="rect">
            <a:avLst/>
          </a:prstGeom>
          <a:noFill/>
        </p:spPr>
        <p:txBody>
          <a:bodyPr wrap="none" lIns="36000" tIns="0" rIns="3600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defRPr/>
            </a:pPr>
            <a:fld id="{4B9AF5FB-732F-4792-B5CB-A4607153D199}" type="slidenum">
              <a:rPr lang="fr-FR" altLang="fr-FR" sz="700" b="1" smtClean="0">
                <a:solidFill>
                  <a:srgbClr val="231C91"/>
                </a:solidFill>
              </a:rPr>
              <a:pPr algn="r" eaLnBrk="1" hangingPunct="1">
                <a:defRPr/>
              </a:pPr>
              <a:t>‹N°›</a:t>
            </a:fld>
            <a:endParaRPr lang="fr-FR" altLang="fr-FR" sz="700" b="1" dirty="0" smtClean="0">
              <a:solidFill>
                <a:srgbClr val="231C91"/>
              </a:solidFill>
            </a:endParaRPr>
          </a:p>
        </p:txBody>
      </p:sp>
      <p:pic>
        <p:nvPicPr>
          <p:cNvPr id="11" name="Image 8"/>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910513" y="6200775"/>
            <a:ext cx="719137" cy="2952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79" r:id="rId2"/>
    <p:sldLayoutId id="2147483680" r:id="rId3"/>
    <p:sldLayoutId id="2147483681" r:id="rId4"/>
    <p:sldLayoutId id="2147483682" r:id="rId5"/>
    <p:sldLayoutId id="2147483683" r:id="rId6"/>
    <p:sldLayoutId id="2147483685" r:id="rId7"/>
    <p:sldLayoutId id="2147483687" r:id="rId8"/>
    <p:sldLayoutId id="2147483688" r:id="rId9"/>
    <p:sldLayoutId id="2147483698" r:id="rId10"/>
  </p:sldLayoutIdLst>
  <p:hf sldNum="0" hdr="0" dt="0"/>
  <p:txStyles>
    <p:titleStyle>
      <a:lvl1pPr algn="l" rtl="0" eaLnBrk="0" fontAlgn="base" hangingPunct="0">
        <a:lnSpc>
          <a:spcPct val="90000"/>
        </a:lnSpc>
        <a:spcBef>
          <a:spcPct val="0"/>
        </a:spcBef>
        <a:spcAft>
          <a:spcPct val="0"/>
        </a:spcAft>
        <a:defRPr sz="2200" b="1" kern="1200" cap="all">
          <a:solidFill>
            <a:schemeClr val="tx2"/>
          </a:solidFill>
          <a:latin typeface="+mj-lt"/>
          <a:ea typeface="+mj-ea"/>
          <a:cs typeface="+mj-cs"/>
        </a:defRPr>
      </a:lvl1pPr>
      <a:lvl2pPr algn="l" rtl="0" eaLnBrk="0" fontAlgn="base" hangingPunct="0">
        <a:lnSpc>
          <a:spcPct val="90000"/>
        </a:lnSpc>
        <a:spcBef>
          <a:spcPct val="0"/>
        </a:spcBef>
        <a:spcAft>
          <a:spcPct val="0"/>
        </a:spcAft>
        <a:defRPr sz="22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22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22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2200" b="1">
          <a:solidFill>
            <a:schemeClr val="tx2"/>
          </a:solidFill>
          <a:latin typeface="Arial" panose="020B0604020202020204" pitchFamily="34" charset="0"/>
        </a:defRPr>
      </a:lvl5pPr>
      <a:lvl6pPr marL="457200" algn="l" rtl="0" fontAlgn="base">
        <a:lnSpc>
          <a:spcPct val="90000"/>
        </a:lnSpc>
        <a:spcBef>
          <a:spcPct val="0"/>
        </a:spcBef>
        <a:spcAft>
          <a:spcPct val="0"/>
        </a:spcAft>
        <a:defRPr sz="2200" b="1">
          <a:solidFill>
            <a:schemeClr val="tx2"/>
          </a:solidFill>
          <a:latin typeface="Arial" panose="020B0604020202020204" pitchFamily="34" charset="0"/>
        </a:defRPr>
      </a:lvl6pPr>
      <a:lvl7pPr marL="914400" algn="l" rtl="0" fontAlgn="base">
        <a:lnSpc>
          <a:spcPct val="90000"/>
        </a:lnSpc>
        <a:spcBef>
          <a:spcPct val="0"/>
        </a:spcBef>
        <a:spcAft>
          <a:spcPct val="0"/>
        </a:spcAft>
        <a:defRPr sz="2200" b="1">
          <a:solidFill>
            <a:schemeClr val="tx2"/>
          </a:solidFill>
          <a:latin typeface="Arial" panose="020B0604020202020204" pitchFamily="34" charset="0"/>
        </a:defRPr>
      </a:lvl7pPr>
      <a:lvl8pPr marL="1371600" algn="l" rtl="0" fontAlgn="base">
        <a:lnSpc>
          <a:spcPct val="90000"/>
        </a:lnSpc>
        <a:spcBef>
          <a:spcPct val="0"/>
        </a:spcBef>
        <a:spcAft>
          <a:spcPct val="0"/>
        </a:spcAft>
        <a:defRPr sz="2200" b="1">
          <a:solidFill>
            <a:schemeClr val="tx2"/>
          </a:solidFill>
          <a:latin typeface="Arial" panose="020B0604020202020204" pitchFamily="34" charset="0"/>
        </a:defRPr>
      </a:lvl8pPr>
      <a:lvl9pPr marL="1828800" algn="l" rtl="0" fontAlgn="base">
        <a:lnSpc>
          <a:spcPct val="90000"/>
        </a:lnSpc>
        <a:spcBef>
          <a:spcPct val="0"/>
        </a:spcBef>
        <a:spcAft>
          <a:spcPct val="0"/>
        </a:spcAft>
        <a:defRPr sz="2200" b="1">
          <a:solidFill>
            <a:schemeClr val="tx2"/>
          </a:solidFill>
          <a:latin typeface="Arial" panose="020B0604020202020204" pitchFamily="34" charset="0"/>
        </a:defRPr>
      </a:lvl9pPr>
    </p:titleStyle>
    <p:bodyStyle>
      <a:lvl1pPr marL="287338" indent="-287338" algn="l" rtl="0" eaLnBrk="0" fontAlgn="base" hangingPunct="0">
        <a:spcBef>
          <a:spcPts val="1200"/>
        </a:spcBef>
        <a:spcAft>
          <a:spcPct val="0"/>
        </a:spcAft>
        <a:buSzPct val="90000"/>
        <a:buBlip>
          <a:blip r:embed="rId1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1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1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649288"/>
            <a:ext cx="7775575" cy="792162"/>
          </a:xfrm>
          <a:prstGeom prst="rect">
            <a:avLst/>
          </a:prstGeom>
        </p:spPr>
        <p:txBody>
          <a:bodyPr vert="horz" lIns="36000" tIns="0" rIns="36000" bIns="0" rtlCol="0" anchor="t">
            <a:noAutofit/>
          </a:bodyPr>
          <a:lstStyle/>
          <a:p>
            <a:r>
              <a:rPr lang="fr-FR" dirty="0" smtClean="0"/>
              <a:t>Modifiez le style du titre</a:t>
            </a:r>
            <a:endParaRPr lang="en-US" dirty="0"/>
          </a:p>
        </p:txBody>
      </p:sp>
      <p:sp>
        <p:nvSpPr>
          <p:cNvPr id="1027" name="Text Placeholder 2"/>
          <p:cNvSpPr>
            <a:spLocks noGrp="1"/>
          </p:cNvSpPr>
          <p:nvPr>
            <p:ph type="body" idx="1"/>
          </p:nvPr>
        </p:nvSpPr>
        <p:spPr bwMode="auto">
          <a:xfrm>
            <a:off x="468313" y="1773238"/>
            <a:ext cx="7991475" cy="41767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5" name="Footer Placeholder 4"/>
          <p:cNvSpPr>
            <a:spLocks noGrp="1"/>
          </p:cNvSpPr>
          <p:nvPr>
            <p:ph type="ftr" sz="quarter" idx="3"/>
          </p:nvPr>
        </p:nvSpPr>
        <p:spPr>
          <a:xfrm>
            <a:off x="577850" y="6365875"/>
            <a:ext cx="3997325" cy="184150"/>
          </a:xfrm>
          <a:prstGeom prst="rect">
            <a:avLst/>
          </a:prstGeom>
        </p:spPr>
        <p:txBody>
          <a:bodyPr vert="horz" lIns="36000" tIns="0" rIns="36000" bIns="0" rtlCol="0" anchor="ctr">
            <a:noAutofit/>
          </a:bodyPr>
          <a:lstStyle>
            <a:lvl1pPr algn="l" eaLnBrk="1" fontAlgn="auto" hangingPunct="1">
              <a:spcBef>
                <a:spcPts val="0"/>
              </a:spcBef>
              <a:spcAft>
                <a:spcPts val="0"/>
              </a:spcAft>
              <a:defRPr sz="700">
                <a:solidFill>
                  <a:schemeClr val="tx2"/>
                </a:solidFill>
                <a:latin typeface="+mn-lt"/>
                <a:cs typeface="+mn-cs"/>
              </a:defRPr>
            </a:lvl1pPr>
          </a:lstStyle>
          <a:p>
            <a:pPr>
              <a:defRPr/>
            </a:pPr>
            <a:r>
              <a:rPr lang="fr-FR">
                <a:solidFill>
                  <a:srgbClr val="0831A2"/>
                </a:solidFill>
              </a:rPr>
              <a:t>/  Titre de la présentation  /  jj mmmm aaaa</a:t>
            </a:r>
            <a:endParaRPr lang="fr-FR" dirty="0">
              <a:solidFill>
                <a:srgbClr val="0831A2"/>
              </a:solidFill>
            </a:endParaRPr>
          </a:p>
        </p:txBody>
      </p:sp>
      <p:sp>
        <p:nvSpPr>
          <p:cNvPr id="8" name="ZoneTexte 7"/>
          <p:cNvSpPr txBox="1"/>
          <p:nvPr/>
        </p:nvSpPr>
        <p:spPr>
          <a:xfrm>
            <a:off x="377825" y="6407150"/>
            <a:ext cx="233363" cy="107950"/>
          </a:xfrm>
          <a:prstGeom prst="rect">
            <a:avLst/>
          </a:prstGeom>
          <a:noFill/>
        </p:spPr>
        <p:txBody>
          <a:bodyPr wrap="none" lIns="36000" tIns="0" rIns="3600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defRPr/>
            </a:pPr>
            <a:fld id="{4B9AF5FB-732F-4792-B5CB-A4607153D199}" type="slidenum">
              <a:rPr lang="fr-FR" altLang="fr-FR" sz="700" b="1" smtClean="0">
                <a:solidFill>
                  <a:srgbClr val="0831A2"/>
                </a:solidFill>
              </a:rPr>
              <a:pPr algn="r" eaLnBrk="1" hangingPunct="1">
                <a:defRPr/>
              </a:pPr>
              <a:t>‹N°›</a:t>
            </a:fld>
            <a:endParaRPr lang="fr-FR" altLang="fr-FR" sz="700" b="1" smtClean="0">
              <a:solidFill>
                <a:srgbClr val="0831A2"/>
              </a:solidFill>
            </a:endParaRPr>
          </a:p>
        </p:txBody>
      </p:sp>
      <p:pic>
        <p:nvPicPr>
          <p:cNvPr id="1030" name="Imag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6200775"/>
            <a:ext cx="719137" cy="2952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Lst>
  <p:hf sldNum="0" hdr="0" dt="0"/>
  <p:txStyles>
    <p:titleStyle>
      <a:lvl1pPr algn="l" rtl="0" eaLnBrk="0" fontAlgn="base" hangingPunct="0">
        <a:lnSpc>
          <a:spcPct val="90000"/>
        </a:lnSpc>
        <a:spcBef>
          <a:spcPct val="0"/>
        </a:spcBef>
        <a:spcAft>
          <a:spcPct val="0"/>
        </a:spcAft>
        <a:defRPr sz="2200" b="1" kern="1200" cap="all">
          <a:solidFill>
            <a:schemeClr val="tx2"/>
          </a:solidFill>
          <a:latin typeface="+mj-lt"/>
          <a:ea typeface="+mj-ea"/>
          <a:cs typeface="+mj-cs"/>
        </a:defRPr>
      </a:lvl1pPr>
      <a:lvl2pPr algn="l" rtl="0" eaLnBrk="0" fontAlgn="base" hangingPunct="0">
        <a:lnSpc>
          <a:spcPct val="90000"/>
        </a:lnSpc>
        <a:spcBef>
          <a:spcPct val="0"/>
        </a:spcBef>
        <a:spcAft>
          <a:spcPct val="0"/>
        </a:spcAft>
        <a:defRPr sz="22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22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22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2200" b="1">
          <a:solidFill>
            <a:schemeClr val="tx2"/>
          </a:solidFill>
          <a:latin typeface="Arial" panose="020B0604020202020204" pitchFamily="34" charset="0"/>
        </a:defRPr>
      </a:lvl5pPr>
      <a:lvl6pPr marL="457200" algn="l" rtl="0" fontAlgn="base">
        <a:lnSpc>
          <a:spcPct val="90000"/>
        </a:lnSpc>
        <a:spcBef>
          <a:spcPct val="0"/>
        </a:spcBef>
        <a:spcAft>
          <a:spcPct val="0"/>
        </a:spcAft>
        <a:defRPr sz="2200" b="1">
          <a:solidFill>
            <a:schemeClr val="tx2"/>
          </a:solidFill>
          <a:latin typeface="Arial" panose="020B0604020202020204" pitchFamily="34" charset="0"/>
        </a:defRPr>
      </a:lvl6pPr>
      <a:lvl7pPr marL="914400" algn="l" rtl="0" fontAlgn="base">
        <a:lnSpc>
          <a:spcPct val="90000"/>
        </a:lnSpc>
        <a:spcBef>
          <a:spcPct val="0"/>
        </a:spcBef>
        <a:spcAft>
          <a:spcPct val="0"/>
        </a:spcAft>
        <a:defRPr sz="2200" b="1">
          <a:solidFill>
            <a:schemeClr val="tx2"/>
          </a:solidFill>
          <a:latin typeface="Arial" panose="020B0604020202020204" pitchFamily="34" charset="0"/>
        </a:defRPr>
      </a:lvl7pPr>
      <a:lvl8pPr marL="1371600" algn="l" rtl="0" fontAlgn="base">
        <a:lnSpc>
          <a:spcPct val="90000"/>
        </a:lnSpc>
        <a:spcBef>
          <a:spcPct val="0"/>
        </a:spcBef>
        <a:spcAft>
          <a:spcPct val="0"/>
        </a:spcAft>
        <a:defRPr sz="2200" b="1">
          <a:solidFill>
            <a:schemeClr val="tx2"/>
          </a:solidFill>
          <a:latin typeface="Arial" panose="020B0604020202020204" pitchFamily="34" charset="0"/>
        </a:defRPr>
      </a:lvl8pPr>
      <a:lvl9pPr marL="1828800" algn="l" rtl="0" fontAlgn="base">
        <a:lnSpc>
          <a:spcPct val="90000"/>
        </a:lnSpc>
        <a:spcBef>
          <a:spcPct val="0"/>
        </a:spcBef>
        <a:spcAft>
          <a:spcPct val="0"/>
        </a:spcAft>
        <a:defRPr sz="2200" b="1">
          <a:solidFill>
            <a:schemeClr val="tx2"/>
          </a:solidFill>
          <a:latin typeface="Arial" panose="020B0604020202020204" pitchFamily="34" charset="0"/>
        </a:defRPr>
      </a:lvl9pPr>
    </p:titleStyle>
    <p:bodyStyle>
      <a:lvl1pPr marL="287338" indent="-287338" algn="l" rtl="0" eaLnBrk="0" fontAlgn="base" hangingPunct="0">
        <a:spcBef>
          <a:spcPts val="1200"/>
        </a:spcBef>
        <a:spcAft>
          <a:spcPct val="0"/>
        </a:spcAft>
        <a:buSzPct val="90000"/>
        <a:buBlip>
          <a:blip r:embed="rId5"/>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6"/>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7"/>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8.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9.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10.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emf"/><Relationship Id="rId7" Type="http://schemas.openxmlformats.org/officeDocument/2006/relationships/image" Target="../media/image3.png"/><Relationship Id="rId2" Type="http://schemas.openxmlformats.org/officeDocument/2006/relationships/chart" Target="../charts/chart11.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chart" Target="../charts/chart12.xml"/><Relationship Id="rId10" Type="http://schemas.openxmlformats.org/officeDocument/2006/relationships/image" Target="../media/image7.jpeg"/><Relationship Id="rId4" Type="http://schemas.openxmlformats.org/officeDocument/2006/relationships/image" Target="../media/image16.emf"/><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1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1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1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16.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1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1.png"/><Relationship Id="rId9"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18.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19.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7.jpeg"/><Relationship Id="rId3" Type="http://schemas.openxmlformats.org/officeDocument/2006/relationships/image" Target="../media/image22.emf"/><Relationship Id="rId7" Type="http://schemas.openxmlformats.org/officeDocument/2006/relationships/image" Target="../media/image26.emf"/><Relationship Id="rId12" Type="http://schemas.openxmlformats.org/officeDocument/2006/relationships/image" Target="../media/image6.png"/><Relationship Id="rId2" Type="http://schemas.openxmlformats.org/officeDocument/2006/relationships/chart" Target="../charts/chart20.xml"/><Relationship Id="rId1" Type="http://schemas.openxmlformats.org/officeDocument/2006/relationships/slideLayout" Target="../slideLayouts/slideLayout9.xml"/><Relationship Id="rId6" Type="http://schemas.openxmlformats.org/officeDocument/2006/relationships/image" Target="../media/image25.emf"/><Relationship Id="rId11" Type="http://schemas.openxmlformats.org/officeDocument/2006/relationships/image" Target="../media/image4.png"/><Relationship Id="rId5" Type="http://schemas.openxmlformats.org/officeDocument/2006/relationships/image" Target="../media/image24.emf"/><Relationship Id="rId10" Type="http://schemas.openxmlformats.org/officeDocument/2006/relationships/image" Target="../media/image3.png"/><Relationship Id="rId4" Type="http://schemas.openxmlformats.org/officeDocument/2006/relationships/image" Target="../media/image23.emf"/><Relationship Id="rId9"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chart" Target="../charts/chart22.xml"/><Relationship Id="rId7" Type="http://schemas.openxmlformats.org/officeDocument/2006/relationships/image" Target="../media/image6.png"/><Relationship Id="rId2" Type="http://schemas.openxmlformats.org/officeDocument/2006/relationships/chart" Target="../charts/chart2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23.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24.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5.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hemeOverride" Target="../theme/themeOverride5.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chart" Target="../charts/chart26.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0.emf"/><Relationship Id="rId7" Type="http://schemas.openxmlformats.org/officeDocument/2006/relationships/image" Target="../media/image4.png"/><Relationship Id="rId2" Type="http://schemas.openxmlformats.org/officeDocument/2006/relationships/image" Target="../media/image29.emf"/><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1.emf"/><Relationship Id="rId9" Type="http://schemas.openxmlformats.org/officeDocument/2006/relationships/image" Target="../media/image7.jpeg"/></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endParaRPr lang="fr-FR" dirty="0"/>
          </a:p>
        </p:txBody>
      </p:sp>
      <p:grpSp>
        <p:nvGrpSpPr>
          <p:cNvPr id="2" name="Groupe 14"/>
          <p:cNvGrpSpPr>
            <a:grpSpLocks/>
          </p:cNvGrpSpPr>
          <p:nvPr/>
        </p:nvGrpSpPr>
        <p:grpSpPr bwMode="auto">
          <a:xfrm>
            <a:off x="1220788" y="-603448"/>
            <a:ext cx="7694612" cy="8461376"/>
            <a:chOff x="910287" y="-426423"/>
            <a:chExt cx="7693690" cy="8460000"/>
          </a:xfrm>
        </p:grpSpPr>
        <p:sp>
          <p:nvSpPr>
            <p:cNvPr id="5126" name="Freeform 5"/>
            <p:cNvSpPr>
              <a:spLocks noChangeAspect="1"/>
            </p:cNvSpPr>
            <p:nvPr/>
          </p:nvSpPr>
          <p:spPr bwMode="auto">
            <a:xfrm>
              <a:off x="910287" y="-426423"/>
              <a:ext cx="7560000" cy="8460000"/>
            </a:xfrm>
            <a:custGeom>
              <a:avLst/>
              <a:gdLst>
                <a:gd name="T0" fmla="*/ 2147483646 w 3891"/>
                <a:gd name="T1" fmla="*/ 2147483646 h 4320"/>
                <a:gd name="T2" fmla="*/ 2147483646 w 3891"/>
                <a:gd name="T3" fmla="*/ 2147483646 h 4320"/>
                <a:gd name="T4" fmla="*/ 2147483646 w 3891"/>
                <a:gd name="T5" fmla="*/ 2147483646 h 4320"/>
                <a:gd name="T6" fmla="*/ 2147483646 w 3891"/>
                <a:gd name="T7" fmla="*/ 2147483646 h 4320"/>
                <a:gd name="T8" fmla="*/ 2147483646 w 3891"/>
                <a:gd name="T9" fmla="*/ 2147483646 h 4320"/>
                <a:gd name="T10" fmla="*/ 2147483646 w 3891"/>
                <a:gd name="T11" fmla="*/ 2147483646 h 4320"/>
                <a:gd name="T12" fmla="*/ 2147483646 w 3891"/>
                <a:gd name="T13" fmla="*/ 2147483646 h 4320"/>
                <a:gd name="T14" fmla="*/ 2147483646 w 3891"/>
                <a:gd name="T15" fmla="*/ 2147483646 h 4320"/>
                <a:gd name="T16" fmla="*/ 2147483646 w 3891"/>
                <a:gd name="T17" fmla="*/ 2147483646 h 4320"/>
                <a:gd name="T18" fmla="*/ 2147483646 w 3891"/>
                <a:gd name="T19" fmla="*/ 306806208 h 4320"/>
                <a:gd name="T20" fmla="*/ 2147483646 w 3891"/>
                <a:gd name="T21" fmla="*/ 253114583 h 4320"/>
                <a:gd name="T22" fmla="*/ 2147483646 w 3891"/>
                <a:gd name="T23" fmla="*/ 187917750 h 4320"/>
                <a:gd name="T24" fmla="*/ 2147483646 w 3891"/>
                <a:gd name="T25" fmla="*/ 99712458 h 4320"/>
                <a:gd name="T26" fmla="*/ 2147483646 w 3891"/>
                <a:gd name="T27" fmla="*/ 30681208 h 4320"/>
                <a:gd name="T28" fmla="*/ 2098921018 w 3891"/>
                <a:gd name="T29" fmla="*/ 0 h 4320"/>
                <a:gd name="T30" fmla="*/ 1879968574 w 3891"/>
                <a:gd name="T31" fmla="*/ 11505208 h 4320"/>
                <a:gd name="T32" fmla="*/ 1664791272 w 3891"/>
                <a:gd name="T33" fmla="*/ 42186417 h 4320"/>
                <a:gd name="T34" fmla="*/ 1362787633 w 3891"/>
                <a:gd name="T35" fmla="*/ 130391708 h 4320"/>
                <a:gd name="T36" fmla="*/ 1083434850 w 3891"/>
                <a:gd name="T37" fmla="*/ 264619792 h 4320"/>
                <a:gd name="T38" fmla="*/ 879582976 w 3891"/>
                <a:gd name="T39" fmla="*/ 395011500 h 4320"/>
                <a:gd name="T40" fmla="*/ 607780478 w 3891"/>
                <a:gd name="T41" fmla="*/ 628952042 h 4320"/>
                <a:gd name="T42" fmla="*/ 369954264 w 3891"/>
                <a:gd name="T43" fmla="*/ 916582250 h 4320"/>
                <a:gd name="T44" fmla="*/ 283127926 w 3891"/>
                <a:gd name="T45" fmla="*/ 1062313583 h 4320"/>
                <a:gd name="T46" fmla="*/ 196301588 w 3891"/>
                <a:gd name="T47" fmla="*/ 1238728083 h 4320"/>
                <a:gd name="T48" fmla="*/ 94376623 w 3891"/>
                <a:gd name="T49" fmla="*/ 1507182292 h 4320"/>
                <a:gd name="T50" fmla="*/ 26425998 w 3891"/>
                <a:gd name="T51" fmla="*/ 1821657333 h 4320"/>
                <a:gd name="T52" fmla="*/ 11325428 w 3891"/>
                <a:gd name="T53" fmla="*/ 1978895833 h 4320"/>
                <a:gd name="T54" fmla="*/ 0 w 3891"/>
                <a:gd name="T55" fmla="*/ 2132297958 h 4320"/>
                <a:gd name="T56" fmla="*/ 0 w 3891"/>
                <a:gd name="T57" fmla="*/ 2147483646 h 4320"/>
                <a:gd name="T58" fmla="*/ 11325428 w 3891"/>
                <a:gd name="T59" fmla="*/ 2147483646 h 4320"/>
                <a:gd name="T60" fmla="*/ 26425998 w 3891"/>
                <a:gd name="T61" fmla="*/ 2147483646 h 4320"/>
                <a:gd name="T62" fmla="*/ 98151766 w 3891"/>
                <a:gd name="T63" fmla="*/ 2147483646 h 4320"/>
                <a:gd name="T64" fmla="*/ 196301588 w 3891"/>
                <a:gd name="T65" fmla="*/ 2147483646 h 4320"/>
                <a:gd name="T66" fmla="*/ 241603300 w 3891"/>
                <a:gd name="T67" fmla="*/ 2147483646 h 4320"/>
                <a:gd name="T68" fmla="*/ 366179121 w 3891"/>
                <a:gd name="T69" fmla="*/ 2147483646 h 4320"/>
                <a:gd name="T70" fmla="*/ 520954140 w 3891"/>
                <a:gd name="T71" fmla="*/ 2147483646 h 4320"/>
                <a:gd name="T72" fmla="*/ 785208296 w 3891"/>
                <a:gd name="T73" fmla="*/ 2147483646 h 4320"/>
                <a:gd name="T74" fmla="*/ 1087209992 w 3891"/>
                <a:gd name="T75" fmla="*/ 2147483646 h 4320"/>
                <a:gd name="T76" fmla="*/ 1279738381 w 3891"/>
                <a:gd name="T77" fmla="*/ 2147483646 h 4320"/>
                <a:gd name="T78" fmla="*/ 1604390933 w 3891"/>
                <a:gd name="T79" fmla="*/ 2147483646 h 4320"/>
                <a:gd name="T80" fmla="*/ 1936593770 w 3891"/>
                <a:gd name="T81" fmla="*/ 2147483646 h 4320"/>
                <a:gd name="T82" fmla="*/ 2098921018 w 3891"/>
                <a:gd name="T83" fmla="*/ 2147483646 h 4320"/>
                <a:gd name="T84" fmla="*/ 2147483646 w 3891"/>
                <a:gd name="T85" fmla="*/ 2147483646 h 4320"/>
                <a:gd name="T86" fmla="*/ 2147483646 w 3891"/>
                <a:gd name="T87" fmla="*/ 2147483646 h 4320"/>
                <a:gd name="T88" fmla="*/ 2147483646 w 3891"/>
                <a:gd name="T89" fmla="*/ 2147483646 h 4320"/>
                <a:gd name="T90" fmla="*/ 2147483646 w 3891"/>
                <a:gd name="T91" fmla="*/ 2147483646 h 4320"/>
                <a:gd name="T92" fmla="*/ 2147483646 w 3891"/>
                <a:gd name="T93" fmla="*/ 2147483646 h 4320"/>
                <a:gd name="T94" fmla="*/ 2147483646 w 3891"/>
                <a:gd name="T95" fmla="*/ 2147483646 h 4320"/>
                <a:gd name="T96" fmla="*/ 2147483646 w 3891"/>
                <a:gd name="T97" fmla="*/ 2147483646 h 4320"/>
                <a:gd name="T98" fmla="*/ 2147483646 w 3891"/>
                <a:gd name="T99" fmla="*/ 2147483646 h 4320"/>
                <a:gd name="T100" fmla="*/ 2147483646 w 3891"/>
                <a:gd name="T101" fmla="*/ 2147483646 h 4320"/>
                <a:gd name="T102" fmla="*/ 2147483646 w 3891"/>
                <a:gd name="T103" fmla="*/ 2147483646 h 4320"/>
                <a:gd name="T104" fmla="*/ 2147483646 w 3891"/>
                <a:gd name="T105" fmla="*/ 2147483646 h 4320"/>
                <a:gd name="T106" fmla="*/ 2147483646 w 3891"/>
                <a:gd name="T107" fmla="*/ 2147483646 h 4320"/>
                <a:gd name="T108" fmla="*/ 2147483646 w 3891"/>
                <a:gd name="T109" fmla="*/ 2147483646 h 4320"/>
                <a:gd name="T110" fmla="*/ 2147483646 w 3891"/>
                <a:gd name="T111" fmla="*/ 2147483646 h 4320"/>
                <a:gd name="T112" fmla="*/ 2147483646 w 3891"/>
                <a:gd name="T113" fmla="*/ 2147483646 h 43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91"/>
                <a:gd name="T172" fmla="*/ 0 h 4320"/>
                <a:gd name="T173" fmla="*/ 3891 w 3891"/>
                <a:gd name="T174" fmla="*/ 4320 h 43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91" h="4320">
                  <a:moveTo>
                    <a:pt x="3891" y="2165"/>
                  </a:moveTo>
                  <a:lnTo>
                    <a:pt x="3891" y="2165"/>
                  </a:lnTo>
                  <a:lnTo>
                    <a:pt x="3889" y="2134"/>
                  </a:lnTo>
                  <a:lnTo>
                    <a:pt x="3888" y="2101"/>
                  </a:lnTo>
                  <a:lnTo>
                    <a:pt x="3883" y="2070"/>
                  </a:lnTo>
                  <a:lnTo>
                    <a:pt x="3878" y="2039"/>
                  </a:lnTo>
                  <a:lnTo>
                    <a:pt x="3870" y="2006"/>
                  </a:lnTo>
                  <a:lnTo>
                    <a:pt x="3858" y="1975"/>
                  </a:lnTo>
                  <a:lnTo>
                    <a:pt x="3847" y="1944"/>
                  </a:lnTo>
                  <a:lnTo>
                    <a:pt x="3834" y="1914"/>
                  </a:lnTo>
                  <a:lnTo>
                    <a:pt x="3816" y="1883"/>
                  </a:lnTo>
                  <a:lnTo>
                    <a:pt x="3809" y="1873"/>
                  </a:lnTo>
                  <a:lnTo>
                    <a:pt x="3783" y="1832"/>
                  </a:lnTo>
                  <a:lnTo>
                    <a:pt x="3770" y="1813"/>
                  </a:lnTo>
                  <a:lnTo>
                    <a:pt x="3753" y="1795"/>
                  </a:lnTo>
                  <a:lnTo>
                    <a:pt x="3739" y="1778"/>
                  </a:lnTo>
                  <a:lnTo>
                    <a:pt x="3722" y="1762"/>
                  </a:lnTo>
                  <a:lnTo>
                    <a:pt x="3686" y="1731"/>
                  </a:lnTo>
                  <a:lnTo>
                    <a:pt x="3668" y="1718"/>
                  </a:lnTo>
                  <a:lnTo>
                    <a:pt x="3648" y="1704"/>
                  </a:lnTo>
                  <a:lnTo>
                    <a:pt x="3630" y="1691"/>
                  </a:lnTo>
                  <a:lnTo>
                    <a:pt x="3612" y="1680"/>
                  </a:lnTo>
                  <a:lnTo>
                    <a:pt x="3603" y="1673"/>
                  </a:lnTo>
                  <a:lnTo>
                    <a:pt x="842" y="80"/>
                  </a:lnTo>
                  <a:lnTo>
                    <a:pt x="833" y="74"/>
                  </a:lnTo>
                  <a:lnTo>
                    <a:pt x="816" y="66"/>
                  </a:lnTo>
                  <a:lnTo>
                    <a:pt x="798" y="57"/>
                  </a:lnTo>
                  <a:lnTo>
                    <a:pt x="782" y="49"/>
                  </a:lnTo>
                  <a:lnTo>
                    <a:pt x="764" y="41"/>
                  </a:lnTo>
                  <a:lnTo>
                    <a:pt x="724" y="26"/>
                  </a:lnTo>
                  <a:lnTo>
                    <a:pt x="685" y="15"/>
                  </a:lnTo>
                  <a:lnTo>
                    <a:pt x="654" y="8"/>
                  </a:lnTo>
                  <a:lnTo>
                    <a:pt x="621" y="3"/>
                  </a:lnTo>
                  <a:lnTo>
                    <a:pt x="588" y="0"/>
                  </a:lnTo>
                  <a:lnTo>
                    <a:pt x="556" y="0"/>
                  </a:lnTo>
                  <a:lnTo>
                    <a:pt x="526" y="0"/>
                  </a:lnTo>
                  <a:lnTo>
                    <a:pt x="498" y="3"/>
                  </a:lnTo>
                  <a:lnTo>
                    <a:pt x="469" y="7"/>
                  </a:lnTo>
                  <a:lnTo>
                    <a:pt x="441" y="11"/>
                  </a:lnTo>
                  <a:lnTo>
                    <a:pt x="415" y="18"/>
                  </a:lnTo>
                  <a:lnTo>
                    <a:pt x="387" y="26"/>
                  </a:lnTo>
                  <a:lnTo>
                    <a:pt x="361" y="34"/>
                  </a:lnTo>
                  <a:lnTo>
                    <a:pt x="336" y="46"/>
                  </a:lnTo>
                  <a:lnTo>
                    <a:pt x="310" y="57"/>
                  </a:lnTo>
                  <a:lnTo>
                    <a:pt x="287" y="69"/>
                  </a:lnTo>
                  <a:lnTo>
                    <a:pt x="259" y="85"/>
                  </a:lnTo>
                  <a:lnTo>
                    <a:pt x="233" y="103"/>
                  </a:lnTo>
                  <a:lnTo>
                    <a:pt x="208" y="121"/>
                  </a:lnTo>
                  <a:lnTo>
                    <a:pt x="184" y="143"/>
                  </a:lnTo>
                  <a:lnTo>
                    <a:pt x="161" y="164"/>
                  </a:lnTo>
                  <a:lnTo>
                    <a:pt x="139" y="188"/>
                  </a:lnTo>
                  <a:lnTo>
                    <a:pt x="118" y="213"/>
                  </a:lnTo>
                  <a:lnTo>
                    <a:pt x="98" y="239"/>
                  </a:lnTo>
                  <a:lnTo>
                    <a:pt x="75" y="277"/>
                  </a:lnTo>
                  <a:lnTo>
                    <a:pt x="64" y="300"/>
                  </a:lnTo>
                  <a:lnTo>
                    <a:pt x="52" y="323"/>
                  </a:lnTo>
                  <a:lnTo>
                    <a:pt x="38" y="357"/>
                  </a:lnTo>
                  <a:lnTo>
                    <a:pt x="25" y="393"/>
                  </a:lnTo>
                  <a:lnTo>
                    <a:pt x="13" y="434"/>
                  </a:lnTo>
                  <a:lnTo>
                    <a:pt x="7" y="475"/>
                  </a:lnTo>
                  <a:lnTo>
                    <a:pt x="5" y="495"/>
                  </a:lnTo>
                  <a:lnTo>
                    <a:pt x="3" y="516"/>
                  </a:lnTo>
                  <a:lnTo>
                    <a:pt x="2" y="534"/>
                  </a:lnTo>
                  <a:lnTo>
                    <a:pt x="0" y="556"/>
                  </a:lnTo>
                  <a:lnTo>
                    <a:pt x="0" y="565"/>
                  </a:lnTo>
                  <a:lnTo>
                    <a:pt x="0" y="3755"/>
                  </a:lnTo>
                  <a:lnTo>
                    <a:pt x="0" y="3764"/>
                  </a:lnTo>
                  <a:lnTo>
                    <a:pt x="2" y="3786"/>
                  </a:lnTo>
                  <a:lnTo>
                    <a:pt x="3" y="3805"/>
                  </a:lnTo>
                  <a:lnTo>
                    <a:pt x="5" y="3827"/>
                  </a:lnTo>
                  <a:lnTo>
                    <a:pt x="7" y="3846"/>
                  </a:lnTo>
                  <a:lnTo>
                    <a:pt x="15" y="3889"/>
                  </a:lnTo>
                  <a:lnTo>
                    <a:pt x="26" y="3930"/>
                  </a:lnTo>
                  <a:lnTo>
                    <a:pt x="38" y="3964"/>
                  </a:lnTo>
                  <a:lnTo>
                    <a:pt x="52" y="3999"/>
                  </a:lnTo>
                  <a:lnTo>
                    <a:pt x="64" y="4020"/>
                  </a:lnTo>
                  <a:lnTo>
                    <a:pt x="75" y="4043"/>
                  </a:lnTo>
                  <a:lnTo>
                    <a:pt x="97" y="4077"/>
                  </a:lnTo>
                  <a:lnTo>
                    <a:pt x="116" y="4105"/>
                  </a:lnTo>
                  <a:lnTo>
                    <a:pt x="138" y="4130"/>
                  </a:lnTo>
                  <a:lnTo>
                    <a:pt x="161" y="4154"/>
                  </a:lnTo>
                  <a:lnTo>
                    <a:pt x="184" y="4177"/>
                  </a:lnTo>
                  <a:lnTo>
                    <a:pt x="208" y="4197"/>
                  </a:lnTo>
                  <a:lnTo>
                    <a:pt x="234" y="4217"/>
                  </a:lnTo>
                  <a:lnTo>
                    <a:pt x="261" y="4235"/>
                  </a:lnTo>
                  <a:lnTo>
                    <a:pt x="288" y="4251"/>
                  </a:lnTo>
                  <a:lnTo>
                    <a:pt x="313" y="4264"/>
                  </a:lnTo>
                  <a:lnTo>
                    <a:pt x="339" y="4276"/>
                  </a:lnTo>
                  <a:lnTo>
                    <a:pt x="367" y="4287"/>
                  </a:lnTo>
                  <a:lnTo>
                    <a:pt x="395" y="4297"/>
                  </a:lnTo>
                  <a:lnTo>
                    <a:pt x="425" y="4304"/>
                  </a:lnTo>
                  <a:lnTo>
                    <a:pt x="452" y="4310"/>
                  </a:lnTo>
                  <a:lnTo>
                    <a:pt x="482" y="4315"/>
                  </a:lnTo>
                  <a:lnTo>
                    <a:pt x="513" y="4318"/>
                  </a:lnTo>
                  <a:lnTo>
                    <a:pt x="556" y="4320"/>
                  </a:lnTo>
                  <a:lnTo>
                    <a:pt x="587" y="4318"/>
                  </a:lnTo>
                  <a:lnTo>
                    <a:pt x="618" y="4317"/>
                  </a:lnTo>
                  <a:lnTo>
                    <a:pt x="647" y="4312"/>
                  </a:lnTo>
                  <a:lnTo>
                    <a:pt x="679" y="4305"/>
                  </a:lnTo>
                  <a:lnTo>
                    <a:pt x="720" y="4295"/>
                  </a:lnTo>
                  <a:lnTo>
                    <a:pt x="760" y="4281"/>
                  </a:lnTo>
                  <a:lnTo>
                    <a:pt x="779" y="4272"/>
                  </a:lnTo>
                  <a:lnTo>
                    <a:pt x="797" y="4263"/>
                  </a:lnTo>
                  <a:lnTo>
                    <a:pt x="815" y="4254"/>
                  </a:lnTo>
                  <a:lnTo>
                    <a:pt x="833" y="4245"/>
                  </a:lnTo>
                  <a:lnTo>
                    <a:pt x="844" y="4240"/>
                  </a:lnTo>
                  <a:lnTo>
                    <a:pt x="3604" y="2645"/>
                  </a:lnTo>
                  <a:lnTo>
                    <a:pt x="3612" y="2640"/>
                  </a:lnTo>
                  <a:lnTo>
                    <a:pt x="3627" y="2632"/>
                  </a:lnTo>
                  <a:lnTo>
                    <a:pt x="3640" y="2622"/>
                  </a:lnTo>
                  <a:lnTo>
                    <a:pt x="3655" y="2612"/>
                  </a:lnTo>
                  <a:lnTo>
                    <a:pt x="3670" y="2602"/>
                  </a:lnTo>
                  <a:lnTo>
                    <a:pt x="3698" y="2581"/>
                  </a:lnTo>
                  <a:lnTo>
                    <a:pt x="3724" y="2557"/>
                  </a:lnTo>
                  <a:lnTo>
                    <a:pt x="3739" y="2540"/>
                  </a:lnTo>
                  <a:lnTo>
                    <a:pt x="3753" y="2524"/>
                  </a:lnTo>
                  <a:lnTo>
                    <a:pt x="3783" y="2488"/>
                  </a:lnTo>
                  <a:lnTo>
                    <a:pt x="3799" y="2462"/>
                  </a:lnTo>
                  <a:lnTo>
                    <a:pt x="3807" y="2450"/>
                  </a:lnTo>
                  <a:lnTo>
                    <a:pt x="3816" y="2437"/>
                  </a:lnTo>
                  <a:lnTo>
                    <a:pt x="3829" y="2414"/>
                  </a:lnTo>
                  <a:lnTo>
                    <a:pt x="3842" y="2389"/>
                  </a:lnTo>
                  <a:lnTo>
                    <a:pt x="3853" y="2362"/>
                  </a:lnTo>
                  <a:lnTo>
                    <a:pt x="3863" y="2334"/>
                  </a:lnTo>
                  <a:lnTo>
                    <a:pt x="3871" y="2306"/>
                  </a:lnTo>
                  <a:lnTo>
                    <a:pt x="3878" y="2278"/>
                  </a:lnTo>
                  <a:lnTo>
                    <a:pt x="3883" y="2250"/>
                  </a:lnTo>
                  <a:lnTo>
                    <a:pt x="3888" y="2222"/>
                  </a:lnTo>
                  <a:lnTo>
                    <a:pt x="3889" y="2194"/>
                  </a:lnTo>
                  <a:lnTo>
                    <a:pt x="3891" y="2165"/>
                  </a:lnTo>
                  <a:close/>
                </a:path>
              </a:pathLst>
            </a:custGeom>
            <a:solidFill>
              <a:srgbClr val="FF6600"/>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solidFill>
                  <a:srgbClr val="79838C"/>
                </a:solidFill>
              </a:endParaRPr>
            </a:p>
          </p:txBody>
        </p:sp>
        <p:pic>
          <p:nvPicPr>
            <p:cNvPr id="5127"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9977" y="304626"/>
              <a:ext cx="2484000" cy="275881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grpSp>
      <p:sp>
        <p:nvSpPr>
          <p:cNvPr id="14" name="Sous-titre 12"/>
          <p:cNvSpPr txBox="1">
            <a:spLocks/>
          </p:cNvSpPr>
          <p:nvPr/>
        </p:nvSpPr>
        <p:spPr bwMode="auto">
          <a:xfrm>
            <a:off x="1385888" y="2924175"/>
            <a:ext cx="4699000" cy="2778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anchor="b" anchorCtr="0" compatLnSpc="1">
            <a:prstTxWarp prst="textNoShape">
              <a:avLst/>
            </a:prstTxWarp>
            <a:noAutofit/>
          </a:bodyPr>
          <a:lstStyle>
            <a:lvl1pPr marL="0" indent="0" algn="l" rtl="0" eaLnBrk="0" fontAlgn="base" hangingPunct="0">
              <a:spcBef>
                <a:spcPts val="1200"/>
              </a:spcBef>
              <a:spcAft>
                <a:spcPct val="0"/>
              </a:spcAft>
              <a:buSzPct val="90000"/>
              <a:buNone/>
              <a:defRPr sz="1800" kern="1200">
                <a:solidFill>
                  <a:schemeClr val="bg1"/>
                </a:solidFill>
                <a:latin typeface="+mn-lt"/>
                <a:ea typeface="+mn-ea"/>
                <a:cs typeface="+mn-cs"/>
              </a:defRPr>
            </a:lvl1pPr>
            <a:lvl2pPr marL="457200" indent="0" algn="ctr" rtl="0" eaLnBrk="0" fontAlgn="base" hangingPunct="0">
              <a:spcBef>
                <a:spcPts val="400"/>
              </a:spcBef>
              <a:spcAft>
                <a:spcPct val="0"/>
              </a:spcAft>
              <a:buSzPct val="60000"/>
              <a:buNone/>
              <a:defRPr sz="2000" kern="1200">
                <a:solidFill>
                  <a:schemeClr val="tx1"/>
                </a:solidFill>
                <a:latin typeface="+mn-lt"/>
                <a:ea typeface="+mn-ea"/>
                <a:cs typeface="+mn-cs"/>
              </a:defRPr>
            </a:lvl2pPr>
            <a:lvl3pPr marL="914400" indent="0" algn="ctr" rtl="0" eaLnBrk="0" fontAlgn="base" hangingPunct="0">
              <a:spcBef>
                <a:spcPts val="300"/>
              </a:spcBef>
              <a:spcAft>
                <a:spcPct val="0"/>
              </a:spcAft>
              <a:buNone/>
              <a:defRPr sz="1800" kern="1200">
                <a:solidFill>
                  <a:schemeClr val="tx1"/>
                </a:solidFill>
                <a:latin typeface="+mn-lt"/>
                <a:ea typeface="+mn-ea"/>
                <a:cs typeface="+mn-cs"/>
              </a:defRPr>
            </a:lvl3pPr>
            <a:lvl4pPr marL="1371600" indent="0" algn="ctr" rtl="0" eaLnBrk="0" fontAlgn="base" hangingPunct="0">
              <a:spcBef>
                <a:spcPct val="0"/>
              </a:spcBef>
              <a:spcAft>
                <a:spcPct val="0"/>
              </a:spcAft>
              <a:buNone/>
              <a:defRPr sz="1600" kern="1200">
                <a:solidFill>
                  <a:schemeClr val="tx1"/>
                </a:solidFill>
                <a:latin typeface="+mn-lt"/>
                <a:ea typeface="+mn-ea"/>
                <a:cs typeface="+mn-cs"/>
              </a:defRPr>
            </a:lvl4pPr>
            <a:lvl5pPr marL="1828800" indent="0" algn="ctr" rtl="0" eaLnBrk="0" fontAlgn="base" hangingPunct="0">
              <a:spcBef>
                <a:spcPct val="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fr-FR" altLang="fr-FR" dirty="0" smtClean="0"/>
              <a:t>Conférence de presse</a:t>
            </a:r>
          </a:p>
        </p:txBody>
      </p:sp>
      <p:sp>
        <p:nvSpPr>
          <p:cNvPr id="15" name="Espace réservé du texte 13"/>
          <p:cNvSpPr txBox="1">
            <a:spLocks/>
          </p:cNvSpPr>
          <p:nvPr/>
        </p:nvSpPr>
        <p:spPr bwMode="auto">
          <a:xfrm>
            <a:off x="1385888" y="4540250"/>
            <a:ext cx="2520950" cy="1841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anchor="t" anchorCtr="0" compatLnSpc="1">
            <a:prstTxWarp prst="textNoShape">
              <a:avLst/>
            </a:prstTxWarp>
            <a:noAutofit/>
          </a:bodyPr>
          <a:lstStyle>
            <a:lvl1pPr marL="0" indent="0" algn="l" rtl="0" eaLnBrk="0" fontAlgn="base" hangingPunct="0">
              <a:spcBef>
                <a:spcPts val="0"/>
              </a:spcBef>
              <a:spcAft>
                <a:spcPct val="0"/>
              </a:spcAft>
              <a:buSzPct val="90000"/>
              <a:buFontTx/>
              <a:buNone/>
              <a:defRPr sz="1000" kern="1200">
                <a:solidFill>
                  <a:schemeClr val="bg1"/>
                </a:solidFill>
                <a:latin typeface="+mn-lt"/>
                <a:ea typeface="+mn-ea"/>
                <a:cs typeface="+mn-cs"/>
              </a:defRPr>
            </a:lvl1pPr>
            <a:lvl2pPr marL="0" indent="0" algn="l" rtl="0" eaLnBrk="0" fontAlgn="base" hangingPunct="0">
              <a:spcBef>
                <a:spcPts val="0"/>
              </a:spcBef>
              <a:spcAft>
                <a:spcPct val="0"/>
              </a:spcAft>
              <a:buSzPct val="60000"/>
              <a:buFontTx/>
              <a:buNone/>
              <a:defRPr sz="1200" kern="1200">
                <a:solidFill>
                  <a:schemeClr val="tx2"/>
                </a:solidFill>
                <a:latin typeface="+mn-lt"/>
                <a:ea typeface="+mn-ea"/>
                <a:cs typeface="+mn-cs"/>
              </a:defRPr>
            </a:lvl2pPr>
            <a:lvl3pPr marL="0" indent="0" algn="l" rtl="0" eaLnBrk="0" fontAlgn="base" hangingPunct="0">
              <a:spcBef>
                <a:spcPts val="0"/>
              </a:spcBef>
              <a:spcAft>
                <a:spcPct val="0"/>
              </a:spcAft>
              <a:buFontTx/>
              <a:buNone/>
              <a:defRPr sz="1200" kern="1200">
                <a:solidFill>
                  <a:schemeClr val="tx2"/>
                </a:solidFill>
                <a:latin typeface="+mn-lt"/>
                <a:ea typeface="+mn-ea"/>
                <a:cs typeface="+mn-cs"/>
              </a:defRPr>
            </a:lvl3pPr>
            <a:lvl4pPr marL="0" algn="l" rtl="0" eaLnBrk="0" fontAlgn="base" hangingPunct="0">
              <a:spcBef>
                <a:spcPts val="0"/>
              </a:spcBef>
              <a:spcAft>
                <a:spcPct val="0"/>
              </a:spcAft>
              <a:buFontTx/>
              <a:buNone/>
              <a:defRPr sz="1200" kern="1200">
                <a:solidFill>
                  <a:schemeClr val="tx2"/>
                </a:solidFill>
                <a:latin typeface="+mn-lt"/>
                <a:ea typeface="+mn-ea"/>
                <a:cs typeface="+mn-cs"/>
              </a:defRPr>
            </a:lvl4pPr>
            <a:lvl5pPr marL="0" algn="l" rtl="0" eaLnBrk="0" fontAlgn="base" hangingPunct="0">
              <a:spcBef>
                <a:spcPts val="0"/>
              </a:spcBef>
              <a:spcAft>
                <a:spcPct val="0"/>
              </a:spcAft>
              <a:buFontTx/>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spcBef>
                <a:spcPct val="0"/>
              </a:spcBef>
            </a:pPr>
            <a:r>
              <a:rPr lang="fr-FR" altLang="fr-FR" dirty="0" smtClean="0"/>
              <a:t>12 janvier 2017</a:t>
            </a:r>
          </a:p>
        </p:txBody>
      </p:sp>
      <p:sp>
        <p:nvSpPr>
          <p:cNvPr id="13" name="Titre 11"/>
          <p:cNvSpPr txBox="1">
            <a:spLocks/>
          </p:cNvSpPr>
          <p:nvPr/>
        </p:nvSpPr>
        <p:spPr>
          <a:xfrm>
            <a:off x="1385888" y="3295650"/>
            <a:ext cx="6697662" cy="1152525"/>
          </a:xfrm>
          <a:prstGeom prst="rect">
            <a:avLst/>
          </a:prstGeom>
        </p:spPr>
        <p:txBody>
          <a:bodyPr vert="horz" lIns="36000" tIns="0" rIns="36000" bIns="0" rtlCol="0" anchor="ctr">
            <a:noAutofit/>
          </a:bodyPr>
          <a:lstStyle>
            <a:lvl1pPr algn="l" rtl="0" eaLnBrk="0" fontAlgn="base" hangingPunct="0">
              <a:lnSpc>
                <a:spcPct val="90000"/>
              </a:lnSpc>
              <a:spcBef>
                <a:spcPct val="0"/>
              </a:spcBef>
              <a:spcAft>
                <a:spcPct val="0"/>
              </a:spcAft>
              <a:defRPr sz="3600" b="1" kern="1200" cap="all">
                <a:solidFill>
                  <a:schemeClr val="bg1"/>
                </a:solidFill>
                <a:latin typeface="+mj-lt"/>
                <a:ea typeface="+mj-ea"/>
                <a:cs typeface="+mj-cs"/>
              </a:defRPr>
            </a:lvl1pPr>
            <a:lvl2pPr algn="l" rtl="0" eaLnBrk="0" fontAlgn="base" hangingPunct="0">
              <a:lnSpc>
                <a:spcPct val="90000"/>
              </a:lnSpc>
              <a:spcBef>
                <a:spcPct val="0"/>
              </a:spcBef>
              <a:spcAft>
                <a:spcPct val="0"/>
              </a:spcAft>
              <a:defRPr sz="22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22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22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2200" b="1">
                <a:solidFill>
                  <a:schemeClr val="tx2"/>
                </a:solidFill>
                <a:latin typeface="Arial" panose="020B0604020202020204" pitchFamily="34" charset="0"/>
              </a:defRPr>
            </a:lvl5pPr>
            <a:lvl6pPr marL="457200" algn="l" rtl="0" fontAlgn="base">
              <a:lnSpc>
                <a:spcPct val="90000"/>
              </a:lnSpc>
              <a:spcBef>
                <a:spcPct val="0"/>
              </a:spcBef>
              <a:spcAft>
                <a:spcPct val="0"/>
              </a:spcAft>
              <a:defRPr sz="2200" b="1">
                <a:solidFill>
                  <a:schemeClr val="tx2"/>
                </a:solidFill>
                <a:latin typeface="Arial" panose="020B0604020202020204" pitchFamily="34" charset="0"/>
              </a:defRPr>
            </a:lvl6pPr>
            <a:lvl7pPr marL="914400" algn="l" rtl="0" fontAlgn="base">
              <a:lnSpc>
                <a:spcPct val="90000"/>
              </a:lnSpc>
              <a:spcBef>
                <a:spcPct val="0"/>
              </a:spcBef>
              <a:spcAft>
                <a:spcPct val="0"/>
              </a:spcAft>
              <a:defRPr sz="2200" b="1">
                <a:solidFill>
                  <a:schemeClr val="tx2"/>
                </a:solidFill>
                <a:latin typeface="Arial" panose="020B0604020202020204" pitchFamily="34" charset="0"/>
              </a:defRPr>
            </a:lvl7pPr>
            <a:lvl8pPr marL="1371600" algn="l" rtl="0" fontAlgn="base">
              <a:lnSpc>
                <a:spcPct val="90000"/>
              </a:lnSpc>
              <a:spcBef>
                <a:spcPct val="0"/>
              </a:spcBef>
              <a:spcAft>
                <a:spcPct val="0"/>
              </a:spcAft>
              <a:defRPr sz="2200" b="1">
                <a:solidFill>
                  <a:schemeClr val="tx2"/>
                </a:solidFill>
                <a:latin typeface="Arial" panose="020B0604020202020204" pitchFamily="34" charset="0"/>
              </a:defRPr>
            </a:lvl8pPr>
            <a:lvl9pPr marL="1828800" algn="l" rtl="0" fontAlgn="base">
              <a:lnSpc>
                <a:spcPct val="90000"/>
              </a:lnSpc>
              <a:spcBef>
                <a:spcPct val="0"/>
              </a:spcBef>
              <a:spcAft>
                <a:spcPct val="0"/>
              </a:spcAft>
              <a:defRPr sz="2200" b="1">
                <a:solidFill>
                  <a:schemeClr val="tx2"/>
                </a:solidFill>
                <a:latin typeface="Arial" panose="020B0604020202020204" pitchFamily="34" charset="0"/>
              </a:defRPr>
            </a:lvl9pPr>
          </a:lstStyle>
          <a:p>
            <a:pPr eaLnBrk="1" fontAlgn="auto" hangingPunct="1">
              <a:spcAft>
                <a:spcPts val="0"/>
              </a:spcAft>
              <a:defRPr/>
            </a:pPr>
            <a:r>
              <a:rPr lang="fr-FR" sz="2800" dirty="0" smtClean="0"/>
              <a:t>baromètre </a:t>
            </a:r>
            <a:r>
              <a:rPr lang="fr-FR" sz="2800" dirty="0"/>
              <a:t>Attitude Prévention </a:t>
            </a:r>
            <a:br>
              <a:rPr lang="fr-FR" sz="2800" dirty="0"/>
            </a:br>
            <a:r>
              <a:rPr lang="fr-FR" sz="2800" dirty="0"/>
              <a:t>le niveau d’activité physique ou sportive des Français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a:xfrm>
            <a:off x="2286000" y="3069914"/>
            <a:ext cx="5159288" cy="766"/>
          </a:xfrm>
          <a:prstGeom prst="line">
            <a:avLst/>
          </a:prstGeom>
          <a:ln w="38100" cap="flat" cmpd="sng" algn="ctr">
            <a:solidFill>
              <a:schemeClr val="bg1">
                <a:lumMod val="50000"/>
              </a:schemeClr>
            </a:solidFill>
            <a:prstDash val="sys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445288" y="2818922"/>
            <a:ext cx="1470112" cy="415498"/>
          </a:xfrm>
          <a:prstGeom prst="rect">
            <a:avLst/>
          </a:prstGeom>
        </p:spPr>
        <p:txBody>
          <a:bodyPr wrap="square">
            <a:spAutoFit/>
          </a:bodyPr>
          <a:lstStyle/>
          <a:p>
            <a:pPr algn="ctr"/>
            <a:r>
              <a:rPr lang="fr-FR" sz="2100" b="1" dirty="0" smtClean="0">
                <a:solidFill>
                  <a:schemeClr val="tx1">
                    <a:lumMod val="50000"/>
                    <a:lumOff val="50000"/>
                  </a:schemeClr>
                </a:solidFill>
              </a:rPr>
              <a:t>48 %</a:t>
            </a:r>
            <a:endParaRPr lang="fr-FR" sz="2100" dirty="0">
              <a:solidFill>
                <a:schemeClr val="tx1">
                  <a:lumMod val="50000"/>
                  <a:lumOff val="50000"/>
                </a:schemeClr>
              </a:solidFill>
            </a:endParaRPr>
          </a:p>
        </p:txBody>
      </p:sp>
      <p:grpSp>
        <p:nvGrpSpPr>
          <p:cNvPr id="7" name="Groupe 4"/>
          <p:cNvGrpSpPr>
            <a:grpSpLocks/>
          </p:cNvGrpSpPr>
          <p:nvPr/>
        </p:nvGrpSpPr>
        <p:grpSpPr bwMode="auto">
          <a:xfrm>
            <a:off x="-112713" y="611188"/>
            <a:ext cx="701676" cy="846137"/>
            <a:chOff x="-112911" y="611260"/>
            <a:chExt cx="701819" cy="846573"/>
          </a:xfrm>
        </p:grpSpPr>
        <p:sp>
          <p:nvSpPr>
            <p:cNvPr id="8" name="Freeform 5"/>
            <p:cNvSpPr>
              <a:spLocks/>
            </p:cNvSpPr>
            <p:nvPr/>
          </p:nvSpPr>
          <p:spPr bwMode="auto">
            <a:xfrm>
              <a:off x="-112911" y="691700"/>
              <a:ext cx="691991" cy="766133"/>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pPr>
              <a:endParaRPr lang="fr-FR">
                <a:latin typeface="+mn-lt"/>
                <a:cs typeface="+mn-cs"/>
              </a:endParaRPr>
            </a:p>
          </p:txBody>
        </p:sp>
        <p:sp>
          <p:nvSpPr>
            <p:cNvPr id="12" name="Freeform 5"/>
            <p:cNvSpPr>
              <a:spLocks/>
            </p:cNvSpPr>
            <p:nvPr/>
          </p:nvSpPr>
          <p:spPr bwMode="auto">
            <a:xfrm>
              <a:off x="228472" y="611260"/>
              <a:ext cx="360436" cy="395491"/>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pPr>
              <a:endParaRPr lang="fr-FR">
                <a:latin typeface="+mn-lt"/>
                <a:cs typeface="+mn-cs"/>
              </a:endParaRPr>
            </a:p>
          </p:txBody>
        </p:sp>
      </p:grpSp>
      <p:sp>
        <p:nvSpPr>
          <p:cNvPr id="13" name="Titre 3"/>
          <p:cNvSpPr txBox="1">
            <a:spLocks/>
          </p:cNvSpPr>
          <p:nvPr/>
        </p:nvSpPr>
        <p:spPr>
          <a:xfrm>
            <a:off x="663123" y="653062"/>
            <a:ext cx="7964487" cy="780648"/>
          </a:xfrm>
          <a:prstGeom prst="rect">
            <a:avLst/>
          </a:prstGeom>
        </p:spPr>
        <p:txBody>
          <a:bodyPr vert="horz" wrap="square" lIns="36000" tIns="0" rIns="36000" bIns="0" rtlCol="0" anchor="t">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fr-FR" sz="2200" b="1" cap="all" dirty="0" smtClean="0">
                <a:solidFill>
                  <a:srgbClr val="FF6600"/>
                </a:solidFill>
                <a:latin typeface="+mj-lt"/>
                <a:ea typeface="+mj-ea"/>
                <a:cs typeface="+mj-cs"/>
              </a:rPr>
              <a:t>PRATIQUE D’ACTIVITE PHYSIQUE OU SPORTIVE</a:t>
            </a:r>
            <a:endParaRPr lang="fr-FR" sz="2200" b="1" cap="all" dirty="0">
              <a:solidFill>
                <a:srgbClr val="FF6600"/>
              </a:solidFill>
              <a:latin typeface="+mj-lt"/>
              <a:ea typeface="+mj-ea"/>
              <a:cs typeface="+mj-cs"/>
            </a:endParaRPr>
          </a:p>
        </p:txBody>
      </p:sp>
      <p:sp>
        <p:nvSpPr>
          <p:cNvPr id="18"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2"/>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3"/>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4"/>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5 ans de baromètre</a:t>
            </a:r>
            <a:endParaRPr lang="fr-FR" sz="1200" dirty="0">
              <a:solidFill>
                <a:srgbClr val="FF6600"/>
              </a:solidFill>
            </a:endParaRPr>
          </a:p>
        </p:txBody>
      </p:sp>
      <p:pic>
        <p:nvPicPr>
          <p:cNvPr id="19" name="Image 18"/>
          <p:cNvPicPr>
            <a:picLocks noChangeAspect="1"/>
          </p:cNvPicPr>
          <p:nvPr/>
        </p:nvPicPr>
        <p:blipFill rotWithShape="1">
          <a:blip r:embed="rId5"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20" name="Picture 2" descr="See original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aphicFrame>
        <p:nvGraphicFramePr>
          <p:cNvPr id="16" name="Graphique 15"/>
          <p:cNvGraphicFramePr>
            <a:graphicFrameLocks/>
          </p:cNvGraphicFramePr>
          <p:nvPr>
            <p:extLst>
              <p:ext uri="{D42A27DB-BD31-4B8C-83A1-F6EECF244321}">
                <p14:modId xmlns:p14="http://schemas.microsoft.com/office/powerpoint/2010/main" val="4214030605"/>
              </p:ext>
            </p:extLst>
          </p:nvPr>
        </p:nvGraphicFramePr>
        <p:xfrm>
          <a:off x="1185305" y="1676400"/>
          <a:ext cx="6773389" cy="430321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848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4869" y="620688"/>
            <a:ext cx="7579539" cy="1613284"/>
          </a:xfrm>
        </p:spPr>
        <p:txBody>
          <a:bodyPr>
            <a:normAutofit/>
          </a:bodyPr>
          <a:lstStyle/>
          <a:p>
            <a:r>
              <a:rPr lang="fr-FR" dirty="0">
                <a:solidFill>
                  <a:srgbClr val="FF6600"/>
                </a:solidFill>
              </a:rPr>
              <a:t>Les femmes </a:t>
            </a:r>
            <a:r>
              <a:rPr lang="fr-FR" dirty="0" err="1">
                <a:solidFill>
                  <a:srgbClr val="FF6600"/>
                </a:solidFill>
              </a:rPr>
              <a:t>pratiqueNT</a:t>
            </a:r>
            <a:r>
              <a:rPr lang="fr-FR" dirty="0">
                <a:solidFill>
                  <a:srgbClr val="FF6600"/>
                </a:solidFill>
              </a:rPr>
              <a:t> MOINS d’APS </a:t>
            </a:r>
            <a:br>
              <a:rPr lang="fr-FR" dirty="0">
                <a:solidFill>
                  <a:srgbClr val="FF6600"/>
                </a:solidFill>
              </a:rPr>
            </a:br>
            <a:r>
              <a:rPr lang="fr-FR" dirty="0">
                <a:solidFill>
                  <a:srgbClr val="FF6600"/>
                </a:solidFill>
              </a:rPr>
              <a:t>et marchent moins que les hommes</a:t>
            </a:r>
          </a:p>
        </p:txBody>
      </p:sp>
      <p:graphicFrame>
        <p:nvGraphicFramePr>
          <p:cNvPr id="4" name="Graphique 3"/>
          <p:cNvGraphicFramePr>
            <a:graphicFrameLocks/>
          </p:cNvGraphicFramePr>
          <p:nvPr>
            <p:extLst>
              <p:ext uri="{D42A27DB-BD31-4B8C-83A1-F6EECF244321}">
                <p14:modId xmlns:p14="http://schemas.microsoft.com/office/powerpoint/2010/main" val="1008179846"/>
              </p:ext>
            </p:extLst>
          </p:nvPr>
        </p:nvGraphicFramePr>
        <p:xfrm>
          <a:off x="1619672" y="2132856"/>
          <a:ext cx="6192688" cy="3368673"/>
        </p:xfrm>
        <a:graphic>
          <a:graphicData uri="http://schemas.openxmlformats.org/drawingml/2006/chart">
            <c:chart xmlns:c="http://schemas.openxmlformats.org/drawingml/2006/chart" xmlns:r="http://schemas.openxmlformats.org/officeDocument/2006/relationships" r:id="rId2"/>
          </a:graphicData>
        </a:graphic>
      </p:graphicFrame>
      <p:sp>
        <p:nvSpPr>
          <p:cNvPr id="8" name="Freeform 5"/>
          <p:cNvSpPr>
            <a:spLocks/>
          </p:cNvSpPr>
          <p:nvPr/>
        </p:nvSpPr>
        <p:spPr bwMode="auto">
          <a:xfrm>
            <a:off x="-112713" y="7010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10" name="Freeform 5"/>
          <p:cNvSpPr>
            <a:spLocks/>
          </p:cNvSpPr>
          <p:nvPr/>
        </p:nvSpPr>
        <p:spPr bwMode="auto">
          <a:xfrm>
            <a:off x="228600" y="6206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3"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5 ans de baromètre</a:t>
            </a:r>
            <a:endParaRPr lang="fr-FR" sz="1200" dirty="0">
              <a:solidFill>
                <a:srgbClr val="FF6600"/>
              </a:solidFill>
            </a:endParaRPr>
          </a:p>
        </p:txBody>
      </p:sp>
      <p:pic>
        <p:nvPicPr>
          <p:cNvPr id="15" name="Image 14"/>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6"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9" name="Rectangle 8"/>
          <p:cNvSpPr/>
          <p:nvPr/>
        </p:nvSpPr>
        <p:spPr>
          <a:xfrm>
            <a:off x="3761437" y="2473151"/>
            <a:ext cx="344302" cy="307777"/>
          </a:xfrm>
          <a:prstGeom prst="rect">
            <a:avLst/>
          </a:prstGeom>
        </p:spPr>
        <p:txBody>
          <a:bodyPr wrap="none">
            <a:spAutoFit/>
          </a:bodyPr>
          <a:lstStyle/>
          <a:p>
            <a:pPr algn="ctr">
              <a:defRPr sz="1400" b="1" i="0" u="none" strike="noStrike" kern="1200" baseline="0">
                <a:solidFill>
                  <a:srgbClr val="62BCE9">
                    <a:lumMod val="10000"/>
                  </a:srgbClr>
                </a:solidFill>
                <a:latin typeface="+mn-lt"/>
                <a:ea typeface="+mn-ea"/>
                <a:cs typeface="+mn-cs"/>
              </a:defRPr>
            </a:pPr>
            <a:r>
              <a:rPr lang="fr-FR" b="1" dirty="0" smtClean="0">
                <a:solidFill>
                  <a:srgbClr val="7F7F7F"/>
                </a:solidFill>
              </a:rPr>
              <a:t>%</a:t>
            </a:r>
            <a:endParaRPr lang="fr-FR" b="1" dirty="0">
              <a:solidFill>
                <a:srgbClr val="7F7F7F"/>
              </a:solidFill>
            </a:endParaRPr>
          </a:p>
        </p:txBody>
      </p:sp>
      <p:sp>
        <p:nvSpPr>
          <p:cNvPr id="11" name="Rectangle 10"/>
          <p:cNvSpPr/>
          <p:nvPr/>
        </p:nvSpPr>
        <p:spPr>
          <a:xfrm>
            <a:off x="5861205" y="2378466"/>
            <a:ext cx="344302" cy="307777"/>
          </a:xfrm>
          <a:prstGeom prst="rect">
            <a:avLst/>
          </a:prstGeom>
        </p:spPr>
        <p:txBody>
          <a:bodyPr wrap="none">
            <a:spAutoFit/>
          </a:bodyPr>
          <a:lstStyle/>
          <a:p>
            <a:pPr algn="ctr">
              <a:defRPr sz="1400" b="1" i="0" u="none" strike="noStrike" kern="1200" baseline="0">
                <a:solidFill>
                  <a:srgbClr val="62BCE9">
                    <a:lumMod val="10000"/>
                  </a:srgbClr>
                </a:solidFill>
                <a:latin typeface="+mn-lt"/>
                <a:ea typeface="+mn-ea"/>
                <a:cs typeface="+mn-cs"/>
              </a:defRPr>
            </a:pPr>
            <a:r>
              <a:rPr lang="fr-FR" b="1" dirty="0" smtClean="0">
                <a:solidFill>
                  <a:srgbClr val="7F7F7F"/>
                </a:solidFill>
              </a:rPr>
              <a:t>%</a:t>
            </a:r>
            <a:endParaRPr lang="fr-FR" b="1" dirty="0">
              <a:solidFill>
                <a:srgbClr val="7F7F7F"/>
              </a:solidFill>
            </a:endParaRPr>
          </a:p>
        </p:txBody>
      </p:sp>
    </p:spTree>
    <p:extLst>
      <p:ext uri="{BB962C8B-B14F-4D97-AF65-F5344CB8AC3E}">
        <p14:creationId xmlns:p14="http://schemas.microsoft.com/office/powerpoint/2010/main" val="3851449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2555776" y="3573016"/>
            <a:ext cx="5688632" cy="0"/>
          </a:xfrm>
          <a:prstGeom prst="line">
            <a:avLst/>
          </a:prstGeom>
          <a:ln w="38100" cap="flat" cmpd="sng" algn="ctr">
            <a:solidFill>
              <a:schemeClr val="bg1">
                <a:lumMod val="50000"/>
              </a:schemeClr>
            </a:solidFill>
            <a:prstDash val="sys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9" name="Graphique 8"/>
          <p:cNvGraphicFramePr>
            <a:graphicFrameLocks/>
          </p:cNvGraphicFramePr>
          <p:nvPr>
            <p:extLst>
              <p:ext uri="{D42A27DB-BD31-4B8C-83A1-F6EECF244321}">
                <p14:modId xmlns:p14="http://schemas.microsoft.com/office/powerpoint/2010/main" val="949638668"/>
              </p:ext>
            </p:extLst>
          </p:nvPr>
        </p:nvGraphicFramePr>
        <p:xfrm>
          <a:off x="1258988" y="2002799"/>
          <a:ext cx="7200800"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p:cNvSpPr>
            <a:spLocks noGrp="1"/>
          </p:cNvSpPr>
          <p:nvPr>
            <p:ph type="title"/>
          </p:nvPr>
        </p:nvSpPr>
        <p:spPr>
          <a:xfrm>
            <a:off x="664869" y="620688"/>
            <a:ext cx="7579539" cy="1613284"/>
          </a:xfrm>
        </p:spPr>
        <p:txBody>
          <a:bodyPr>
            <a:normAutofit/>
          </a:bodyPr>
          <a:lstStyle/>
          <a:p>
            <a:r>
              <a:rPr lang="fr-FR" dirty="0">
                <a:solidFill>
                  <a:srgbClr val="FF6600"/>
                </a:solidFill>
              </a:rPr>
              <a:t>Les femmes </a:t>
            </a:r>
            <a:r>
              <a:rPr lang="fr-FR" dirty="0" err="1">
                <a:solidFill>
                  <a:srgbClr val="FF6600"/>
                </a:solidFill>
              </a:rPr>
              <a:t>pratiqueNT</a:t>
            </a:r>
            <a:r>
              <a:rPr lang="fr-FR" dirty="0">
                <a:solidFill>
                  <a:srgbClr val="FF6600"/>
                </a:solidFill>
              </a:rPr>
              <a:t> MOINS d’APS </a:t>
            </a:r>
            <a:br>
              <a:rPr lang="fr-FR" dirty="0">
                <a:solidFill>
                  <a:srgbClr val="FF6600"/>
                </a:solidFill>
              </a:rPr>
            </a:br>
            <a:r>
              <a:rPr lang="fr-FR" dirty="0">
                <a:solidFill>
                  <a:srgbClr val="FF6600"/>
                </a:solidFill>
              </a:rPr>
              <a:t>et marchent moins que les hommes</a:t>
            </a:r>
          </a:p>
        </p:txBody>
      </p:sp>
      <p:sp>
        <p:nvSpPr>
          <p:cNvPr id="6" name="Rectangle 5"/>
          <p:cNvSpPr/>
          <p:nvPr/>
        </p:nvSpPr>
        <p:spPr>
          <a:xfrm>
            <a:off x="1547664" y="1570751"/>
            <a:ext cx="1481658" cy="307777"/>
          </a:xfrm>
          <a:prstGeom prst="rect">
            <a:avLst/>
          </a:prstGeom>
        </p:spPr>
        <p:txBody>
          <a:bodyPr wrap="none">
            <a:spAutoFit/>
          </a:bodyPr>
          <a:lstStyle/>
          <a:p>
            <a:pPr algn="ctr">
              <a:defRPr sz="1400" b="1" i="0" u="none" strike="noStrike" kern="1200" baseline="0">
                <a:solidFill>
                  <a:srgbClr val="62BCE9">
                    <a:lumMod val="10000"/>
                  </a:srgbClr>
                </a:solidFill>
                <a:latin typeface="+mn-lt"/>
                <a:ea typeface="+mn-ea"/>
                <a:cs typeface="+mn-cs"/>
              </a:defRPr>
            </a:pPr>
            <a:r>
              <a:rPr lang="fr-FR" b="1" dirty="0" smtClean="0">
                <a:solidFill>
                  <a:srgbClr val="7F7F7F"/>
                </a:solidFill>
              </a:rPr>
              <a:t>Nombre de pas</a:t>
            </a:r>
            <a:endParaRPr lang="fr-FR" b="1" dirty="0">
              <a:solidFill>
                <a:srgbClr val="7F7F7F"/>
              </a:solidFill>
            </a:endParaRPr>
          </a:p>
        </p:txBody>
      </p:sp>
      <p:sp>
        <p:nvSpPr>
          <p:cNvPr id="8" name="Freeform 5"/>
          <p:cNvSpPr>
            <a:spLocks/>
          </p:cNvSpPr>
          <p:nvPr/>
        </p:nvSpPr>
        <p:spPr bwMode="auto">
          <a:xfrm>
            <a:off x="-112713" y="7010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10" name="Freeform 5"/>
          <p:cNvSpPr>
            <a:spLocks/>
          </p:cNvSpPr>
          <p:nvPr/>
        </p:nvSpPr>
        <p:spPr bwMode="auto">
          <a:xfrm>
            <a:off x="228600" y="6206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3"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5 ans de baromètre</a:t>
            </a:r>
            <a:endParaRPr lang="fr-FR" sz="1200" dirty="0">
              <a:solidFill>
                <a:srgbClr val="FF6600"/>
              </a:solidFill>
            </a:endParaRPr>
          </a:p>
        </p:txBody>
      </p:sp>
      <p:pic>
        <p:nvPicPr>
          <p:cNvPr id="16" name="Image 15"/>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7"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37809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52400" y="1546225"/>
            <a:ext cx="4103687" cy="3455987"/>
          </a:xfrm>
        </p:spPr>
        <p:txBody>
          <a:bodyPr/>
          <a:lstStyle/>
          <a:p>
            <a:pPr eaLnBrk="1" fontAlgn="auto" hangingPunct="1">
              <a:spcAft>
                <a:spcPts val="0"/>
              </a:spcAft>
              <a:defRPr/>
            </a:pPr>
            <a:r>
              <a:rPr lang="fr-FR" sz="3200" dirty="0" err="1">
                <a:solidFill>
                  <a:srgbClr val="FF6600"/>
                </a:solidFill>
              </a:rPr>
              <a:t>FacteurS</a:t>
            </a:r>
            <a:r>
              <a:rPr lang="fr-FR" sz="3200" dirty="0">
                <a:solidFill>
                  <a:srgbClr val="FF6600"/>
                </a:solidFill>
              </a:rPr>
              <a:t> </a:t>
            </a:r>
            <a:r>
              <a:rPr lang="fr-FR" sz="3200" dirty="0" smtClean="0">
                <a:solidFill>
                  <a:srgbClr val="FF6600"/>
                </a:solidFill>
              </a:rPr>
              <a:t>influençant </a:t>
            </a:r>
            <a:r>
              <a:rPr lang="fr-FR" sz="3200" dirty="0">
                <a:solidFill>
                  <a:srgbClr val="FF6600"/>
                </a:solidFill>
              </a:rPr>
              <a:t/>
            </a:r>
            <a:br>
              <a:rPr lang="fr-FR" sz="3200" dirty="0">
                <a:solidFill>
                  <a:srgbClr val="FF6600"/>
                </a:solidFill>
              </a:rPr>
            </a:br>
            <a:r>
              <a:rPr lang="fr-FR" sz="3200" dirty="0">
                <a:solidFill>
                  <a:srgbClr val="FF6600"/>
                </a:solidFill>
              </a:rPr>
              <a:t>le niveau d’activité physique</a:t>
            </a:r>
          </a:p>
        </p:txBody>
      </p:sp>
      <p:sp>
        <p:nvSpPr>
          <p:cNvPr id="20" name="Freeform 10"/>
          <p:cNvSpPr>
            <a:spLocks/>
          </p:cNvSpPr>
          <p:nvPr/>
        </p:nvSpPr>
        <p:spPr bwMode="auto">
          <a:xfrm>
            <a:off x="4367212" y="1074737"/>
            <a:ext cx="3959225" cy="4397375"/>
          </a:xfrm>
          <a:custGeom>
            <a:avLst/>
            <a:gdLst>
              <a:gd name="T0" fmla="*/ 2492 w 2494"/>
              <a:gd name="T1" fmla="*/ 1348 h 2770"/>
              <a:gd name="T2" fmla="*/ 2480 w 2494"/>
              <a:gd name="T3" fmla="*/ 1286 h 2770"/>
              <a:gd name="T4" fmla="*/ 2458 w 2494"/>
              <a:gd name="T5" fmla="*/ 1228 h 2770"/>
              <a:gd name="T6" fmla="*/ 2446 w 2494"/>
              <a:gd name="T7" fmla="*/ 1206 h 2770"/>
              <a:gd name="T8" fmla="*/ 2426 w 2494"/>
              <a:gd name="T9" fmla="*/ 1176 h 2770"/>
              <a:gd name="T10" fmla="*/ 2386 w 2494"/>
              <a:gd name="T11" fmla="*/ 1130 h 2770"/>
              <a:gd name="T12" fmla="*/ 2340 w 2494"/>
              <a:gd name="T13" fmla="*/ 1092 h 2770"/>
              <a:gd name="T14" fmla="*/ 2310 w 2494"/>
              <a:gd name="T15" fmla="*/ 1074 h 2770"/>
              <a:gd name="T16" fmla="*/ 534 w 2494"/>
              <a:gd name="T17" fmla="*/ 48 h 2770"/>
              <a:gd name="T18" fmla="*/ 490 w 2494"/>
              <a:gd name="T19" fmla="*/ 26 h 2770"/>
              <a:gd name="T20" fmla="*/ 440 w 2494"/>
              <a:gd name="T21" fmla="*/ 10 h 2770"/>
              <a:gd name="T22" fmla="*/ 398 w 2494"/>
              <a:gd name="T23" fmla="*/ 2 h 2770"/>
              <a:gd name="T24" fmla="*/ 356 w 2494"/>
              <a:gd name="T25" fmla="*/ 0 h 2770"/>
              <a:gd name="T26" fmla="*/ 282 w 2494"/>
              <a:gd name="T27" fmla="*/ 8 h 2770"/>
              <a:gd name="T28" fmla="*/ 184 w 2494"/>
              <a:gd name="T29" fmla="*/ 44 h 2770"/>
              <a:gd name="T30" fmla="*/ 118 w 2494"/>
              <a:gd name="T31" fmla="*/ 92 h 2770"/>
              <a:gd name="T32" fmla="*/ 64 w 2494"/>
              <a:gd name="T33" fmla="*/ 154 h 2770"/>
              <a:gd name="T34" fmla="*/ 48 w 2494"/>
              <a:gd name="T35" fmla="*/ 178 h 2770"/>
              <a:gd name="T36" fmla="*/ 34 w 2494"/>
              <a:gd name="T37" fmla="*/ 206 h 2770"/>
              <a:gd name="T38" fmla="*/ 16 w 2494"/>
              <a:gd name="T39" fmla="*/ 252 h 2770"/>
              <a:gd name="T40" fmla="*/ 4 w 2494"/>
              <a:gd name="T41" fmla="*/ 304 h 2770"/>
              <a:gd name="T42" fmla="*/ 2 w 2494"/>
              <a:gd name="T43" fmla="*/ 330 h 2770"/>
              <a:gd name="T44" fmla="*/ 0 w 2494"/>
              <a:gd name="T45" fmla="*/ 2408 h 2770"/>
              <a:gd name="T46" fmla="*/ 2 w 2494"/>
              <a:gd name="T47" fmla="*/ 2440 h 2770"/>
              <a:gd name="T48" fmla="*/ 4 w 2494"/>
              <a:gd name="T49" fmla="*/ 2466 h 2770"/>
              <a:gd name="T50" fmla="*/ 16 w 2494"/>
              <a:gd name="T51" fmla="*/ 2520 h 2770"/>
              <a:gd name="T52" fmla="*/ 34 w 2494"/>
              <a:gd name="T53" fmla="*/ 2564 h 2770"/>
              <a:gd name="T54" fmla="*/ 48 w 2494"/>
              <a:gd name="T55" fmla="*/ 2592 h 2770"/>
              <a:gd name="T56" fmla="*/ 62 w 2494"/>
              <a:gd name="T57" fmla="*/ 2614 h 2770"/>
              <a:gd name="T58" fmla="*/ 102 w 2494"/>
              <a:gd name="T59" fmla="*/ 2664 h 2770"/>
              <a:gd name="T60" fmla="*/ 150 w 2494"/>
              <a:gd name="T61" fmla="*/ 2704 h 2770"/>
              <a:gd name="T62" fmla="*/ 218 w 2494"/>
              <a:gd name="T63" fmla="*/ 2742 h 2770"/>
              <a:gd name="T64" fmla="*/ 328 w 2494"/>
              <a:gd name="T65" fmla="*/ 2768 h 2770"/>
              <a:gd name="T66" fmla="*/ 356 w 2494"/>
              <a:gd name="T67" fmla="*/ 2770 h 2770"/>
              <a:gd name="T68" fmla="*/ 434 w 2494"/>
              <a:gd name="T69" fmla="*/ 2762 h 2770"/>
              <a:gd name="T70" fmla="*/ 488 w 2494"/>
              <a:gd name="T71" fmla="*/ 2744 h 2770"/>
              <a:gd name="T72" fmla="*/ 534 w 2494"/>
              <a:gd name="T73" fmla="*/ 2722 h 2770"/>
              <a:gd name="T74" fmla="*/ 2316 w 2494"/>
              <a:gd name="T75" fmla="*/ 1694 h 2770"/>
              <a:gd name="T76" fmla="*/ 2334 w 2494"/>
              <a:gd name="T77" fmla="*/ 1682 h 2770"/>
              <a:gd name="T78" fmla="*/ 2370 w 2494"/>
              <a:gd name="T79" fmla="*/ 1654 h 2770"/>
              <a:gd name="T80" fmla="*/ 2406 w 2494"/>
              <a:gd name="T81" fmla="*/ 1618 h 2770"/>
              <a:gd name="T82" fmla="*/ 2436 w 2494"/>
              <a:gd name="T83" fmla="*/ 1578 h 2770"/>
              <a:gd name="T84" fmla="*/ 2446 w 2494"/>
              <a:gd name="T85" fmla="*/ 1562 h 2770"/>
              <a:gd name="T86" fmla="*/ 2476 w 2494"/>
              <a:gd name="T87" fmla="*/ 1496 h 2770"/>
              <a:gd name="T88" fmla="*/ 2494 w 2494"/>
              <a:gd name="T89" fmla="*/ 138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4" h="2770">
                <a:moveTo>
                  <a:pt x="2494" y="1388"/>
                </a:moveTo>
                <a:lnTo>
                  <a:pt x="2494" y="1388"/>
                </a:lnTo>
                <a:lnTo>
                  <a:pt x="2492" y="1348"/>
                </a:lnTo>
                <a:lnTo>
                  <a:pt x="2490" y="1328"/>
                </a:lnTo>
                <a:lnTo>
                  <a:pt x="2486" y="1306"/>
                </a:lnTo>
                <a:lnTo>
                  <a:pt x="2480" y="1286"/>
                </a:lnTo>
                <a:lnTo>
                  <a:pt x="2474" y="1266"/>
                </a:lnTo>
                <a:lnTo>
                  <a:pt x="2466" y="1246"/>
                </a:lnTo>
                <a:lnTo>
                  <a:pt x="2458" y="1228"/>
                </a:lnTo>
                <a:lnTo>
                  <a:pt x="2458" y="1228"/>
                </a:lnTo>
                <a:lnTo>
                  <a:pt x="2446" y="1206"/>
                </a:lnTo>
                <a:lnTo>
                  <a:pt x="2446" y="1206"/>
                </a:lnTo>
                <a:lnTo>
                  <a:pt x="2442" y="1200"/>
                </a:lnTo>
                <a:lnTo>
                  <a:pt x="2442" y="1200"/>
                </a:lnTo>
                <a:lnTo>
                  <a:pt x="2426" y="1176"/>
                </a:lnTo>
                <a:lnTo>
                  <a:pt x="2406" y="1150"/>
                </a:lnTo>
                <a:lnTo>
                  <a:pt x="2406" y="1150"/>
                </a:lnTo>
                <a:lnTo>
                  <a:pt x="2386" y="1130"/>
                </a:lnTo>
                <a:lnTo>
                  <a:pt x="2364" y="1110"/>
                </a:lnTo>
                <a:lnTo>
                  <a:pt x="2364" y="1110"/>
                </a:lnTo>
                <a:lnTo>
                  <a:pt x="2340" y="1092"/>
                </a:lnTo>
                <a:lnTo>
                  <a:pt x="2340" y="1092"/>
                </a:lnTo>
                <a:lnTo>
                  <a:pt x="2316" y="1076"/>
                </a:lnTo>
                <a:lnTo>
                  <a:pt x="2310" y="1074"/>
                </a:lnTo>
                <a:lnTo>
                  <a:pt x="540" y="52"/>
                </a:lnTo>
                <a:lnTo>
                  <a:pt x="534" y="48"/>
                </a:lnTo>
                <a:lnTo>
                  <a:pt x="534" y="48"/>
                </a:lnTo>
                <a:lnTo>
                  <a:pt x="512" y="36"/>
                </a:lnTo>
                <a:lnTo>
                  <a:pt x="512" y="36"/>
                </a:lnTo>
                <a:lnTo>
                  <a:pt x="490" y="26"/>
                </a:lnTo>
                <a:lnTo>
                  <a:pt x="490" y="26"/>
                </a:lnTo>
                <a:lnTo>
                  <a:pt x="464" y="16"/>
                </a:lnTo>
                <a:lnTo>
                  <a:pt x="440" y="10"/>
                </a:lnTo>
                <a:lnTo>
                  <a:pt x="440" y="10"/>
                </a:lnTo>
                <a:lnTo>
                  <a:pt x="418" y="6"/>
                </a:lnTo>
                <a:lnTo>
                  <a:pt x="398" y="2"/>
                </a:lnTo>
                <a:lnTo>
                  <a:pt x="376" y="0"/>
                </a:lnTo>
                <a:lnTo>
                  <a:pt x="356" y="0"/>
                </a:lnTo>
                <a:lnTo>
                  <a:pt x="356" y="0"/>
                </a:lnTo>
                <a:lnTo>
                  <a:pt x="318" y="2"/>
                </a:lnTo>
                <a:lnTo>
                  <a:pt x="318" y="2"/>
                </a:lnTo>
                <a:lnTo>
                  <a:pt x="282" y="8"/>
                </a:lnTo>
                <a:lnTo>
                  <a:pt x="248" y="16"/>
                </a:lnTo>
                <a:lnTo>
                  <a:pt x="214" y="28"/>
                </a:lnTo>
                <a:lnTo>
                  <a:pt x="184" y="44"/>
                </a:lnTo>
                <a:lnTo>
                  <a:pt x="184" y="44"/>
                </a:lnTo>
                <a:lnTo>
                  <a:pt x="150" y="66"/>
                </a:lnTo>
                <a:lnTo>
                  <a:pt x="118" y="92"/>
                </a:lnTo>
                <a:lnTo>
                  <a:pt x="88" y="120"/>
                </a:lnTo>
                <a:lnTo>
                  <a:pt x="76" y="136"/>
                </a:lnTo>
                <a:lnTo>
                  <a:pt x="64" y="154"/>
                </a:lnTo>
                <a:lnTo>
                  <a:pt x="64" y="154"/>
                </a:lnTo>
                <a:lnTo>
                  <a:pt x="48" y="178"/>
                </a:lnTo>
                <a:lnTo>
                  <a:pt x="48" y="178"/>
                </a:lnTo>
                <a:lnTo>
                  <a:pt x="40" y="192"/>
                </a:lnTo>
                <a:lnTo>
                  <a:pt x="40" y="192"/>
                </a:lnTo>
                <a:lnTo>
                  <a:pt x="34" y="206"/>
                </a:lnTo>
                <a:lnTo>
                  <a:pt x="34" y="206"/>
                </a:lnTo>
                <a:lnTo>
                  <a:pt x="24" y="230"/>
                </a:lnTo>
                <a:lnTo>
                  <a:pt x="16" y="252"/>
                </a:lnTo>
                <a:lnTo>
                  <a:pt x="16" y="252"/>
                </a:lnTo>
                <a:lnTo>
                  <a:pt x="8" y="278"/>
                </a:lnTo>
                <a:lnTo>
                  <a:pt x="4" y="304"/>
                </a:lnTo>
                <a:lnTo>
                  <a:pt x="4" y="304"/>
                </a:lnTo>
                <a:lnTo>
                  <a:pt x="2" y="330"/>
                </a:lnTo>
                <a:lnTo>
                  <a:pt x="2" y="330"/>
                </a:lnTo>
                <a:lnTo>
                  <a:pt x="0" y="356"/>
                </a:lnTo>
                <a:lnTo>
                  <a:pt x="0" y="362"/>
                </a:lnTo>
                <a:lnTo>
                  <a:pt x="0" y="2408"/>
                </a:lnTo>
                <a:lnTo>
                  <a:pt x="0" y="2414"/>
                </a:lnTo>
                <a:lnTo>
                  <a:pt x="0" y="2414"/>
                </a:lnTo>
                <a:lnTo>
                  <a:pt x="2" y="2440"/>
                </a:lnTo>
                <a:lnTo>
                  <a:pt x="2" y="2440"/>
                </a:lnTo>
                <a:lnTo>
                  <a:pt x="4" y="2466"/>
                </a:lnTo>
                <a:lnTo>
                  <a:pt x="4" y="2466"/>
                </a:lnTo>
                <a:lnTo>
                  <a:pt x="10" y="2494"/>
                </a:lnTo>
                <a:lnTo>
                  <a:pt x="16" y="2520"/>
                </a:lnTo>
                <a:lnTo>
                  <a:pt x="16" y="2520"/>
                </a:lnTo>
                <a:lnTo>
                  <a:pt x="24" y="2542"/>
                </a:lnTo>
                <a:lnTo>
                  <a:pt x="34" y="2564"/>
                </a:lnTo>
                <a:lnTo>
                  <a:pt x="34" y="2564"/>
                </a:lnTo>
                <a:lnTo>
                  <a:pt x="40" y="2578"/>
                </a:lnTo>
                <a:lnTo>
                  <a:pt x="40" y="2578"/>
                </a:lnTo>
                <a:lnTo>
                  <a:pt x="48" y="2592"/>
                </a:lnTo>
                <a:lnTo>
                  <a:pt x="48" y="2592"/>
                </a:lnTo>
                <a:lnTo>
                  <a:pt x="62" y="2614"/>
                </a:lnTo>
                <a:lnTo>
                  <a:pt x="62" y="2614"/>
                </a:lnTo>
                <a:lnTo>
                  <a:pt x="74" y="2632"/>
                </a:lnTo>
                <a:lnTo>
                  <a:pt x="88" y="2648"/>
                </a:lnTo>
                <a:lnTo>
                  <a:pt x="102" y="2664"/>
                </a:lnTo>
                <a:lnTo>
                  <a:pt x="118" y="2678"/>
                </a:lnTo>
                <a:lnTo>
                  <a:pt x="134" y="2692"/>
                </a:lnTo>
                <a:lnTo>
                  <a:pt x="150" y="2704"/>
                </a:lnTo>
                <a:lnTo>
                  <a:pt x="184" y="2726"/>
                </a:lnTo>
                <a:lnTo>
                  <a:pt x="184" y="2726"/>
                </a:lnTo>
                <a:lnTo>
                  <a:pt x="218" y="2742"/>
                </a:lnTo>
                <a:lnTo>
                  <a:pt x="254" y="2754"/>
                </a:lnTo>
                <a:lnTo>
                  <a:pt x="290" y="2764"/>
                </a:lnTo>
                <a:lnTo>
                  <a:pt x="328" y="2768"/>
                </a:lnTo>
                <a:lnTo>
                  <a:pt x="328" y="2768"/>
                </a:lnTo>
                <a:lnTo>
                  <a:pt x="356" y="2770"/>
                </a:lnTo>
                <a:lnTo>
                  <a:pt x="356" y="2770"/>
                </a:lnTo>
                <a:lnTo>
                  <a:pt x="396" y="2768"/>
                </a:lnTo>
                <a:lnTo>
                  <a:pt x="434" y="2762"/>
                </a:lnTo>
                <a:lnTo>
                  <a:pt x="434" y="2762"/>
                </a:lnTo>
                <a:lnTo>
                  <a:pt x="462" y="2754"/>
                </a:lnTo>
                <a:lnTo>
                  <a:pt x="488" y="2744"/>
                </a:lnTo>
                <a:lnTo>
                  <a:pt x="488" y="2744"/>
                </a:lnTo>
                <a:lnTo>
                  <a:pt x="510" y="2734"/>
                </a:lnTo>
                <a:lnTo>
                  <a:pt x="510" y="2734"/>
                </a:lnTo>
                <a:lnTo>
                  <a:pt x="534" y="2722"/>
                </a:lnTo>
                <a:lnTo>
                  <a:pt x="540" y="2718"/>
                </a:lnTo>
                <a:lnTo>
                  <a:pt x="2312" y="1696"/>
                </a:lnTo>
                <a:lnTo>
                  <a:pt x="2316" y="1694"/>
                </a:lnTo>
                <a:lnTo>
                  <a:pt x="2316" y="1694"/>
                </a:lnTo>
                <a:lnTo>
                  <a:pt x="2334" y="1682"/>
                </a:lnTo>
                <a:lnTo>
                  <a:pt x="2334" y="1682"/>
                </a:lnTo>
                <a:lnTo>
                  <a:pt x="2352" y="1670"/>
                </a:lnTo>
                <a:lnTo>
                  <a:pt x="2352" y="1670"/>
                </a:lnTo>
                <a:lnTo>
                  <a:pt x="2370" y="1654"/>
                </a:lnTo>
                <a:lnTo>
                  <a:pt x="2388" y="1640"/>
                </a:lnTo>
                <a:lnTo>
                  <a:pt x="2388" y="1640"/>
                </a:lnTo>
                <a:lnTo>
                  <a:pt x="2406" y="1618"/>
                </a:lnTo>
                <a:lnTo>
                  <a:pt x="2426" y="1594"/>
                </a:lnTo>
                <a:lnTo>
                  <a:pt x="2426" y="1594"/>
                </a:lnTo>
                <a:lnTo>
                  <a:pt x="2436" y="1578"/>
                </a:lnTo>
                <a:lnTo>
                  <a:pt x="2436" y="1578"/>
                </a:lnTo>
                <a:lnTo>
                  <a:pt x="2446" y="1562"/>
                </a:lnTo>
                <a:lnTo>
                  <a:pt x="2446" y="1562"/>
                </a:lnTo>
                <a:lnTo>
                  <a:pt x="2462" y="1532"/>
                </a:lnTo>
                <a:lnTo>
                  <a:pt x="2462" y="1532"/>
                </a:lnTo>
                <a:lnTo>
                  <a:pt x="2476" y="1496"/>
                </a:lnTo>
                <a:lnTo>
                  <a:pt x="2486" y="1462"/>
                </a:lnTo>
                <a:lnTo>
                  <a:pt x="2492" y="1424"/>
                </a:lnTo>
                <a:lnTo>
                  <a:pt x="2494" y="1388"/>
                </a:lnTo>
                <a:close/>
              </a:path>
            </a:pathLst>
          </a:custGeom>
          <a:solidFill>
            <a:srgbClr val="EF7B71"/>
          </a:solidFill>
          <a:ln>
            <a:noFill/>
          </a:ln>
        </p:spPr>
        <p:txBody>
          <a:bodyPr rIns="360000" anchor="ctr"/>
          <a:lstStyle/>
          <a:p>
            <a:pPr algn="ctr" eaLnBrk="1" fontAlgn="auto" hangingPunct="1">
              <a:spcBef>
                <a:spcPts val="0"/>
              </a:spcBef>
              <a:spcAft>
                <a:spcPts val="0"/>
              </a:spcAft>
              <a:defRPr/>
            </a:pPr>
            <a:endParaRPr lang="fr-FR" dirty="0">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2" y="620688"/>
            <a:ext cx="7992243" cy="476043"/>
          </a:xfrm>
        </p:spPr>
        <p:txBody>
          <a:bodyPr/>
          <a:lstStyle/>
          <a:p>
            <a:r>
              <a:rPr lang="fr-FR" dirty="0">
                <a:solidFill>
                  <a:srgbClr val="FF6600"/>
                </a:solidFill>
              </a:rPr>
              <a:t>Le nombre de pas </a:t>
            </a:r>
            <a:r>
              <a:rPr lang="fr-FR" dirty="0" smtClean="0">
                <a:solidFill>
                  <a:srgbClr val="FF6600"/>
                </a:solidFill>
              </a:rPr>
              <a:t>décroît </a:t>
            </a:r>
            <a:r>
              <a:rPr lang="fr-FR" dirty="0">
                <a:solidFill>
                  <a:srgbClr val="FF6600"/>
                </a:solidFill>
              </a:rPr>
              <a:t>après 60 ans</a:t>
            </a:r>
          </a:p>
        </p:txBody>
      </p:sp>
      <p:graphicFrame>
        <p:nvGraphicFramePr>
          <p:cNvPr id="4" name="Graphique 3"/>
          <p:cNvGraphicFramePr>
            <a:graphicFrameLocks/>
          </p:cNvGraphicFramePr>
          <p:nvPr>
            <p:extLst>
              <p:ext uri="{D42A27DB-BD31-4B8C-83A1-F6EECF244321}">
                <p14:modId xmlns:p14="http://schemas.microsoft.com/office/powerpoint/2010/main" val="1847631032"/>
              </p:ext>
            </p:extLst>
          </p:nvPr>
        </p:nvGraphicFramePr>
        <p:xfrm>
          <a:off x="868622" y="1457325"/>
          <a:ext cx="7435552" cy="5106888"/>
        </p:xfrm>
        <a:graphic>
          <a:graphicData uri="http://schemas.openxmlformats.org/drawingml/2006/chart">
            <c:chart xmlns:c="http://schemas.openxmlformats.org/drawingml/2006/chart" xmlns:r="http://schemas.openxmlformats.org/officeDocument/2006/relationships" r:id="rId2"/>
          </a:graphicData>
        </a:graphic>
      </p:graphicFrame>
      <p:sp>
        <p:nvSpPr>
          <p:cNvPr id="6"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7"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0"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5 ans de baromètre</a:t>
            </a:r>
            <a:endParaRPr lang="fr-FR" sz="1200" dirty="0">
              <a:solidFill>
                <a:srgbClr val="FF6600"/>
              </a:solidFill>
            </a:endParaRPr>
          </a:p>
        </p:txBody>
      </p:sp>
      <p:pic>
        <p:nvPicPr>
          <p:cNvPr id="13" name="Image 12"/>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4"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3094318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679953" y="572293"/>
            <a:ext cx="7772400" cy="868363"/>
          </a:xfrm>
        </p:spPr>
        <p:txBody>
          <a:bodyPr vert="horz" lIns="36000" tIns="0" rIns="36000" bIns="0" rtlCol="0" anchor="t">
            <a:noAutofit/>
          </a:bodyPr>
          <a:lstStyle/>
          <a:p>
            <a:pPr algn="l">
              <a:lnSpc>
                <a:spcPts val="2100"/>
              </a:lnSpc>
            </a:pPr>
            <a:r>
              <a:rPr lang="fr-FR" sz="2200" dirty="0">
                <a:solidFill>
                  <a:srgbClr val="FF6600"/>
                </a:solidFill>
              </a:rPr>
              <a:t>âge &amp; mobilité</a:t>
            </a:r>
          </a:p>
        </p:txBody>
      </p:sp>
      <p:sp>
        <p:nvSpPr>
          <p:cNvPr id="6" name="Titre 1"/>
          <p:cNvSpPr txBox="1">
            <a:spLocks/>
          </p:cNvSpPr>
          <p:nvPr/>
        </p:nvSpPr>
        <p:spPr>
          <a:xfrm>
            <a:off x="7024001" y="635607"/>
            <a:ext cx="1955800" cy="520700"/>
          </a:xfrm>
          <a:prstGeom prst="rect">
            <a:avLst/>
          </a:prstGeom>
        </p:spPr>
        <p:txBody>
          <a:bodyPr anchor="ctr">
            <a:normAutofit fontScale="30000" lnSpcReduction="20000"/>
          </a:bodyPr>
          <a:lstStyle/>
          <a:p>
            <a:pPr algn="ctr" defTabSz="457200" eaLnBrk="1" fontAlgn="auto" hangingPunct="1">
              <a:spcAft>
                <a:spcPts val="0"/>
              </a:spcAft>
              <a:defRPr/>
            </a:pPr>
            <a:r>
              <a:rPr lang="fr-FR" sz="4400" dirty="0" err="1">
                <a:solidFill>
                  <a:srgbClr val="7F7F7F"/>
                </a:solidFill>
                <a:latin typeface="Calibri"/>
                <a:ea typeface="ＭＳ Ｐゴシック" charset="0"/>
                <a:cs typeface="ＭＳ Ｐゴシック" charset="0"/>
              </a:rPr>
              <a:t>Ferrucci</a:t>
            </a:r>
            <a:r>
              <a:rPr lang="fr-FR" sz="4400" dirty="0">
                <a:solidFill>
                  <a:srgbClr val="7F7F7F"/>
                </a:solidFill>
                <a:latin typeface="Calibri"/>
                <a:ea typeface="ＭＳ Ｐゴシック" charset="0"/>
                <a:cs typeface="ＭＳ Ｐゴシック" charset="0"/>
              </a:rPr>
              <a:t> L, 2016</a:t>
            </a:r>
          </a:p>
          <a:p>
            <a:pPr algn="ctr" defTabSz="457200" eaLnBrk="1" fontAlgn="auto" hangingPunct="1">
              <a:spcAft>
                <a:spcPts val="0"/>
              </a:spcAft>
              <a:defRPr/>
            </a:pPr>
            <a:r>
              <a:rPr lang="fr-FR" sz="3200" i="1" dirty="0">
                <a:solidFill>
                  <a:srgbClr val="7F7F7F"/>
                </a:solidFill>
                <a:latin typeface="Calibri"/>
                <a:ea typeface="ＭＳ Ｐゴシック" charset="0"/>
                <a:cs typeface="ＭＳ Ｐゴシック" charset="0"/>
              </a:rPr>
              <a:t>J </a:t>
            </a:r>
            <a:r>
              <a:rPr lang="fr-FR" sz="3200" i="1" dirty="0" err="1">
                <a:solidFill>
                  <a:srgbClr val="7F7F7F"/>
                </a:solidFill>
                <a:latin typeface="Calibri"/>
                <a:ea typeface="ＭＳ Ｐゴシック" charset="0"/>
                <a:cs typeface="ＭＳ Ｐゴシック" charset="0"/>
              </a:rPr>
              <a:t>Gerontol</a:t>
            </a:r>
            <a:r>
              <a:rPr lang="fr-FR" sz="3200" i="1" dirty="0">
                <a:solidFill>
                  <a:srgbClr val="7F7F7F"/>
                </a:solidFill>
                <a:latin typeface="Calibri"/>
                <a:ea typeface="ＭＳ Ｐゴシック" charset="0"/>
                <a:cs typeface="ＭＳ Ｐゴシック" charset="0"/>
              </a:rPr>
              <a:t> A </a:t>
            </a:r>
            <a:r>
              <a:rPr lang="fr-FR" sz="3200" i="1" dirty="0" err="1">
                <a:solidFill>
                  <a:srgbClr val="7F7F7F"/>
                </a:solidFill>
                <a:latin typeface="Calibri"/>
                <a:ea typeface="ＭＳ Ｐゴシック" charset="0"/>
                <a:cs typeface="ＭＳ Ｐゴシック" charset="0"/>
              </a:rPr>
              <a:t>Biol</a:t>
            </a:r>
            <a:r>
              <a:rPr lang="fr-FR" sz="3200" i="1" dirty="0">
                <a:solidFill>
                  <a:srgbClr val="7F7F7F"/>
                </a:solidFill>
                <a:latin typeface="Calibri"/>
                <a:ea typeface="ＭＳ Ｐゴシック" charset="0"/>
                <a:cs typeface="ＭＳ Ｐゴシック" charset="0"/>
              </a:rPr>
              <a:t> </a:t>
            </a:r>
            <a:r>
              <a:rPr lang="fr-FR" sz="3200" i="1" dirty="0" err="1">
                <a:solidFill>
                  <a:srgbClr val="7F7F7F"/>
                </a:solidFill>
                <a:latin typeface="Calibri"/>
                <a:ea typeface="ＭＳ Ｐゴシック" charset="0"/>
                <a:cs typeface="ＭＳ Ｐゴシック" charset="0"/>
              </a:rPr>
              <a:t>Sci</a:t>
            </a:r>
            <a:r>
              <a:rPr lang="fr-FR" sz="3200" i="1" dirty="0">
                <a:solidFill>
                  <a:srgbClr val="7F7F7F"/>
                </a:solidFill>
                <a:latin typeface="Calibri"/>
                <a:ea typeface="ＭＳ Ｐゴシック" charset="0"/>
                <a:cs typeface="ＭＳ Ｐゴシック" charset="0"/>
              </a:rPr>
              <a:t> Med </a:t>
            </a:r>
            <a:r>
              <a:rPr lang="fr-FR" sz="3200" i="1" dirty="0" err="1">
                <a:solidFill>
                  <a:srgbClr val="7F7F7F"/>
                </a:solidFill>
                <a:latin typeface="Calibri"/>
                <a:ea typeface="ＭＳ Ｐゴシック" charset="0"/>
                <a:cs typeface="ＭＳ Ｐゴシック" charset="0"/>
              </a:rPr>
              <a:t>Sci</a:t>
            </a:r>
            <a:endParaRPr lang="fr-FR" sz="3200" i="1" dirty="0">
              <a:solidFill>
                <a:srgbClr val="7F7F7F"/>
              </a:solidFill>
              <a:latin typeface="Calibri"/>
              <a:ea typeface="ＭＳ Ｐゴシック" charset="0"/>
              <a:cs typeface="ＭＳ Ｐゴシック" charset="0"/>
            </a:endParaRPr>
          </a:p>
          <a:p>
            <a:pPr algn="ctr" defTabSz="457200" eaLnBrk="1" fontAlgn="auto" hangingPunct="1">
              <a:spcAft>
                <a:spcPts val="0"/>
              </a:spcAft>
              <a:defRPr/>
            </a:pPr>
            <a:r>
              <a:rPr lang="fr-FR" sz="3200" dirty="0">
                <a:solidFill>
                  <a:srgbClr val="7F7F7F"/>
                </a:solidFill>
                <a:latin typeface="Calibri"/>
                <a:ea typeface="ＭＳ Ｐゴシック" charset="0"/>
                <a:cs typeface="ＭＳ Ｐゴシック" charset="0"/>
              </a:rPr>
              <a:t>doi:10.1093/gerona/glw043</a:t>
            </a:r>
          </a:p>
        </p:txBody>
      </p:sp>
      <p:pic>
        <p:nvPicPr>
          <p:cNvPr id="44" name="Image 43" descr="Capture d’écran 2017-01-05 à 00.39.52.png"/>
          <p:cNvPicPr>
            <a:picLocks noChangeAspect="1"/>
          </p:cNvPicPr>
          <p:nvPr/>
        </p:nvPicPr>
        <p:blipFill>
          <a:blip r:embed="rId2"/>
          <a:stretch>
            <a:fillRect/>
          </a:stretch>
        </p:blipFill>
        <p:spPr>
          <a:xfrm>
            <a:off x="1219200" y="1124744"/>
            <a:ext cx="7120538" cy="4863228"/>
          </a:xfrm>
          <a:prstGeom prst="rect">
            <a:avLst/>
          </a:prstGeom>
        </p:spPr>
      </p:pic>
      <p:sp>
        <p:nvSpPr>
          <p:cNvPr id="47" name="Forme libre 46"/>
          <p:cNvSpPr/>
          <p:nvPr/>
        </p:nvSpPr>
        <p:spPr>
          <a:xfrm>
            <a:off x="1851258" y="2592544"/>
            <a:ext cx="6261100" cy="2151062"/>
          </a:xfrm>
          <a:custGeom>
            <a:avLst/>
            <a:gdLst>
              <a:gd name="connsiteX0" fmla="*/ 6261550 w 6261550"/>
              <a:gd name="connsiteY0" fmla="*/ 2150297 h 2150297"/>
              <a:gd name="connsiteX1" fmla="*/ 5331119 w 6261550"/>
              <a:gd name="connsiteY1" fmla="*/ 1320358 h 2150297"/>
              <a:gd name="connsiteX2" fmla="*/ 4061206 w 6261550"/>
              <a:gd name="connsiteY2" fmla="*/ 628742 h 2150297"/>
              <a:gd name="connsiteX3" fmla="*/ 2577546 w 6261550"/>
              <a:gd name="connsiteY3" fmla="*/ 251497 h 2150297"/>
              <a:gd name="connsiteX4" fmla="*/ 0 w 6261550"/>
              <a:gd name="connsiteY4" fmla="*/ 0 h 21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1550" h="2150297">
                <a:moveTo>
                  <a:pt x="6261550" y="2150297"/>
                </a:moveTo>
                <a:cubicBezTo>
                  <a:pt x="5979696" y="1862123"/>
                  <a:pt x="5697843" y="1573950"/>
                  <a:pt x="5331119" y="1320358"/>
                </a:cubicBezTo>
                <a:cubicBezTo>
                  <a:pt x="4964395" y="1066766"/>
                  <a:pt x="4520135" y="806885"/>
                  <a:pt x="4061206" y="628742"/>
                </a:cubicBezTo>
                <a:cubicBezTo>
                  <a:pt x="3602277" y="450599"/>
                  <a:pt x="3254414" y="356287"/>
                  <a:pt x="2577546" y="251497"/>
                </a:cubicBezTo>
                <a:cubicBezTo>
                  <a:pt x="1900678" y="146707"/>
                  <a:pt x="0" y="0"/>
                  <a:pt x="0" y="0"/>
                </a:cubicBezTo>
              </a:path>
            </a:pathLst>
          </a:custGeom>
          <a:ln w="76200" cap="flat" cmpd="sng" algn="ctr">
            <a:solidFill>
              <a:srgbClr val="FF66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fr-FR">
              <a:solidFill>
                <a:prstClr val="black"/>
              </a:solidFill>
            </a:endParaRPr>
          </a:p>
        </p:txBody>
      </p:sp>
      <p:sp>
        <p:nvSpPr>
          <p:cNvPr id="52" name="Forme libre 51"/>
          <p:cNvSpPr/>
          <p:nvPr/>
        </p:nvSpPr>
        <p:spPr>
          <a:xfrm>
            <a:off x="1713145" y="2540577"/>
            <a:ext cx="6072188" cy="1673225"/>
          </a:xfrm>
          <a:custGeom>
            <a:avLst/>
            <a:gdLst>
              <a:gd name="connsiteX0" fmla="*/ 6072948 w 6072948"/>
              <a:gd name="connsiteY0" fmla="*/ 1672453 h 1672453"/>
              <a:gd name="connsiteX1" fmla="*/ 5205384 w 6072948"/>
              <a:gd name="connsiteY1" fmla="*/ 968262 h 1672453"/>
              <a:gd name="connsiteX2" fmla="*/ 4124073 w 6072948"/>
              <a:gd name="connsiteY2" fmla="*/ 490418 h 1672453"/>
              <a:gd name="connsiteX3" fmla="*/ 2854160 w 6072948"/>
              <a:gd name="connsiteY3" fmla="*/ 213772 h 1672453"/>
              <a:gd name="connsiteX4" fmla="*/ 1307633 w 6072948"/>
              <a:gd name="connsiteY4" fmla="*/ 75449 h 1672453"/>
              <a:gd name="connsiteX5" fmla="*/ 0 w 6072948"/>
              <a:gd name="connsiteY5" fmla="*/ 0 h 167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2948" h="1672453">
                <a:moveTo>
                  <a:pt x="6072948" y="1672453"/>
                </a:moveTo>
                <a:cubicBezTo>
                  <a:pt x="5801572" y="1418860"/>
                  <a:pt x="5530196" y="1165268"/>
                  <a:pt x="5205384" y="968262"/>
                </a:cubicBezTo>
                <a:cubicBezTo>
                  <a:pt x="4880572" y="771256"/>
                  <a:pt x="4515944" y="616166"/>
                  <a:pt x="4124073" y="490418"/>
                </a:cubicBezTo>
                <a:cubicBezTo>
                  <a:pt x="3732202" y="364670"/>
                  <a:pt x="3323567" y="282934"/>
                  <a:pt x="2854160" y="213772"/>
                </a:cubicBezTo>
                <a:cubicBezTo>
                  <a:pt x="2384753" y="144611"/>
                  <a:pt x="1783326" y="111078"/>
                  <a:pt x="1307633" y="75449"/>
                </a:cubicBezTo>
                <a:cubicBezTo>
                  <a:pt x="831940" y="39820"/>
                  <a:pt x="0" y="0"/>
                  <a:pt x="0" y="0"/>
                </a:cubicBezTo>
              </a:path>
            </a:pathLst>
          </a:custGeom>
          <a:ln w="76200" cap="flat" cmpd="sng" algn="ctr">
            <a:solidFill>
              <a:srgbClr val="192C9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defTabSz="457200" eaLnBrk="1" fontAlgn="auto" hangingPunct="1">
              <a:spcBef>
                <a:spcPts val="0"/>
              </a:spcBef>
              <a:spcAft>
                <a:spcPts val="0"/>
              </a:spcAft>
              <a:defRPr/>
            </a:pPr>
            <a:endParaRPr lang="fr-FR">
              <a:solidFill>
                <a:prstClr val="black"/>
              </a:solidFill>
            </a:endParaRPr>
          </a:p>
        </p:txBody>
      </p:sp>
      <p:sp>
        <p:nvSpPr>
          <p:cNvPr id="53" name="Titre 1"/>
          <p:cNvSpPr txBox="1">
            <a:spLocks/>
          </p:cNvSpPr>
          <p:nvPr/>
        </p:nvSpPr>
        <p:spPr>
          <a:xfrm>
            <a:off x="7445620" y="1293179"/>
            <a:ext cx="1625600" cy="1295400"/>
          </a:xfrm>
          <a:prstGeom prst="rect">
            <a:avLst/>
          </a:prstGeom>
        </p:spPr>
        <p:txBody>
          <a:bodyPr anchor="ctr">
            <a:normAutofit fontScale="32500" lnSpcReduction="20000"/>
          </a:bodyPr>
          <a:lstStyle/>
          <a:p>
            <a:pPr algn="ctr" defTabSz="457200" fontAlgn="auto">
              <a:spcAft>
                <a:spcPts val="0"/>
              </a:spcAft>
              <a:defRPr/>
            </a:pPr>
            <a:r>
              <a:rPr lang="fr-FR" sz="4400" b="1" dirty="0" smtClean="0">
                <a:solidFill>
                  <a:srgbClr val="7F7F7F"/>
                </a:solidFill>
                <a:latin typeface="Calibri"/>
              </a:rPr>
              <a:t>766 femmes</a:t>
            </a:r>
          </a:p>
          <a:p>
            <a:pPr algn="ctr" defTabSz="457200" fontAlgn="auto">
              <a:spcAft>
                <a:spcPts val="0"/>
              </a:spcAft>
              <a:defRPr/>
            </a:pPr>
            <a:r>
              <a:rPr lang="fr-FR" sz="4400" b="1" dirty="0" smtClean="0">
                <a:solidFill>
                  <a:srgbClr val="7F7F7F"/>
                </a:solidFill>
                <a:latin typeface="Calibri"/>
              </a:rPr>
              <a:t>711 hommes</a:t>
            </a:r>
          </a:p>
          <a:p>
            <a:pPr algn="ctr" defTabSz="457200" fontAlgn="auto">
              <a:spcAft>
                <a:spcPts val="0"/>
              </a:spcAft>
              <a:defRPr/>
            </a:pPr>
            <a:endParaRPr lang="fr-FR" sz="4400" b="1" dirty="0" smtClean="0">
              <a:solidFill>
                <a:srgbClr val="7F7F7F"/>
              </a:solidFill>
              <a:latin typeface="Calibri"/>
            </a:endParaRPr>
          </a:p>
          <a:p>
            <a:pPr algn="ctr" defTabSz="457200" fontAlgn="auto">
              <a:spcAft>
                <a:spcPts val="0"/>
              </a:spcAft>
              <a:defRPr/>
            </a:pPr>
            <a:r>
              <a:rPr lang="fr-FR" sz="4400" b="1" dirty="0" smtClean="0">
                <a:solidFill>
                  <a:srgbClr val="7F7F7F"/>
                </a:solidFill>
                <a:latin typeface="Calibri"/>
              </a:rPr>
              <a:t>Baltimore </a:t>
            </a:r>
          </a:p>
          <a:p>
            <a:pPr algn="ctr" defTabSz="457200" fontAlgn="auto">
              <a:spcAft>
                <a:spcPts val="0"/>
              </a:spcAft>
              <a:defRPr/>
            </a:pPr>
            <a:r>
              <a:rPr lang="fr-FR" sz="4400" b="1" dirty="0" smtClean="0">
                <a:solidFill>
                  <a:srgbClr val="7F7F7F"/>
                </a:solidFill>
                <a:latin typeface="Calibri"/>
              </a:rPr>
              <a:t>Longitudinal </a:t>
            </a:r>
          </a:p>
          <a:p>
            <a:pPr algn="ctr" defTabSz="457200" fontAlgn="auto">
              <a:spcAft>
                <a:spcPts val="0"/>
              </a:spcAft>
              <a:defRPr/>
            </a:pPr>
            <a:r>
              <a:rPr lang="fr-FR" sz="4400" b="1" dirty="0" err="1" smtClean="0">
                <a:solidFill>
                  <a:srgbClr val="7F7F7F"/>
                </a:solidFill>
                <a:latin typeface="Calibri"/>
              </a:rPr>
              <a:t>Study</a:t>
            </a:r>
            <a:r>
              <a:rPr lang="fr-FR" sz="4400" b="1" dirty="0" smtClean="0">
                <a:solidFill>
                  <a:srgbClr val="7F7F7F"/>
                </a:solidFill>
                <a:latin typeface="Calibri"/>
              </a:rPr>
              <a:t> </a:t>
            </a:r>
            <a:r>
              <a:rPr lang="fr-FR" sz="4400" b="1" dirty="0">
                <a:solidFill>
                  <a:srgbClr val="7F7F7F"/>
                </a:solidFill>
                <a:latin typeface="Calibri"/>
              </a:rPr>
              <a:t>of </a:t>
            </a:r>
            <a:r>
              <a:rPr lang="fr-FR" sz="4400" b="1" dirty="0" err="1">
                <a:solidFill>
                  <a:srgbClr val="7F7F7F"/>
                </a:solidFill>
                <a:latin typeface="Calibri"/>
              </a:rPr>
              <a:t>Aging</a:t>
            </a:r>
            <a:endParaRPr lang="fr-FR" sz="4400" b="1" dirty="0">
              <a:solidFill>
                <a:srgbClr val="7F7F7F"/>
              </a:solidFill>
              <a:latin typeface="Calibri"/>
            </a:endParaRPr>
          </a:p>
        </p:txBody>
      </p:sp>
      <p:sp>
        <p:nvSpPr>
          <p:cNvPr id="8" name="Titre 1"/>
          <p:cNvSpPr txBox="1">
            <a:spLocks/>
          </p:cNvSpPr>
          <p:nvPr/>
        </p:nvSpPr>
        <p:spPr>
          <a:xfrm rot="16200000">
            <a:off x="-739774" y="3765115"/>
            <a:ext cx="2811462" cy="569912"/>
          </a:xfrm>
          <a:prstGeom prst="rect">
            <a:avLst/>
          </a:prstGeom>
        </p:spPr>
        <p:txBody>
          <a:bodyPr anchor="ctr">
            <a:normAutofit fontScale="37500" lnSpcReduction="20000"/>
          </a:bodyPr>
          <a:lstStyle/>
          <a:p>
            <a:pPr algn="ctr" defTabSz="457200" fontAlgn="auto">
              <a:spcAft>
                <a:spcPts val="0"/>
              </a:spcAft>
              <a:defRPr/>
            </a:pPr>
            <a:r>
              <a:rPr lang="fr-FR" sz="4400" b="1" dirty="0">
                <a:solidFill>
                  <a:schemeClr val="tx1">
                    <a:lumMod val="50000"/>
                    <a:lumOff val="50000"/>
                  </a:schemeClr>
                </a:solidFill>
                <a:latin typeface="Calibri"/>
              </a:rPr>
              <a:t>V</a:t>
            </a:r>
            <a:r>
              <a:rPr lang="fr-FR" sz="4400" b="1" dirty="0" smtClean="0">
                <a:solidFill>
                  <a:schemeClr val="tx1">
                    <a:lumMod val="50000"/>
                    <a:lumOff val="50000"/>
                  </a:schemeClr>
                </a:solidFill>
                <a:latin typeface="Calibri"/>
              </a:rPr>
              <a:t>itesse de marche</a:t>
            </a:r>
          </a:p>
          <a:p>
            <a:pPr algn="ctr" defTabSz="457200" fontAlgn="auto">
              <a:spcAft>
                <a:spcPts val="0"/>
              </a:spcAft>
              <a:defRPr/>
            </a:pPr>
            <a:r>
              <a:rPr lang="fr-FR" sz="4400" dirty="0" smtClean="0">
                <a:solidFill>
                  <a:schemeClr val="tx1">
                    <a:lumMod val="50000"/>
                    <a:lumOff val="50000"/>
                  </a:schemeClr>
                </a:solidFill>
                <a:latin typeface="Calibri"/>
              </a:rPr>
              <a:t>(m/s)</a:t>
            </a:r>
            <a:endParaRPr lang="fr-FR" sz="4400" dirty="0">
              <a:solidFill>
                <a:schemeClr val="tx1">
                  <a:lumMod val="50000"/>
                  <a:lumOff val="50000"/>
                </a:schemeClr>
              </a:solidFill>
              <a:latin typeface="Calibri"/>
            </a:endParaRPr>
          </a:p>
        </p:txBody>
      </p:sp>
      <p:sp>
        <p:nvSpPr>
          <p:cNvPr id="9" name="Titre 1"/>
          <p:cNvSpPr txBox="1">
            <a:spLocks/>
          </p:cNvSpPr>
          <p:nvPr/>
        </p:nvSpPr>
        <p:spPr>
          <a:xfrm>
            <a:off x="4283968" y="5949280"/>
            <a:ext cx="1157287" cy="569912"/>
          </a:xfrm>
          <a:prstGeom prst="rect">
            <a:avLst/>
          </a:prstGeom>
        </p:spPr>
        <p:txBody>
          <a:bodyPr anchor="ctr">
            <a:normAutofit fontScale="37500" lnSpcReduction="20000"/>
          </a:bodyPr>
          <a:lstStyle/>
          <a:p>
            <a:pPr algn="ctr" defTabSz="457200" fontAlgn="auto">
              <a:spcAft>
                <a:spcPts val="0"/>
              </a:spcAft>
              <a:defRPr/>
            </a:pPr>
            <a:r>
              <a:rPr lang="fr-FR" sz="4400" b="1" dirty="0">
                <a:solidFill>
                  <a:schemeClr val="tx1">
                    <a:lumMod val="50000"/>
                    <a:lumOff val="50000"/>
                  </a:schemeClr>
                </a:solidFill>
                <a:latin typeface="Calibri"/>
              </a:rPr>
              <a:t>A</a:t>
            </a:r>
            <a:r>
              <a:rPr lang="fr-FR" sz="4400" b="1" dirty="0" smtClean="0">
                <a:solidFill>
                  <a:schemeClr val="tx1">
                    <a:lumMod val="50000"/>
                    <a:lumOff val="50000"/>
                  </a:schemeClr>
                </a:solidFill>
                <a:latin typeface="Calibri"/>
              </a:rPr>
              <a:t>ge</a:t>
            </a:r>
          </a:p>
          <a:p>
            <a:pPr algn="ctr" defTabSz="457200" fontAlgn="auto">
              <a:spcAft>
                <a:spcPts val="0"/>
              </a:spcAft>
              <a:defRPr/>
            </a:pPr>
            <a:r>
              <a:rPr lang="fr-FR" sz="4400" b="1" dirty="0" smtClean="0">
                <a:solidFill>
                  <a:schemeClr val="tx1">
                    <a:lumMod val="50000"/>
                    <a:lumOff val="50000"/>
                  </a:schemeClr>
                </a:solidFill>
                <a:latin typeface="Calibri"/>
              </a:rPr>
              <a:t> </a:t>
            </a:r>
            <a:endParaRPr lang="fr-FR" sz="4400" b="1" dirty="0">
              <a:solidFill>
                <a:schemeClr val="tx1">
                  <a:lumMod val="50000"/>
                  <a:lumOff val="50000"/>
                </a:schemeClr>
              </a:solidFill>
              <a:latin typeface="Calibri"/>
            </a:endParaRPr>
          </a:p>
        </p:txBody>
      </p:sp>
      <p:sp>
        <p:nvSpPr>
          <p:cNvPr id="10"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11"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pic>
        <p:nvPicPr>
          <p:cNvPr id="12" name="Picture 2" descr="See original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269645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left)">
                                      <p:cBhvr>
                                        <p:cTn id="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213" y="620688"/>
            <a:ext cx="7775575" cy="792162"/>
          </a:xfrm>
        </p:spPr>
        <p:txBody>
          <a:bodyPr>
            <a:normAutofit/>
          </a:bodyPr>
          <a:lstStyle/>
          <a:p>
            <a:r>
              <a:rPr lang="fr-FR" dirty="0">
                <a:solidFill>
                  <a:srgbClr val="FF6600"/>
                </a:solidFill>
              </a:rPr>
              <a:t>Le pourcentage des personnes </a:t>
            </a:r>
            <a:r>
              <a:rPr lang="fr-FR" dirty="0" smtClean="0">
                <a:solidFill>
                  <a:srgbClr val="FF6600"/>
                </a:solidFill>
              </a:rPr>
              <a:t/>
            </a:r>
            <a:br>
              <a:rPr lang="fr-FR" dirty="0" smtClean="0">
                <a:solidFill>
                  <a:srgbClr val="FF6600"/>
                </a:solidFill>
              </a:rPr>
            </a:br>
            <a:r>
              <a:rPr lang="fr-FR" dirty="0" smtClean="0">
                <a:solidFill>
                  <a:srgbClr val="FF6600"/>
                </a:solidFill>
              </a:rPr>
              <a:t>pratiquant Une </a:t>
            </a:r>
            <a:r>
              <a:rPr lang="fr-FR" dirty="0">
                <a:solidFill>
                  <a:srgbClr val="FF6600"/>
                </a:solidFill>
              </a:rPr>
              <a:t>APS varie peu avec l'âge</a:t>
            </a:r>
          </a:p>
        </p:txBody>
      </p:sp>
      <p:graphicFrame>
        <p:nvGraphicFramePr>
          <p:cNvPr id="4" name="Graphique 3"/>
          <p:cNvGraphicFramePr>
            <a:graphicFrameLocks/>
          </p:cNvGraphicFramePr>
          <p:nvPr>
            <p:extLst>
              <p:ext uri="{D42A27DB-BD31-4B8C-83A1-F6EECF244321}">
                <p14:modId xmlns:p14="http://schemas.microsoft.com/office/powerpoint/2010/main" val="2325942734"/>
              </p:ext>
            </p:extLst>
          </p:nvPr>
        </p:nvGraphicFramePr>
        <p:xfrm>
          <a:off x="971600" y="1916832"/>
          <a:ext cx="7488188" cy="3738467"/>
        </p:xfrm>
        <a:graphic>
          <a:graphicData uri="http://schemas.openxmlformats.org/drawingml/2006/chart">
            <c:chart xmlns:c="http://schemas.openxmlformats.org/drawingml/2006/chart" xmlns:r="http://schemas.openxmlformats.org/officeDocument/2006/relationships" r:id="rId2"/>
          </a:graphicData>
        </a:graphic>
      </p:graphicFrame>
      <p:sp>
        <p:nvSpPr>
          <p:cNvPr id="6"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7"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0"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5 ans de baromètre</a:t>
            </a:r>
            <a:endParaRPr lang="fr-FR" sz="1200" dirty="0">
              <a:solidFill>
                <a:srgbClr val="FF6600"/>
              </a:solidFill>
            </a:endParaRPr>
          </a:p>
        </p:txBody>
      </p:sp>
      <p:pic>
        <p:nvPicPr>
          <p:cNvPr id="13" name="Image 12"/>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4"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253198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683568" y="634628"/>
            <a:ext cx="7886700" cy="994172"/>
          </a:xfrm>
          <a:prstGeom prst="rect">
            <a:avLst/>
          </a:prstGeom>
        </p:spPr>
        <p:txBody>
          <a:bodyPr vert="horz" lIns="36000" tIns="0" rIns="36000" bIns="0" rtlCol="0" anchor="t">
            <a:normAutofit fontScale="97500"/>
          </a:bodyPr>
          <a:lstStyle>
            <a:lvl1pPr>
              <a:lnSpc>
                <a:spcPct val="90000"/>
              </a:lnSpc>
              <a:defRPr sz="2100" b="1" cap="all">
                <a:solidFill>
                  <a:schemeClr val="tx2"/>
                </a:solidFill>
                <a:latin typeface="+mj-lt"/>
                <a:ea typeface="+mj-ea"/>
                <a:cs typeface="+mj-cs"/>
              </a:defRPr>
            </a:lvl1pPr>
            <a:lvl2pPr>
              <a:lnSpc>
                <a:spcPct val="90000"/>
              </a:lnSpc>
              <a:defRPr sz="2200" b="1">
                <a:solidFill>
                  <a:schemeClr val="tx2"/>
                </a:solidFill>
              </a:defRPr>
            </a:lvl2pPr>
            <a:lvl3pPr>
              <a:lnSpc>
                <a:spcPct val="90000"/>
              </a:lnSpc>
              <a:defRPr sz="2200" b="1">
                <a:solidFill>
                  <a:schemeClr val="tx2"/>
                </a:solidFill>
              </a:defRPr>
            </a:lvl3pPr>
            <a:lvl4pPr>
              <a:lnSpc>
                <a:spcPct val="90000"/>
              </a:lnSpc>
              <a:defRPr sz="2200" b="1">
                <a:solidFill>
                  <a:schemeClr val="tx2"/>
                </a:solidFill>
              </a:defRPr>
            </a:lvl4pPr>
            <a:lvl5pPr>
              <a:lnSpc>
                <a:spcPct val="90000"/>
              </a:lnSpc>
              <a:defRPr sz="2200" b="1">
                <a:solidFill>
                  <a:schemeClr val="tx2"/>
                </a:solidFill>
              </a:defRPr>
            </a:lvl5pPr>
            <a:lvl6pPr marL="457200" fontAlgn="base">
              <a:lnSpc>
                <a:spcPct val="90000"/>
              </a:lnSpc>
              <a:spcBef>
                <a:spcPct val="0"/>
              </a:spcBef>
              <a:spcAft>
                <a:spcPct val="0"/>
              </a:spcAft>
              <a:defRPr sz="2200" b="1">
                <a:solidFill>
                  <a:schemeClr val="tx2"/>
                </a:solidFill>
              </a:defRPr>
            </a:lvl6pPr>
            <a:lvl7pPr marL="914400" fontAlgn="base">
              <a:lnSpc>
                <a:spcPct val="90000"/>
              </a:lnSpc>
              <a:spcBef>
                <a:spcPct val="0"/>
              </a:spcBef>
              <a:spcAft>
                <a:spcPct val="0"/>
              </a:spcAft>
              <a:defRPr sz="2200" b="1">
                <a:solidFill>
                  <a:schemeClr val="tx2"/>
                </a:solidFill>
              </a:defRPr>
            </a:lvl7pPr>
            <a:lvl8pPr marL="1371600" fontAlgn="base">
              <a:lnSpc>
                <a:spcPct val="90000"/>
              </a:lnSpc>
              <a:spcBef>
                <a:spcPct val="0"/>
              </a:spcBef>
              <a:spcAft>
                <a:spcPct val="0"/>
              </a:spcAft>
              <a:defRPr sz="2200" b="1">
                <a:solidFill>
                  <a:schemeClr val="tx2"/>
                </a:solidFill>
              </a:defRPr>
            </a:lvl8pPr>
            <a:lvl9pPr marL="1828800" fontAlgn="base">
              <a:lnSpc>
                <a:spcPct val="90000"/>
              </a:lnSpc>
              <a:spcBef>
                <a:spcPct val="0"/>
              </a:spcBef>
              <a:spcAft>
                <a:spcPct val="0"/>
              </a:spcAft>
              <a:defRPr sz="2200" b="1">
                <a:solidFill>
                  <a:schemeClr val="tx2"/>
                </a:solidFill>
              </a:defRPr>
            </a:lvl9pPr>
          </a:lstStyle>
          <a:p>
            <a:r>
              <a:rPr lang="fr-FR" sz="2300" dirty="0" smtClean="0">
                <a:solidFill>
                  <a:srgbClr val="FF6600"/>
                </a:solidFill>
              </a:rPr>
              <a:t>La </a:t>
            </a:r>
            <a:r>
              <a:rPr lang="fr-FR" sz="2300" dirty="0">
                <a:solidFill>
                  <a:srgbClr val="FF6600"/>
                </a:solidFill>
              </a:rPr>
              <a:t>pratique d’UNE APS impacte</a:t>
            </a:r>
          </a:p>
          <a:p>
            <a:r>
              <a:rPr lang="fr-FR" sz="2300" dirty="0">
                <a:solidFill>
                  <a:srgbClr val="FF6600"/>
                </a:solidFill>
              </a:rPr>
              <a:t>le nombre de pas </a:t>
            </a:r>
            <a:r>
              <a:rPr lang="fr-FR" sz="2300" dirty="0" err="1">
                <a:solidFill>
                  <a:srgbClr val="FF6600"/>
                </a:solidFill>
              </a:rPr>
              <a:t>quotidienS</a:t>
            </a:r>
            <a:endParaRPr lang="fr-FR" sz="2300" dirty="0">
              <a:solidFill>
                <a:srgbClr val="FF6600"/>
              </a:solidFill>
            </a:endParaRPr>
          </a:p>
        </p:txBody>
      </p:sp>
      <p:graphicFrame>
        <p:nvGraphicFramePr>
          <p:cNvPr id="11" name="Graphique 10"/>
          <p:cNvGraphicFramePr>
            <a:graphicFrameLocks/>
          </p:cNvGraphicFramePr>
          <p:nvPr>
            <p:extLst>
              <p:ext uri="{D42A27DB-BD31-4B8C-83A1-F6EECF244321}">
                <p14:modId xmlns:p14="http://schemas.microsoft.com/office/powerpoint/2010/main" val="2414225571"/>
              </p:ext>
            </p:extLst>
          </p:nvPr>
        </p:nvGraphicFramePr>
        <p:xfrm>
          <a:off x="838200" y="1752600"/>
          <a:ext cx="74676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303654" y="2370366"/>
            <a:ext cx="1516818" cy="400110"/>
          </a:xfrm>
          <a:prstGeom prst="rect">
            <a:avLst/>
          </a:prstGeom>
        </p:spPr>
        <p:txBody>
          <a:bodyPr wrap="square">
            <a:spAutoFit/>
          </a:bodyPr>
          <a:lstStyle/>
          <a:p>
            <a:r>
              <a:rPr lang="fr-FR" sz="2000" b="1" dirty="0" smtClean="0">
                <a:solidFill>
                  <a:schemeClr val="tx1">
                    <a:lumMod val="50000"/>
                    <a:lumOff val="50000"/>
                  </a:schemeClr>
                </a:solidFill>
              </a:rPr>
              <a:t>+1 600 pas</a:t>
            </a:r>
            <a:endParaRPr lang="fr-FR" sz="2000" b="1" dirty="0">
              <a:solidFill>
                <a:schemeClr val="tx1">
                  <a:lumMod val="50000"/>
                  <a:lumOff val="50000"/>
                </a:schemeClr>
              </a:solidFill>
            </a:endParaRPr>
          </a:p>
        </p:txBody>
      </p:sp>
      <p:sp>
        <p:nvSpPr>
          <p:cNvPr id="7"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8"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2"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5 ans de baromètre</a:t>
            </a:r>
            <a:endParaRPr lang="fr-FR" sz="1200" dirty="0">
              <a:solidFill>
                <a:srgbClr val="FF6600"/>
              </a:solidFill>
            </a:endParaRPr>
          </a:p>
        </p:txBody>
      </p:sp>
      <p:pic>
        <p:nvPicPr>
          <p:cNvPr id="15" name="Image 14"/>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6"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1464339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re 3"/>
          <p:cNvSpPr>
            <a:spLocks noGrp="1"/>
          </p:cNvSpPr>
          <p:nvPr>
            <p:ph type="title"/>
          </p:nvPr>
        </p:nvSpPr>
        <p:spPr>
          <a:xfrm>
            <a:off x="683568" y="620688"/>
            <a:ext cx="8047334" cy="1227550"/>
          </a:xfrm>
        </p:spPr>
        <p:txBody>
          <a:bodyPr vert="horz" lIns="36000" tIns="0" rIns="36000" bIns="0" rtlCol="0" anchor="t">
            <a:normAutofit/>
          </a:bodyPr>
          <a:lstStyle/>
          <a:p>
            <a:r>
              <a:rPr lang="fr-FR" sz="2200" dirty="0">
                <a:solidFill>
                  <a:srgbClr val="FF6600"/>
                </a:solidFill>
                <a:latin typeface="+mj-lt"/>
              </a:rPr>
              <a:t>4 PERSONNES sur 10 ONT UN </a:t>
            </a:r>
            <a:r>
              <a:rPr lang="fr-FR" sz="2200" dirty="0" smtClean="0">
                <a:solidFill>
                  <a:srgbClr val="FF6600"/>
                </a:solidFill>
                <a:latin typeface="+mj-lt"/>
              </a:rPr>
              <a:t>IMC* </a:t>
            </a:r>
            <a:r>
              <a:rPr lang="fr-FR" sz="2200" dirty="0">
                <a:solidFill>
                  <a:srgbClr val="FF6600"/>
                </a:solidFill>
                <a:latin typeface="+mj-lt"/>
              </a:rPr>
              <a:t>TROP ÉLEVÉ</a:t>
            </a:r>
          </a:p>
        </p:txBody>
      </p:sp>
      <p:sp>
        <p:nvSpPr>
          <p:cNvPr id="50" name="Ellipse 49"/>
          <p:cNvSpPr/>
          <p:nvPr/>
        </p:nvSpPr>
        <p:spPr>
          <a:xfrm>
            <a:off x="1881271" y="3003899"/>
            <a:ext cx="1580134" cy="148255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65" name="Rectangle 64"/>
          <p:cNvSpPr/>
          <p:nvPr/>
        </p:nvSpPr>
        <p:spPr>
          <a:xfrm>
            <a:off x="2209800" y="3428332"/>
            <a:ext cx="934596" cy="305468"/>
          </a:xfrm>
          <a:prstGeom prst="rect">
            <a:avLst/>
          </a:prstGeom>
        </p:spPr>
        <p:txBody>
          <a:bodyPr wrap="square">
            <a:spAutoFit/>
          </a:bodyPr>
          <a:lstStyle/>
          <a:p>
            <a:pPr algn="ctr"/>
            <a:r>
              <a:rPr lang="fr-FR" sz="1385" dirty="0" smtClean="0">
                <a:solidFill>
                  <a:prstClr val="white"/>
                </a:solidFill>
              </a:rPr>
              <a:t>moyenne</a:t>
            </a:r>
            <a:endParaRPr lang="fr-FR" sz="1385" dirty="0">
              <a:solidFill>
                <a:prstClr val="white"/>
              </a:solidFill>
            </a:endParaRPr>
          </a:p>
        </p:txBody>
      </p:sp>
      <p:sp>
        <p:nvSpPr>
          <p:cNvPr id="70" name="Rectangle 69"/>
          <p:cNvSpPr/>
          <p:nvPr/>
        </p:nvSpPr>
        <p:spPr>
          <a:xfrm>
            <a:off x="2197958" y="3779234"/>
            <a:ext cx="990897" cy="492443"/>
          </a:xfrm>
          <a:prstGeom prst="rect">
            <a:avLst/>
          </a:prstGeom>
        </p:spPr>
        <p:txBody>
          <a:bodyPr wrap="square">
            <a:spAutoFit/>
          </a:bodyPr>
          <a:lstStyle/>
          <a:p>
            <a:pPr algn="ctr"/>
            <a:r>
              <a:rPr lang="fr-FR" sz="2600" b="1" dirty="0">
                <a:solidFill>
                  <a:prstClr val="white"/>
                </a:solidFill>
              </a:rPr>
              <a:t>25,1</a:t>
            </a:r>
          </a:p>
        </p:txBody>
      </p:sp>
      <p:graphicFrame>
        <p:nvGraphicFramePr>
          <p:cNvPr id="73" name="Graphique 17"/>
          <p:cNvGraphicFramePr/>
          <p:nvPr>
            <p:extLst>
              <p:ext uri="{D42A27DB-BD31-4B8C-83A1-F6EECF244321}">
                <p14:modId xmlns:p14="http://schemas.microsoft.com/office/powerpoint/2010/main" val="1921858874"/>
              </p:ext>
            </p:extLst>
          </p:nvPr>
        </p:nvGraphicFramePr>
        <p:xfrm>
          <a:off x="3995936" y="1789431"/>
          <a:ext cx="3014464" cy="3943825"/>
        </p:xfrm>
        <a:graphic>
          <a:graphicData uri="http://schemas.openxmlformats.org/drawingml/2006/chart">
            <c:chart xmlns:c="http://schemas.openxmlformats.org/drawingml/2006/chart" xmlns:r="http://schemas.openxmlformats.org/officeDocument/2006/relationships" r:id="rId2"/>
          </a:graphicData>
        </a:graphic>
      </p:graphicFrame>
      <p:sp>
        <p:nvSpPr>
          <p:cNvPr id="74" name="Triangle isocèle 73"/>
          <p:cNvSpPr/>
          <p:nvPr/>
        </p:nvSpPr>
        <p:spPr>
          <a:xfrm rot="16200000" flipV="1">
            <a:off x="3430110" y="3644928"/>
            <a:ext cx="271601" cy="278720"/>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aphicFrame>
        <p:nvGraphicFramePr>
          <p:cNvPr id="72" name="Tabela 7"/>
          <p:cNvGraphicFramePr>
            <a:graphicFrameLocks noGrp="1"/>
          </p:cNvGraphicFramePr>
          <p:nvPr>
            <p:extLst>
              <p:ext uri="{D42A27DB-BD31-4B8C-83A1-F6EECF244321}">
                <p14:modId xmlns:p14="http://schemas.microsoft.com/office/powerpoint/2010/main" val="781441758"/>
              </p:ext>
            </p:extLst>
          </p:nvPr>
        </p:nvGraphicFramePr>
        <p:xfrm>
          <a:off x="3426550" y="1782688"/>
          <a:ext cx="1337748" cy="3416332"/>
        </p:xfrm>
        <a:graphic>
          <a:graphicData uri="http://schemas.openxmlformats.org/drawingml/2006/table">
            <a:tbl>
              <a:tblPr/>
              <a:tblGrid>
                <a:gridCol w="1337748"/>
              </a:tblGrid>
              <a:tr h="624407">
                <a:tc>
                  <a:txBody>
                    <a:bodyPr/>
                    <a:lstStyle/>
                    <a:p>
                      <a:pPr algn="r" fontAlgn="t"/>
                      <a:r>
                        <a:rPr lang="fr-FR" sz="1200" kern="1200" dirty="0" smtClean="0">
                          <a:solidFill>
                            <a:schemeClr val="bg1">
                              <a:lumMod val="50000"/>
                            </a:schemeClr>
                          </a:solidFill>
                          <a:latin typeface="+mn-lt"/>
                          <a:ea typeface="Times New Roman"/>
                          <a:cs typeface="Times New Roman"/>
                        </a:rPr>
                        <a:t>Maigreur </a:t>
                      </a:r>
                      <a:r>
                        <a:rPr lang="fr-FR" sz="1200" i="1" kern="1200" dirty="0" smtClean="0">
                          <a:solidFill>
                            <a:schemeClr val="bg1">
                              <a:lumMod val="50000"/>
                            </a:schemeClr>
                          </a:solidFill>
                          <a:latin typeface="+mn-lt"/>
                          <a:ea typeface="Times New Roman"/>
                          <a:cs typeface="Times New Roman"/>
                        </a:rPr>
                        <a:t>(&lt;18,5)</a:t>
                      </a:r>
                      <a:endParaRPr lang="fr-FR" sz="1200" i="1" kern="1200" dirty="0">
                        <a:solidFill>
                          <a:schemeClr val="bg1">
                            <a:lumMod val="50000"/>
                          </a:schemeClr>
                        </a:solidFill>
                        <a:latin typeface="+mn-lt"/>
                        <a:ea typeface="Times New Roman"/>
                        <a:cs typeface="Times New Roman"/>
                      </a:endParaRP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58544">
                <a:tc>
                  <a:txBody>
                    <a:bodyPr/>
                    <a:lstStyle/>
                    <a:p>
                      <a:pPr algn="r" fontAlgn="t"/>
                      <a:r>
                        <a:rPr lang="fr-FR" sz="1200" kern="1200" dirty="0" smtClean="0">
                          <a:solidFill>
                            <a:schemeClr val="bg1">
                              <a:lumMod val="50000"/>
                            </a:schemeClr>
                          </a:solidFill>
                          <a:latin typeface="+mn-lt"/>
                          <a:ea typeface="Times New Roman"/>
                          <a:cs typeface="Times New Roman"/>
                        </a:rPr>
                        <a:t>Poids normal</a:t>
                      </a:r>
                    </a:p>
                    <a:p>
                      <a:pPr marL="0" algn="r" defTabSz="914400" rtl="0" eaLnBrk="1" fontAlgn="t" latinLnBrk="0" hangingPunct="1"/>
                      <a:r>
                        <a:rPr lang="fr-FR" sz="1200" i="1" kern="1200" dirty="0" smtClean="0">
                          <a:solidFill>
                            <a:schemeClr val="bg1">
                              <a:lumMod val="50000"/>
                            </a:schemeClr>
                          </a:solidFill>
                          <a:latin typeface="+mn-lt"/>
                          <a:ea typeface="Times New Roman"/>
                          <a:cs typeface="Times New Roman"/>
                        </a:rPr>
                        <a:t>(18,5 à 25)</a:t>
                      </a:r>
                      <a:endParaRPr lang="fr-FR" sz="1200" i="1" kern="1200" dirty="0">
                        <a:solidFill>
                          <a:schemeClr val="bg1">
                            <a:lumMod val="50000"/>
                          </a:schemeClr>
                        </a:solidFill>
                        <a:latin typeface="+mn-lt"/>
                        <a:ea typeface="Times New Roman"/>
                        <a:cs typeface="Times New Roman"/>
                      </a:endParaRP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6361">
                <a:tc>
                  <a:txBody>
                    <a:bodyPr/>
                    <a:lstStyle/>
                    <a:p>
                      <a:pPr algn="r" fontAlgn="t"/>
                      <a:r>
                        <a:rPr lang="fr-FR" sz="1200" kern="1200" dirty="0" smtClean="0">
                          <a:solidFill>
                            <a:schemeClr val="bg1">
                              <a:lumMod val="50000"/>
                            </a:schemeClr>
                          </a:solidFill>
                          <a:latin typeface="+mn-lt"/>
                          <a:ea typeface="Times New Roman"/>
                          <a:cs typeface="Times New Roman"/>
                        </a:rPr>
                        <a:t>Surpoids</a:t>
                      </a:r>
                    </a:p>
                    <a:p>
                      <a:pPr marL="0" algn="r" defTabSz="914400" rtl="0" eaLnBrk="1" fontAlgn="t" latinLnBrk="0" hangingPunct="1"/>
                      <a:r>
                        <a:rPr lang="fr-FR" sz="1200" i="1" kern="1200" dirty="0" smtClean="0">
                          <a:solidFill>
                            <a:schemeClr val="bg1">
                              <a:lumMod val="50000"/>
                            </a:schemeClr>
                          </a:solidFill>
                          <a:latin typeface="+mn-lt"/>
                          <a:ea typeface="Times New Roman"/>
                          <a:cs typeface="Times New Roman"/>
                        </a:rPr>
                        <a:t>(25 à 30)</a:t>
                      </a:r>
                      <a:endParaRPr lang="fr-FR" sz="1200" i="1" kern="1200" dirty="0">
                        <a:solidFill>
                          <a:schemeClr val="bg1">
                            <a:lumMod val="50000"/>
                          </a:schemeClr>
                        </a:solidFill>
                        <a:latin typeface="+mn-lt"/>
                        <a:ea typeface="Times New Roman"/>
                        <a:cs typeface="Times New Roman"/>
                      </a:endParaRP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7020">
                <a:tc>
                  <a:txBody>
                    <a:bodyPr/>
                    <a:lstStyle/>
                    <a:p>
                      <a:pPr algn="r" fontAlgn="t"/>
                      <a:r>
                        <a:rPr lang="fr-FR" sz="1200" kern="1200" dirty="0" smtClean="0">
                          <a:solidFill>
                            <a:schemeClr val="bg1">
                              <a:lumMod val="50000"/>
                            </a:schemeClr>
                          </a:solidFill>
                          <a:latin typeface="+mn-lt"/>
                          <a:ea typeface="Times New Roman"/>
                          <a:cs typeface="Times New Roman"/>
                        </a:rPr>
                        <a:t>Obésité</a:t>
                      </a:r>
                    </a:p>
                    <a:p>
                      <a:pPr marL="0" algn="r" defTabSz="914400" rtl="0" eaLnBrk="1" fontAlgn="t" latinLnBrk="0" hangingPunct="1"/>
                      <a:r>
                        <a:rPr lang="fr-FR" sz="1200" i="1" kern="1200" dirty="0" smtClean="0">
                          <a:solidFill>
                            <a:schemeClr val="bg1">
                              <a:lumMod val="50000"/>
                            </a:schemeClr>
                          </a:solidFill>
                          <a:latin typeface="+mn-lt"/>
                          <a:ea typeface="Times New Roman"/>
                          <a:cs typeface="Times New Roman"/>
                        </a:rPr>
                        <a:t>( &gt;30)</a:t>
                      </a:r>
                      <a:endParaRPr lang="fr-FR" sz="1200" i="1" kern="1200" dirty="0">
                        <a:solidFill>
                          <a:schemeClr val="bg1">
                            <a:lumMod val="50000"/>
                          </a:schemeClr>
                        </a:solidFill>
                        <a:latin typeface="+mn-lt"/>
                        <a:ea typeface="Times New Roman"/>
                        <a:cs typeface="Times New Roman"/>
                      </a:endParaRP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11"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4"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5 ans de baromètre</a:t>
            </a:r>
            <a:endParaRPr lang="fr-FR" sz="1200" dirty="0">
              <a:solidFill>
                <a:srgbClr val="FF6600"/>
              </a:solidFill>
            </a:endParaRPr>
          </a:p>
        </p:txBody>
      </p:sp>
      <p:sp>
        <p:nvSpPr>
          <p:cNvPr id="17" name="ZoneTexte 16"/>
          <p:cNvSpPr txBox="1"/>
          <p:nvPr/>
        </p:nvSpPr>
        <p:spPr>
          <a:xfrm>
            <a:off x="579136" y="5665547"/>
            <a:ext cx="7880652" cy="415498"/>
          </a:xfrm>
          <a:prstGeom prst="rect">
            <a:avLst/>
          </a:prstGeom>
          <a:noFill/>
        </p:spPr>
        <p:txBody>
          <a:bodyPr wrap="square" rtlCol="0">
            <a:spAutoFit/>
          </a:bodyPr>
          <a:lstStyle/>
          <a:p>
            <a:r>
              <a:rPr lang="fr-FR" sz="1050" i="1" dirty="0" smtClean="0">
                <a:solidFill>
                  <a:srgbClr val="7F7F7F"/>
                </a:solidFill>
              </a:rPr>
              <a:t>* IMC : Indice de Masse Corporelle. </a:t>
            </a:r>
          </a:p>
          <a:p>
            <a:r>
              <a:rPr lang="fr-FR" sz="1050" i="1" dirty="0" smtClean="0">
                <a:solidFill>
                  <a:srgbClr val="7F7F7F"/>
                </a:solidFill>
              </a:rPr>
              <a:t>Il est calculé à partir de la formule : IMC </a:t>
            </a:r>
            <a:r>
              <a:rPr lang="fr-FR" sz="1050" i="1" dirty="0">
                <a:solidFill>
                  <a:srgbClr val="7F7F7F"/>
                </a:solidFill>
              </a:rPr>
              <a:t>= </a:t>
            </a:r>
            <a:r>
              <a:rPr lang="fr-FR" sz="1050" i="1" dirty="0" smtClean="0">
                <a:solidFill>
                  <a:srgbClr val="7F7F7F"/>
                </a:solidFill>
              </a:rPr>
              <a:t>Poids / Taille</a:t>
            </a:r>
            <a:r>
              <a:rPr lang="fr-FR" sz="1050" i="1" baseline="30000" dirty="0" smtClean="0">
                <a:solidFill>
                  <a:srgbClr val="7F7F7F"/>
                </a:solidFill>
              </a:rPr>
              <a:t>2 </a:t>
            </a:r>
            <a:endParaRPr lang="fr-FR" sz="1050" i="1" baseline="30000" dirty="0">
              <a:solidFill>
                <a:srgbClr val="7F7F7F"/>
              </a:solidFill>
            </a:endParaRPr>
          </a:p>
        </p:txBody>
      </p:sp>
      <p:pic>
        <p:nvPicPr>
          <p:cNvPr id="20" name="Image 19"/>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21"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3190681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phique 10"/>
          <p:cNvGraphicFramePr>
            <a:graphicFrameLocks/>
          </p:cNvGraphicFramePr>
          <p:nvPr>
            <p:extLst>
              <p:ext uri="{D42A27DB-BD31-4B8C-83A1-F6EECF244321}">
                <p14:modId xmlns:p14="http://schemas.microsoft.com/office/powerpoint/2010/main" val="463614132"/>
              </p:ext>
            </p:extLst>
          </p:nvPr>
        </p:nvGraphicFramePr>
        <p:xfrm>
          <a:off x="1547664" y="1628800"/>
          <a:ext cx="5996136" cy="4391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re 3"/>
          <p:cNvSpPr txBox="1">
            <a:spLocks/>
          </p:cNvSpPr>
          <p:nvPr/>
        </p:nvSpPr>
        <p:spPr>
          <a:xfrm>
            <a:off x="683568" y="620688"/>
            <a:ext cx="8047334" cy="1227550"/>
          </a:xfrm>
          <a:prstGeom prst="rect">
            <a:avLst/>
          </a:prstGeom>
        </p:spPr>
        <p:txBody>
          <a:bodyPr vert="horz" wrap="square" lIns="36000" tIns="0" rIns="36000" bIns="0" rtlCol="0" anchor="t">
            <a:normAutofit/>
          </a:bodyPr>
          <a:lstStyle/>
          <a:p>
            <a:pPr lvl="0">
              <a:lnSpc>
                <a:spcPct val="90000"/>
              </a:lnSpc>
            </a:pPr>
            <a:r>
              <a:rPr lang="fr-FR" sz="2000" b="1" dirty="0" smtClean="0">
                <a:solidFill>
                  <a:srgbClr val="FF6600"/>
                </a:solidFill>
                <a:latin typeface="Arial"/>
                <a:cs typeface="Arial"/>
              </a:rPr>
              <a:t>LES PERSONNES EN SURPOIDS OU OBÈSE MARCHENT MOINS</a:t>
            </a:r>
            <a:br>
              <a:rPr lang="fr-FR" sz="2000" b="1" dirty="0" smtClean="0">
                <a:solidFill>
                  <a:srgbClr val="FF6600"/>
                </a:solidFill>
                <a:latin typeface="Arial"/>
                <a:cs typeface="Arial"/>
              </a:rPr>
            </a:br>
            <a:r>
              <a:rPr lang="fr-FR" sz="2000" b="1" dirty="0" smtClean="0">
                <a:solidFill>
                  <a:srgbClr val="FF6600"/>
                </a:solidFill>
                <a:latin typeface="Arial"/>
                <a:cs typeface="Arial"/>
              </a:rPr>
              <a:t>QUE LES PERSONNES  AVEC  IMC  NORMAL</a:t>
            </a:r>
            <a:r>
              <a:rPr lang="fr-FR" sz="2400" b="1" dirty="0" smtClean="0">
                <a:solidFill>
                  <a:srgbClr val="FF6600"/>
                </a:solidFill>
              </a:rPr>
              <a:t> </a:t>
            </a:r>
            <a:endParaRPr kumimoji="0" lang="fr-FR" sz="2200" b="1" i="0" u="none" strike="noStrike" kern="1200" spc="0" normalizeH="0" baseline="0" noProof="0" dirty="0">
              <a:ln>
                <a:noFill/>
              </a:ln>
              <a:solidFill>
                <a:srgbClr val="FF6600"/>
              </a:solidFill>
              <a:effectLst/>
              <a:uLnTx/>
              <a:uFillTx/>
              <a:latin typeface="+mj-lt"/>
              <a:ea typeface="+mj-ea"/>
              <a:cs typeface="+mj-cs"/>
            </a:endParaRPr>
          </a:p>
        </p:txBody>
      </p:sp>
      <p:sp>
        <p:nvSpPr>
          <p:cNvPr id="7"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8"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0"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5 ans de baromètre</a:t>
            </a:r>
            <a:endParaRPr lang="fr-FR" sz="1200" dirty="0">
              <a:solidFill>
                <a:srgbClr val="FF6600"/>
              </a:solidFill>
            </a:endParaRPr>
          </a:p>
        </p:txBody>
      </p:sp>
      <p:pic>
        <p:nvPicPr>
          <p:cNvPr id="12" name="Image 11"/>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5"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135944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solidFill>
                  <a:srgbClr val="FF6600"/>
                </a:solidFill>
              </a:rPr>
              <a:t>Méthodologie de l’étude</a:t>
            </a:r>
            <a:endParaRPr lang="fr-FR" dirty="0">
              <a:solidFill>
                <a:srgbClr val="FF6600"/>
              </a:solidFill>
            </a:endParaRPr>
          </a:p>
        </p:txBody>
      </p:sp>
      <p:sp>
        <p:nvSpPr>
          <p:cNvPr id="9219" name="Espace réservé du contenu 2"/>
          <p:cNvSpPr>
            <a:spLocks noGrp="1"/>
          </p:cNvSpPr>
          <p:nvPr>
            <p:ph idx="1"/>
          </p:nvPr>
        </p:nvSpPr>
        <p:spPr>
          <a:xfrm>
            <a:off x="468313" y="1773238"/>
            <a:ext cx="7991475" cy="4392066"/>
          </a:xfrm>
        </p:spPr>
        <p:txBody>
          <a:bodyPr/>
          <a:lstStyle/>
          <a:p>
            <a:pPr eaLnBrk="1" hangingPunct="1"/>
            <a:r>
              <a:rPr lang="fr-FR" altLang="fr-FR" dirty="0" err="1" smtClean="0"/>
              <a:t>Co-réalisée</a:t>
            </a:r>
            <a:r>
              <a:rPr lang="fr-FR" altLang="fr-FR" dirty="0" smtClean="0"/>
              <a:t> par </a:t>
            </a:r>
          </a:p>
          <a:p>
            <a:pPr lvl="1" eaLnBrk="1" hangingPunct="1"/>
            <a:r>
              <a:rPr lang="fr-FR" altLang="fr-FR" dirty="0"/>
              <a:t> </a:t>
            </a:r>
            <a:r>
              <a:rPr lang="fr-FR" altLang="fr-FR" dirty="0" smtClean="0"/>
              <a:t>Déclaratif par </a:t>
            </a:r>
            <a:r>
              <a:rPr lang="fr-FR" altLang="fr-FR" dirty="0"/>
              <a:t>internet sur système CAWI </a:t>
            </a:r>
            <a:endParaRPr lang="fr-FR" altLang="fr-FR" dirty="0" smtClean="0"/>
          </a:p>
          <a:p>
            <a:pPr lvl="1" eaLnBrk="1" hangingPunct="1"/>
            <a:r>
              <a:rPr lang="fr-FR" altLang="fr-FR" dirty="0" smtClean="0"/>
              <a:t> Terrain via le port pendant 1 semaine d’un podomètre.</a:t>
            </a:r>
          </a:p>
          <a:p>
            <a:pPr lvl="1" eaLnBrk="1" hangingPunct="1"/>
            <a:endParaRPr lang="fr-FR" altLang="fr-FR" dirty="0"/>
          </a:p>
          <a:p>
            <a:pPr eaLnBrk="1" hangingPunct="1"/>
            <a:r>
              <a:rPr lang="fr-FR" altLang="fr-FR" dirty="0" smtClean="0"/>
              <a:t>Auprès </a:t>
            </a:r>
            <a:r>
              <a:rPr lang="fr-FR" altLang="fr-FR" dirty="0"/>
              <a:t>d’un échantillon principal de </a:t>
            </a:r>
            <a:r>
              <a:rPr lang="fr-FR" altLang="fr-FR" dirty="0" smtClean="0"/>
              <a:t>1 048 </a:t>
            </a:r>
            <a:r>
              <a:rPr lang="fr-FR" altLang="fr-FR" dirty="0"/>
              <a:t>Français  </a:t>
            </a:r>
          </a:p>
          <a:p>
            <a:pPr lvl="1" eaLnBrk="1" hangingPunct="1"/>
            <a:r>
              <a:rPr lang="fr-FR" altLang="fr-FR" dirty="0"/>
              <a:t> Agés de 18 à 64 ans </a:t>
            </a:r>
          </a:p>
          <a:p>
            <a:pPr lvl="1" eaLnBrk="1" hangingPunct="1"/>
            <a:r>
              <a:rPr lang="fr-FR" altLang="fr-FR" dirty="0" smtClean="0"/>
              <a:t> + sur-échantillon complémentaire de 300 parents d’enfants 6-17 ans.</a:t>
            </a:r>
          </a:p>
          <a:p>
            <a:pPr lvl="1" eaLnBrk="1" hangingPunct="1"/>
            <a:endParaRPr lang="fr-FR" altLang="fr-FR" dirty="0"/>
          </a:p>
          <a:p>
            <a:pPr lvl="1" eaLnBrk="1" hangingPunct="1"/>
            <a:endParaRPr lang="fr-FR" altLang="fr-FR" dirty="0" smtClean="0"/>
          </a:p>
          <a:p>
            <a:pPr lvl="1" eaLnBrk="1" hangingPunct="1"/>
            <a:endParaRPr lang="fr-FR" altLang="fr-FR" dirty="0"/>
          </a:p>
          <a:p>
            <a:pPr lvl="1" eaLnBrk="1" hangingPunct="1"/>
            <a:endParaRPr lang="fr-FR" altLang="fr-FR" dirty="0" smtClean="0"/>
          </a:p>
          <a:p>
            <a:pPr marL="719137" lvl="1" indent="0" eaLnBrk="1" hangingPunct="1">
              <a:buNone/>
            </a:pPr>
            <a:endParaRPr lang="fr-FR" altLang="fr-FR" dirty="0" smtClean="0"/>
          </a:p>
          <a:p>
            <a:pPr marL="107950" indent="0" eaLnBrk="1" hangingPunct="1">
              <a:buNone/>
            </a:pPr>
            <a:endParaRPr lang="fr-FR" sz="900" b="1" dirty="0" smtClean="0">
              <a:cs typeface="Arial"/>
            </a:endParaRPr>
          </a:p>
          <a:p>
            <a:pPr marL="107950" indent="0" eaLnBrk="1" hangingPunct="1">
              <a:buNone/>
            </a:pPr>
            <a:r>
              <a:rPr lang="fr-FR" sz="900" b="1" dirty="0" smtClean="0">
                <a:cs typeface="Arial"/>
              </a:rPr>
              <a:t>L’Institut </a:t>
            </a:r>
            <a:r>
              <a:rPr lang="fr-FR" sz="900" b="1" dirty="0">
                <a:cs typeface="Arial"/>
              </a:rPr>
              <a:t>de Recherche </a:t>
            </a:r>
            <a:r>
              <a:rPr lang="fr-FR" sz="900" b="1" dirty="0" err="1">
                <a:cs typeface="Arial"/>
              </a:rPr>
              <a:t>bio-Médicale</a:t>
            </a:r>
            <a:r>
              <a:rPr lang="fr-FR" sz="900" b="1" dirty="0">
                <a:cs typeface="Arial"/>
              </a:rPr>
              <a:t> et d’Epidémiologie du Sport (IRMES) est au service des sportifs de haut niveau</a:t>
            </a:r>
            <a:r>
              <a:rPr lang="fr-FR" sz="900" dirty="0">
                <a:cs typeface="Arial"/>
              </a:rPr>
              <a:t>. </a:t>
            </a:r>
            <a:r>
              <a:rPr lang="fr-FR" sz="900" dirty="0" smtClean="0">
                <a:cs typeface="Arial"/>
              </a:rPr>
              <a:t/>
            </a:r>
            <a:br>
              <a:rPr lang="fr-FR" sz="900" dirty="0" smtClean="0">
                <a:cs typeface="Arial"/>
              </a:rPr>
            </a:br>
            <a:r>
              <a:rPr lang="fr-FR" sz="900" dirty="0" smtClean="0">
                <a:cs typeface="Arial"/>
              </a:rPr>
              <a:t>Cette </a:t>
            </a:r>
            <a:r>
              <a:rPr lang="fr-FR" sz="900" dirty="0">
                <a:cs typeface="Arial"/>
              </a:rPr>
              <a:t>équipe d’accueil développe un programme national et international d’études ciblant, à titre prioritaire, quatre champs d’investigation : la physiopathologie du sport, l’épidémiologie de la performance, la physiologie expérimentale et la prévention par les activités physiques ou sportives. Il renforce également les actions menées par le Département Médical en matière de prévention et de suivi des sportif(</a:t>
            </a:r>
            <a:r>
              <a:rPr lang="fr-FR" sz="900" dirty="0" err="1">
                <a:cs typeface="Arial"/>
              </a:rPr>
              <a:t>ve</a:t>
            </a:r>
            <a:r>
              <a:rPr lang="fr-FR" sz="900" dirty="0">
                <a:cs typeface="Arial"/>
              </a:rPr>
              <a:t>)s de haut niveau.</a:t>
            </a:r>
          </a:p>
          <a:p>
            <a:pPr marL="107950" indent="0" eaLnBrk="1" hangingPunct="1">
              <a:buNone/>
            </a:pPr>
            <a:endParaRPr lang="fr-FR" altLang="fr-FR" dirty="0"/>
          </a:p>
        </p:txBody>
      </p:sp>
      <p:sp>
        <p:nvSpPr>
          <p:cNvPr id="17412" name="Espace réservé du pied de page 3"/>
          <p:cNvSpPr>
            <a:spLocks noGrp="1"/>
          </p:cNvSpPr>
          <p:nvPr>
            <p:ph type="ftr" sz="quarter" idx="13"/>
          </p:nvPr>
        </p:nvSpPr>
        <p:spPr bwMode="auto">
          <a:xfrm>
            <a:off x="577850" y="6365875"/>
            <a:ext cx="4783063" cy="184150"/>
          </a:xfrm>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r>
              <a:rPr lang="fr-FR" altLang="fr-FR" dirty="0" smtClean="0">
                <a:solidFill>
                  <a:schemeClr val="tx2"/>
                </a:solidFill>
              </a:rPr>
              <a:t>/  </a:t>
            </a:r>
            <a:r>
              <a:rPr lang="fr-FR" dirty="0">
                <a:solidFill>
                  <a:schemeClr val="tx2"/>
                </a:solidFill>
              </a:rPr>
              <a:t>Baromètre Attitude Prévention sur le niveau d’activité physique ou sportive des Français / 12 janvier 2017</a:t>
            </a:r>
          </a:p>
        </p:txBody>
      </p:sp>
      <p:sp>
        <p:nvSpPr>
          <p:cNvPr id="14" name="Espace réservé du texte 13"/>
          <p:cNvSpPr>
            <a:spLocks noGrp="1"/>
          </p:cNvSpPr>
          <p:nvPr>
            <p:ph type="body" sz="quarter" idx="12"/>
          </p:nvPr>
        </p:nvSpPr>
        <p:spPr>
          <a:xfrm>
            <a:off x="684213" y="411163"/>
            <a:ext cx="7775575" cy="185737"/>
          </a:xfrm>
        </p:spPr>
        <p:txBody>
          <a:bodyPr rtlCol="0"/>
          <a:lstStyle/>
          <a:p>
            <a:pPr eaLnBrk="1" fontAlgn="auto" hangingPunct="1">
              <a:spcAft>
                <a:spcPts val="0"/>
              </a:spcAft>
              <a:defRPr/>
            </a:pPr>
            <a:r>
              <a:rPr lang="fr-FR" dirty="0" smtClean="0">
                <a:solidFill>
                  <a:schemeClr val="accent5"/>
                </a:solidFill>
              </a:rPr>
              <a:t>Conférence de presse</a:t>
            </a:r>
            <a:endParaRPr lang="fr-FR" dirty="0">
              <a:solidFill>
                <a:schemeClr val="accent5"/>
              </a:solidFill>
            </a:endParaRPr>
          </a:p>
        </p:txBody>
      </p:sp>
      <p:grpSp>
        <p:nvGrpSpPr>
          <p:cNvPr id="9222" name="Groupe 4"/>
          <p:cNvGrpSpPr>
            <a:grpSpLocks/>
          </p:cNvGrpSpPr>
          <p:nvPr/>
        </p:nvGrpSpPr>
        <p:grpSpPr bwMode="auto">
          <a:xfrm>
            <a:off x="-112713" y="611188"/>
            <a:ext cx="701676" cy="846137"/>
            <a:chOff x="-112911" y="611260"/>
            <a:chExt cx="701819" cy="846573"/>
          </a:xfrm>
        </p:grpSpPr>
        <p:sp>
          <p:nvSpPr>
            <p:cNvPr id="9223" name="Freeform 5"/>
            <p:cNvSpPr>
              <a:spLocks/>
            </p:cNvSpPr>
            <p:nvPr/>
          </p:nvSpPr>
          <p:spPr bwMode="auto">
            <a:xfrm>
              <a:off x="-112911" y="691700"/>
              <a:ext cx="691991" cy="766133"/>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chemeClr val="bg2"/>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7" name="Freeform 5"/>
            <p:cNvSpPr>
              <a:spLocks/>
            </p:cNvSpPr>
            <p:nvPr/>
          </p:nvSpPr>
          <p:spPr bwMode="auto">
            <a:xfrm>
              <a:off x="228472" y="611260"/>
              <a:ext cx="360436" cy="395491"/>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chemeClr val="accent5"/>
            </a:solidFill>
            <a:ln>
              <a:noFill/>
            </a:ln>
          </p:spPr>
          <p:txBody>
            <a:bodyPr/>
            <a:lstStyle/>
            <a:p>
              <a:pPr eaLnBrk="1" fontAlgn="auto" hangingPunct="1">
                <a:spcBef>
                  <a:spcPts val="0"/>
                </a:spcBef>
                <a:spcAft>
                  <a:spcPts val="0"/>
                </a:spcAft>
                <a:defRPr/>
              </a:pPr>
              <a:endParaRPr lang="fr-FR">
                <a:latin typeface="+mn-lt"/>
                <a:cs typeface="+mn-cs"/>
              </a:endParaRPr>
            </a:p>
          </p:txBody>
        </p:sp>
      </p:grpSp>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t="43420" b="7229"/>
          <a:stretch/>
        </p:blipFill>
        <p:spPr>
          <a:xfrm>
            <a:off x="2130706" y="1642756"/>
            <a:ext cx="2232248" cy="500615"/>
          </a:xfrm>
          <a:prstGeom prst="rect">
            <a:avLst/>
          </a:prstGeom>
        </p:spPr>
      </p:pic>
      <p:pic>
        <p:nvPicPr>
          <p:cNvPr id="10" name="Picture 2" descr="See original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642756"/>
            <a:ext cx="1076945" cy="405806"/>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pic>
        <p:nvPicPr>
          <p:cNvPr id="11" name="Image 10" descr="Capture d’écran 2017-01-09 à 18.30.1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556792"/>
            <a:ext cx="891943" cy="1316112"/>
          </a:xfrm>
          <a:prstGeom prst="rect">
            <a:avLst/>
          </a:prstGeom>
        </p:spPr>
      </p:pic>
      <p:pic>
        <p:nvPicPr>
          <p:cNvPr id="12" name="Picture 2" descr="See original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5013176"/>
            <a:ext cx="1076945" cy="405806"/>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2681259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re 3"/>
          <p:cNvSpPr>
            <a:spLocks noGrp="1"/>
          </p:cNvSpPr>
          <p:nvPr>
            <p:ph type="title"/>
          </p:nvPr>
        </p:nvSpPr>
        <p:spPr>
          <a:xfrm>
            <a:off x="683569" y="648306"/>
            <a:ext cx="6408712" cy="801588"/>
          </a:xfrm>
        </p:spPr>
        <p:txBody>
          <a:bodyPr vert="horz" lIns="36000" tIns="0" rIns="36000" bIns="0" rtlCol="0" anchor="t">
            <a:normAutofit/>
          </a:bodyPr>
          <a:lstStyle/>
          <a:p>
            <a:r>
              <a:rPr lang="fr-FR" sz="2200" dirty="0">
                <a:solidFill>
                  <a:srgbClr val="FF6600"/>
                </a:solidFill>
                <a:latin typeface="+mj-lt"/>
              </a:rPr>
              <a:t>Une utilisation des écrans importante au quotidien</a:t>
            </a:r>
          </a:p>
        </p:txBody>
      </p:sp>
      <p:graphicFrame>
        <p:nvGraphicFramePr>
          <p:cNvPr id="17" name="Tabela 16"/>
          <p:cNvGraphicFramePr>
            <a:graphicFrameLocks noGrp="1"/>
          </p:cNvGraphicFramePr>
          <p:nvPr>
            <p:extLst>
              <p:ext uri="{D42A27DB-BD31-4B8C-83A1-F6EECF244321}">
                <p14:modId xmlns:p14="http://schemas.microsoft.com/office/powerpoint/2010/main" val="1357196626"/>
              </p:ext>
            </p:extLst>
          </p:nvPr>
        </p:nvGraphicFramePr>
        <p:xfrm>
          <a:off x="649874" y="2854204"/>
          <a:ext cx="1531620" cy="2817804"/>
        </p:xfrm>
        <a:graphic>
          <a:graphicData uri="http://schemas.openxmlformats.org/drawingml/2006/table">
            <a:tbl>
              <a:tblPr/>
              <a:tblGrid>
                <a:gridCol w="1531620"/>
              </a:tblGrid>
              <a:tr h="469634">
                <a:tc>
                  <a:txBody>
                    <a:bodyPr/>
                    <a:lstStyle/>
                    <a:p>
                      <a:pPr marL="342900" marR="0" lvl="0" indent="-342900" algn="r">
                        <a:lnSpc>
                          <a:spcPct val="115000"/>
                        </a:lnSpc>
                        <a:spcBef>
                          <a:spcPts val="0"/>
                        </a:spcBef>
                        <a:spcAft>
                          <a:spcPts val="0"/>
                        </a:spcAft>
                        <a:buFontTx/>
                        <a:buNone/>
                        <a:tabLst>
                          <a:tab pos="4680585" algn="l"/>
                        </a:tabLst>
                      </a:pPr>
                      <a:r>
                        <a:rPr lang="fr-FR" sz="1200" b="1" dirty="0">
                          <a:solidFill>
                            <a:srgbClr val="7F7F7F"/>
                          </a:solidFill>
                          <a:latin typeface="+mn-lt"/>
                          <a:ea typeface="Times New Roman"/>
                          <a:cs typeface="Times New Roman"/>
                        </a:rPr>
                        <a:t>Jamais</a:t>
                      </a:r>
                      <a:endParaRPr lang="fr-FR" sz="1200" b="1" dirty="0">
                        <a:solidFill>
                          <a:srgbClr val="7F7F7F"/>
                        </a:solidFill>
                        <a:latin typeface="+mn-lt"/>
                        <a:ea typeface="Calibri"/>
                        <a:cs typeface="Times New Roman"/>
                      </a:endParaRPr>
                    </a:p>
                  </a:txBody>
                  <a:tcPr marL="41031" marR="410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9634">
                <a:tc>
                  <a:txBody>
                    <a:bodyPr/>
                    <a:lstStyle/>
                    <a:p>
                      <a:pPr marL="342900" marR="0" lvl="0" indent="-342900" algn="r">
                        <a:lnSpc>
                          <a:spcPct val="115000"/>
                        </a:lnSpc>
                        <a:spcBef>
                          <a:spcPts val="0"/>
                        </a:spcBef>
                        <a:spcAft>
                          <a:spcPts val="0"/>
                        </a:spcAft>
                        <a:buFontTx/>
                        <a:buNone/>
                        <a:tabLst>
                          <a:tab pos="4680585" algn="l"/>
                        </a:tabLst>
                      </a:pPr>
                      <a:r>
                        <a:rPr lang="fr-FR" sz="1200" b="1" dirty="0">
                          <a:solidFill>
                            <a:srgbClr val="7F7F7F"/>
                          </a:solidFill>
                          <a:latin typeface="+mn-lt"/>
                          <a:ea typeface="Times New Roman"/>
                          <a:cs typeface="Times New Roman"/>
                        </a:rPr>
                        <a:t>Moins de </a:t>
                      </a:r>
                      <a:r>
                        <a:rPr lang="fr-FR" sz="1200" b="1" dirty="0" smtClean="0">
                          <a:solidFill>
                            <a:srgbClr val="7F7F7F"/>
                          </a:solidFill>
                          <a:latin typeface="+mn-lt"/>
                          <a:ea typeface="Times New Roman"/>
                          <a:cs typeface="Times New Roman"/>
                        </a:rPr>
                        <a:t>2h</a:t>
                      </a:r>
                      <a:endParaRPr lang="fr-FR" sz="1200" b="1" dirty="0">
                        <a:solidFill>
                          <a:srgbClr val="7F7F7F"/>
                        </a:solidFill>
                        <a:latin typeface="+mn-lt"/>
                        <a:ea typeface="Calibri"/>
                        <a:cs typeface="Times New Roman"/>
                      </a:endParaRPr>
                    </a:p>
                  </a:txBody>
                  <a:tcPr marL="41031" marR="410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9634">
                <a:tc>
                  <a:txBody>
                    <a:bodyPr/>
                    <a:lstStyle/>
                    <a:p>
                      <a:pPr marL="342900" marR="0" lvl="0" indent="-342900" algn="r">
                        <a:lnSpc>
                          <a:spcPct val="115000"/>
                        </a:lnSpc>
                        <a:spcBef>
                          <a:spcPts val="0"/>
                        </a:spcBef>
                        <a:spcAft>
                          <a:spcPts val="0"/>
                        </a:spcAft>
                        <a:buFontTx/>
                        <a:buNone/>
                        <a:tabLst>
                          <a:tab pos="4680585" algn="l"/>
                        </a:tabLst>
                      </a:pPr>
                      <a:r>
                        <a:rPr lang="fr-FR" sz="1200" b="1" dirty="0">
                          <a:solidFill>
                            <a:srgbClr val="7F7F7F"/>
                          </a:solidFill>
                          <a:latin typeface="+mn-lt"/>
                          <a:ea typeface="Times New Roman"/>
                          <a:cs typeface="Times New Roman"/>
                        </a:rPr>
                        <a:t>2 à moins de 4h</a:t>
                      </a:r>
                      <a:endParaRPr lang="fr-FR" sz="1200" b="1" dirty="0">
                        <a:solidFill>
                          <a:srgbClr val="7F7F7F"/>
                        </a:solidFill>
                        <a:latin typeface="+mn-lt"/>
                        <a:ea typeface="Calibri"/>
                        <a:cs typeface="Times New Roman"/>
                      </a:endParaRPr>
                    </a:p>
                  </a:txBody>
                  <a:tcPr marL="41031" marR="410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9634">
                <a:tc>
                  <a:txBody>
                    <a:bodyPr/>
                    <a:lstStyle/>
                    <a:p>
                      <a:pPr marL="342900" marR="0" lvl="0" indent="-342900" algn="r">
                        <a:lnSpc>
                          <a:spcPct val="115000"/>
                        </a:lnSpc>
                        <a:spcBef>
                          <a:spcPts val="0"/>
                        </a:spcBef>
                        <a:spcAft>
                          <a:spcPts val="0"/>
                        </a:spcAft>
                        <a:buFontTx/>
                        <a:buNone/>
                        <a:tabLst>
                          <a:tab pos="4680585" algn="l"/>
                        </a:tabLst>
                      </a:pPr>
                      <a:r>
                        <a:rPr lang="fr-FR" sz="1200" b="1" dirty="0">
                          <a:solidFill>
                            <a:srgbClr val="7F7F7F"/>
                          </a:solidFill>
                          <a:latin typeface="+mn-lt"/>
                          <a:ea typeface="Times New Roman"/>
                          <a:cs typeface="Times New Roman"/>
                        </a:rPr>
                        <a:t>4 à moins de 6h </a:t>
                      </a:r>
                      <a:endParaRPr lang="fr-FR" sz="1200" b="1" dirty="0">
                        <a:solidFill>
                          <a:srgbClr val="7F7F7F"/>
                        </a:solidFill>
                        <a:latin typeface="+mn-lt"/>
                        <a:ea typeface="Calibri"/>
                        <a:cs typeface="Times New Roman"/>
                      </a:endParaRPr>
                    </a:p>
                  </a:txBody>
                  <a:tcPr marL="41031" marR="410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9634">
                <a:tc>
                  <a:txBody>
                    <a:bodyPr/>
                    <a:lstStyle/>
                    <a:p>
                      <a:pPr marL="342900" marR="0" lvl="0" indent="-342900" algn="r">
                        <a:lnSpc>
                          <a:spcPct val="115000"/>
                        </a:lnSpc>
                        <a:spcBef>
                          <a:spcPts val="0"/>
                        </a:spcBef>
                        <a:spcAft>
                          <a:spcPts val="0"/>
                        </a:spcAft>
                        <a:buFontTx/>
                        <a:buNone/>
                        <a:tabLst>
                          <a:tab pos="4680585" algn="l"/>
                        </a:tabLst>
                      </a:pPr>
                      <a:r>
                        <a:rPr lang="fr-FR" sz="1200" b="1" dirty="0">
                          <a:solidFill>
                            <a:srgbClr val="7F7F7F"/>
                          </a:solidFill>
                          <a:latin typeface="+mn-lt"/>
                          <a:ea typeface="Times New Roman"/>
                          <a:cs typeface="Times New Roman"/>
                        </a:rPr>
                        <a:t>6 à moins de 9h </a:t>
                      </a:r>
                      <a:endParaRPr lang="fr-FR" sz="1200" b="1" dirty="0">
                        <a:solidFill>
                          <a:srgbClr val="7F7F7F"/>
                        </a:solidFill>
                        <a:latin typeface="+mn-lt"/>
                        <a:ea typeface="Calibri"/>
                        <a:cs typeface="Times New Roman"/>
                      </a:endParaRPr>
                    </a:p>
                  </a:txBody>
                  <a:tcPr marL="41031" marR="410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9634">
                <a:tc>
                  <a:txBody>
                    <a:bodyPr/>
                    <a:lstStyle/>
                    <a:p>
                      <a:pPr marL="342900" marR="0" lvl="0" indent="-342900" algn="r">
                        <a:lnSpc>
                          <a:spcPct val="115000"/>
                        </a:lnSpc>
                        <a:spcBef>
                          <a:spcPts val="0"/>
                        </a:spcBef>
                        <a:spcAft>
                          <a:spcPts val="0"/>
                        </a:spcAft>
                        <a:buFontTx/>
                        <a:buNone/>
                        <a:tabLst>
                          <a:tab pos="4680585" algn="l"/>
                        </a:tabLst>
                      </a:pPr>
                      <a:r>
                        <a:rPr lang="fr-FR" sz="1200" b="1" dirty="0">
                          <a:solidFill>
                            <a:srgbClr val="7F7F7F"/>
                          </a:solidFill>
                          <a:latin typeface="+mn-lt"/>
                          <a:ea typeface="Times New Roman"/>
                          <a:cs typeface="Times New Roman"/>
                        </a:rPr>
                        <a:t>9h et </a:t>
                      </a:r>
                      <a:r>
                        <a:rPr lang="fr-FR" sz="1200" b="1" dirty="0" smtClean="0">
                          <a:solidFill>
                            <a:srgbClr val="7F7F7F"/>
                          </a:solidFill>
                          <a:latin typeface="+mn-lt"/>
                          <a:ea typeface="Times New Roman"/>
                          <a:cs typeface="Times New Roman"/>
                        </a:rPr>
                        <a:t>plus</a:t>
                      </a:r>
                      <a:endParaRPr lang="fr-FR" sz="1200" b="1" dirty="0">
                        <a:solidFill>
                          <a:srgbClr val="7F7F7F"/>
                        </a:solidFill>
                        <a:latin typeface="+mn-lt"/>
                        <a:ea typeface="Calibri"/>
                        <a:cs typeface="Times New Roman"/>
                      </a:endParaRPr>
                    </a:p>
                  </a:txBody>
                  <a:tcPr marL="41031" marR="410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8" name="Graphique 17"/>
          <p:cNvGraphicFramePr/>
          <p:nvPr>
            <p:extLst>
              <p:ext uri="{D42A27DB-BD31-4B8C-83A1-F6EECF244321}">
                <p14:modId xmlns:p14="http://schemas.microsoft.com/office/powerpoint/2010/main" val="1955801748"/>
              </p:ext>
            </p:extLst>
          </p:nvPr>
        </p:nvGraphicFramePr>
        <p:xfrm>
          <a:off x="2238277" y="2739105"/>
          <a:ext cx="2333723" cy="3010530"/>
        </p:xfrm>
        <a:graphic>
          <a:graphicData uri="http://schemas.openxmlformats.org/drawingml/2006/chart">
            <c:chart xmlns:c="http://schemas.openxmlformats.org/drawingml/2006/chart" xmlns:r="http://schemas.openxmlformats.org/officeDocument/2006/relationships" r:id="rId2"/>
          </a:graphicData>
        </a:graphic>
      </p:graphicFrame>
      <p:pic>
        <p:nvPicPr>
          <p:cNvPr id="7" name="Obraz 6" descr="travail devant ordinateur.emf"/>
          <p:cNvPicPr>
            <a:picLocks noChangeAspect="1"/>
          </p:cNvPicPr>
          <p:nvPr/>
        </p:nvPicPr>
        <p:blipFill>
          <a:blip r:embed="rId3" cstate="print"/>
          <a:stretch>
            <a:fillRect/>
          </a:stretch>
        </p:blipFill>
        <p:spPr>
          <a:xfrm>
            <a:off x="1734221" y="1706739"/>
            <a:ext cx="1216910" cy="914400"/>
          </a:xfrm>
          <a:prstGeom prst="rect">
            <a:avLst/>
          </a:prstGeom>
        </p:spPr>
      </p:pic>
      <p:cxnSp>
        <p:nvCxnSpPr>
          <p:cNvPr id="12" name="Łącznik prosty 11"/>
          <p:cNvCxnSpPr/>
          <p:nvPr/>
        </p:nvCxnSpPr>
        <p:spPr>
          <a:xfrm>
            <a:off x="3637134" y="3853930"/>
            <a:ext cx="0" cy="1780775"/>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13" name="Elipsa 12"/>
          <p:cNvSpPr/>
          <p:nvPr/>
        </p:nvSpPr>
        <p:spPr>
          <a:xfrm>
            <a:off x="3564597" y="4563316"/>
            <a:ext cx="597877" cy="59787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ole tekstowe 13"/>
          <p:cNvSpPr txBox="1"/>
          <p:nvPr/>
        </p:nvSpPr>
        <p:spPr>
          <a:xfrm>
            <a:off x="3576320" y="4674062"/>
            <a:ext cx="679938" cy="376385"/>
          </a:xfrm>
          <a:prstGeom prst="rect">
            <a:avLst/>
          </a:prstGeom>
          <a:noFill/>
        </p:spPr>
        <p:txBody>
          <a:bodyPr wrap="square" rtlCol="0">
            <a:spAutoFit/>
          </a:bodyPr>
          <a:lstStyle/>
          <a:p>
            <a:r>
              <a:rPr lang="en-US" sz="1846" b="1" dirty="0" smtClean="0">
                <a:solidFill>
                  <a:schemeClr val="bg1"/>
                </a:solidFill>
              </a:rPr>
              <a:t>84%</a:t>
            </a:r>
            <a:endParaRPr lang="fr-FR" sz="1846" b="1" dirty="0">
              <a:solidFill>
                <a:schemeClr val="bg1"/>
              </a:solidFill>
            </a:endParaRPr>
          </a:p>
        </p:txBody>
      </p:sp>
      <p:pic>
        <p:nvPicPr>
          <p:cNvPr id="22" name="Obraz 6" descr="loisirs.emf"/>
          <p:cNvPicPr>
            <a:picLocks noChangeAspect="1"/>
          </p:cNvPicPr>
          <p:nvPr/>
        </p:nvPicPr>
        <p:blipFill>
          <a:blip r:embed="rId4" cstate="print"/>
          <a:stretch>
            <a:fillRect/>
          </a:stretch>
        </p:blipFill>
        <p:spPr>
          <a:xfrm>
            <a:off x="5981456" y="1798460"/>
            <a:ext cx="1240990" cy="822679"/>
          </a:xfrm>
          <a:prstGeom prst="rect">
            <a:avLst/>
          </a:prstGeom>
        </p:spPr>
      </p:pic>
      <p:graphicFrame>
        <p:nvGraphicFramePr>
          <p:cNvPr id="23" name="Tabela 7"/>
          <p:cNvGraphicFramePr>
            <a:graphicFrameLocks noGrp="1"/>
          </p:cNvGraphicFramePr>
          <p:nvPr>
            <p:extLst>
              <p:ext uri="{D42A27DB-BD31-4B8C-83A1-F6EECF244321}">
                <p14:modId xmlns:p14="http://schemas.microsoft.com/office/powerpoint/2010/main" val="826517109"/>
              </p:ext>
            </p:extLst>
          </p:nvPr>
        </p:nvGraphicFramePr>
        <p:xfrm>
          <a:off x="4934598" y="2846683"/>
          <a:ext cx="1464878" cy="2817804"/>
        </p:xfrm>
        <a:graphic>
          <a:graphicData uri="http://schemas.openxmlformats.org/drawingml/2006/table">
            <a:tbl>
              <a:tblPr/>
              <a:tblGrid>
                <a:gridCol w="1464878"/>
              </a:tblGrid>
              <a:tr h="469634">
                <a:tc>
                  <a:txBody>
                    <a:bodyPr/>
                    <a:lstStyle/>
                    <a:p>
                      <a:pPr marL="342900" marR="0" lvl="0" indent="-342900" algn="r">
                        <a:lnSpc>
                          <a:spcPct val="115000"/>
                        </a:lnSpc>
                        <a:spcBef>
                          <a:spcPts val="0"/>
                        </a:spcBef>
                        <a:spcAft>
                          <a:spcPts val="0"/>
                        </a:spcAft>
                        <a:buFontTx/>
                        <a:buNone/>
                        <a:tabLst>
                          <a:tab pos="4680585" algn="l"/>
                        </a:tabLst>
                      </a:pPr>
                      <a:r>
                        <a:rPr lang="fr-FR" sz="1200" b="1" dirty="0">
                          <a:solidFill>
                            <a:srgbClr val="7F7F7F"/>
                          </a:solidFill>
                          <a:latin typeface="+mn-lt"/>
                          <a:ea typeface="Times New Roman"/>
                          <a:cs typeface="Times New Roman"/>
                        </a:rPr>
                        <a:t>Jamais</a:t>
                      </a:r>
                      <a:endParaRPr lang="fr-FR" sz="1200" b="1" dirty="0">
                        <a:solidFill>
                          <a:srgbClr val="7F7F7F"/>
                        </a:solidFill>
                        <a:latin typeface="+mn-lt"/>
                        <a:ea typeface="Calibri"/>
                        <a:cs typeface="Times New Roman"/>
                      </a:endParaRPr>
                    </a:p>
                  </a:txBody>
                  <a:tcPr marL="41031" marR="410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9634">
                <a:tc>
                  <a:txBody>
                    <a:bodyPr/>
                    <a:lstStyle/>
                    <a:p>
                      <a:pPr marL="342900" marR="0" lvl="0" indent="-342900" algn="r">
                        <a:lnSpc>
                          <a:spcPct val="115000"/>
                        </a:lnSpc>
                        <a:spcBef>
                          <a:spcPts val="0"/>
                        </a:spcBef>
                        <a:spcAft>
                          <a:spcPts val="0"/>
                        </a:spcAft>
                        <a:buFontTx/>
                        <a:buNone/>
                        <a:tabLst>
                          <a:tab pos="4680585" algn="l"/>
                        </a:tabLst>
                      </a:pPr>
                      <a:r>
                        <a:rPr lang="fr-FR" sz="1200" b="1" dirty="0">
                          <a:solidFill>
                            <a:srgbClr val="7F7F7F"/>
                          </a:solidFill>
                          <a:latin typeface="+mn-lt"/>
                          <a:ea typeface="Times New Roman"/>
                          <a:cs typeface="Times New Roman"/>
                        </a:rPr>
                        <a:t>Moins de </a:t>
                      </a:r>
                      <a:r>
                        <a:rPr lang="fr-FR" sz="1200" b="1" dirty="0" smtClean="0">
                          <a:solidFill>
                            <a:srgbClr val="7F7F7F"/>
                          </a:solidFill>
                          <a:latin typeface="+mn-lt"/>
                          <a:ea typeface="Times New Roman"/>
                          <a:cs typeface="Times New Roman"/>
                        </a:rPr>
                        <a:t>2h</a:t>
                      </a:r>
                      <a:endParaRPr lang="fr-FR" sz="1200" b="1" dirty="0">
                        <a:solidFill>
                          <a:srgbClr val="7F7F7F"/>
                        </a:solidFill>
                        <a:latin typeface="+mn-lt"/>
                        <a:ea typeface="Calibri"/>
                        <a:cs typeface="Times New Roman"/>
                      </a:endParaRPr>
                    </a:p>
                  </a:txBody>
                  <a:tcPr marL="41031" marR="410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9634">
                <a:tc>
                  <a:txBody>
                    <a:bodyPr/>
                    <a:lstStyle/>
                    <a:p>
                      <a:pPr marL="342900" marR="0" lvl="0" indent="-342900" algn="r">
                        <a:lnSpc>
                          <a:spcPct val="115000"/>
                        </a:lnSpc>
                        <a:spcBef>
                          <a:spcPts val="0"/>
                        </a:spcBef>
                        <a:spcAft>
                          <a:spcPts val="0"/>
                        </a:spcAft>
                        <a:buFontTx/>
                        <a:buNone/>
                        <a:tabLst>
                          <a:tab pos="4680585" algn="l"/>
                        </a:tabLst>
                      </a:pPr>
                      <a:r>
                        <a:rPr lang="fr-FR" sz="1200" b="1" dirty="0">
                          <a:solidFill>
                            <a:srgbClr val="7F7F7F"/>
                          </a:solidFill>
                          <a:latin typeface="+mn-lt"/>
                          <a:ea typeface="Times New Roman"/>
                          <a:cs typeface="Times New Roman"/>
                        </a:rPr>
                        <a:t>2 à moins de 4h</a:t>
                      </a:r>
                      <a:endParaRPr lang="fr-FR" sz="1200" b="1" dirty="0">
                        <a:solidFill>
                          <a:srgbClr val="7F7F7F"/>
                        </a:solidFill>
                        <a:latin typeface="+mn-lt"/>
                        <a:ea typeface="Calibri"/>
                        <a:cs typeface="Times New Roman"/>
                      </a:endParaRPr>
                    </a:p>
                  </a:txBody>
                  <a:tcPr marL="41031" marR="410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9634">
                <a:tc>
                  <a:txBody>
                    <a:bodyPr/>
                    <a:lstStyle/>
                    <a:p>
                      <a:pPr marL="342900" marR="0" lvl="0" indent="-342900" algn="r">
                        <a:lnSpc>
                          <a:spcPct val="115000"/>
                        </a:lnSpc>
                        <a:spcBef>
                          <a:spcPts val="0"/>
                        </a:spcBef>
                        <a:spcAft>
                          <a:spcPts val="0"/>
                        </a:spcAft>
                        <a:buFontTx/>
                        <a:buNone/>
                        <a:tabLst>
                          <a:tab pos="4680585" algn="l"/>
                        </a:tabLst>
                      </a:pPr>
                      <a:r>
                        <a:rPr lang="fr-FR" sz="1200" b="1" dirty="0">
                          <a:solidFill>
                            <a:srgbClr val="7F7F7F"/>
                          </a:solidFill>
                          <a:latin typeface="+mn-lt"/>
                          <a:ea typeface="Times New Roman"/>
                          <a:cs typeface="Times New Roman"/>
                        </a:rPr>
                        <a:t>4 à moins de 6h </a:t>
                      </a:r>
                      <a:endParaRPr lang="fr-FR" sz="1200" b="1" dirty="0">
                        <a:solidFill>
                          <a:srgbClr val="7F7F7F"/>
                        </a:solidFill>
                        <a:latin typeface="+mn-lt"/>
                        <a:ea typeface="Calibri"/>
                        <a:cs typeface="Times New Roman"/>
                      </a:endParaRPr>
                    </a:p>
                  </a:txBody>
                  <a:tcPr marL="41031" marR="410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9634">
                <a:tc>
                  <a:txBody>
                    <a:bodyPr/>
                    <a:lstStyle/>
                    <a:p>
                      <a:pPr marL="342900" marR="0" lvl="0" indent="-342900" algn="r">
                        <a:lnSpc>
                          <a:spcPct val="115000"/>
                        </a:lnSpc>
                        <a:spcBef>
                          <a:spcPts val="0"/>
                        </a:spcBef>
                        <a:spcAft>
                          <a:spcPts val="0"/>
                        </a:spcAft>
                        <a:buFontTx/>
                        <a:buNone/>
                        <a:tabLst>
                          <a:tab pos="4680585" algn="l"/>
                        </a:tabLst>
                      </a:pPr>
                      <a:r>
                        <a:rPr lang="fr-FR" sz="1200" b="1" dirty="0">
                          <a:solidFill>
                            <a:srgbClr val="7F7F7F"/>
                          </a:solidFill>
                          <a:latin typeface="+mn-lt"/>
                          <a:ea typeface="Times New Roman"/>
                          <a:cs typeface="Times New Roman"/>
                        </a:rPr>
                        <a:t>6 à moins de 9h </a:t>
                      </a:r>
                      <a:endParaRPr lang="fr-FR" sz="1200" b="1" dirty="0">
                        <a:solidFill>
                          <a:srgbClr val="7F7F7F"/>
                        </a:solidFill>
                        <a:latin typeface="+mn-lt"/>
                        <a:ea typeface="Calibri"/>
                        <a:cs typeface="Times New Roman"/>
                      </a:endParaRPr>
                    </a:p>
                  </a:txBody>
                  <a:tcPr marL="41031" marR="410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9634">
                <a:tc>
                  <a:txBody>
                    <a:bodyPr/>
                    <a:lstStyle/>
                    <a:p>
                      <a:pPr marL="342900" marR="0" lvl="0" indent="-342900" algn="r">
                        <a:lnSpc>
                          <a:spcPct val="115000"/>
                        </a:lnSpc>
                        <a:spcBef>
                          <a:spcPts val="0"/>
                        </a:spcBef>
                        <a:spcAft>
                          <a:spcPts val="0"/>
                        </a:spcAft>
                        <a:buFontTx/>
                        <a:buNone/>
                        <a:tabLst>
                          <a:tab pos="4680585" algn="l"/>
                        </a:tabLst>
                      </a:pPr>
                      <a:r>
                        <a:rPr lang="fr-FR" sz="1200" b="1" dirty="0">
                          <a:solidFill>
                            <a:srgbClr val="7F7F7F"/>
                          </a:solidFill>
                          <a:latin typeface="+mn-lt"/>
                          <a:ea typeface="Times New Roman"/>
                          <a:cs typeface="Times New Roman"/>
                        </a:rPr>
                        <a:t>9h et </a:t>
                      </a:r>
                      <a:r>
                        <a:rPr lang="fr-FR" sz="1200" b="1" dirty="0" smtClean="0">
                          <a:solidFill>
                            <a:srgbClr val="7F7F7F"/>
                          </a:solidFill>
                          <a:latin typeface="+mn-lt"/>
                          <a:ea typeface="Times New Roman"/>
                          <a:cs typeface="Times New Roman"/>
                        </a:rPr>
                        <a:t>plus</a:t>
                      </a:r>
                      <a:endParaRPr lang="fr-FR" sz="1200" b="1" dirty="0">
                        <a:solidFill>
                          <a:srgbClr val="7F7F7F"/>
                        </a:solidFill>
                        <a:latin typeface="+mn-lt"/>
                        <a:ea typeface="Calibri"/>
                        <a:cs typeface="Times New Roman"/>
                      </a:endParaRPr>
                    </a:p>
                  </a:txBody>
                  <a:tcPr marL="41031" marR="410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5" name="Graphique 17"/>
          <p:cNvGraphicFramePr/>
          <p:nvPr>
            <p:extLst>
              <p:ext uri="{D42A27DB-BD31-4B8C-83A1-F6EECF244321}">
                <p14:modId xmlns:p14="http://schemas.microsoft.com/office/powerpoint/2010/main" val="379664083"/>
              </p:ext>
            </p:extLst>
          </p:nvPr>
        </p:nvGraphicFramePr>
        <p:xfrm>
          <a:off x="6456259" y="2731583"/>
          <a:ext cx="2687741" cy="3010530"/>
        </p:xfrm>
        <a:graphic>
          <a:graphicData uri="http://schemas.openxmlformats.org/drawingml/2006/chart">
            <c:chart xmlns:c="http://schemas.openxmlformats.org/drawingml/2006/chart" xmlns:r="http://schemas.openxmlformats.org/officeDocument/2006/relationships" r:id="rId5"/>
          </a:graphicData>
        </a:graphic>
      </p:graphicFrame>
      <p:cxnSp>
        <p:nvCxnSpPr>
          <p:cNvPr id="33" name="Łącznik prosty 11"/>
          <p:cNvCxnSpPr/>
          <p:nvPr/>
        </p:nvCxnSpPr>
        <p:spPr>
          <a:xfrm flipH="1">
            <a:off x="7997878" y="3886200"/>
            <a:ext cx="1467" cy="1689391"/>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34" name="Elipsa 12"/>
          <p:cNvSpPr/>
          <p:nvPr/>
        </p:nvSpPr>
        <p:spPr>
          <a:xfrm>
            <a:off x="7925871" y="4504200"/>
            <a:ext cx="597877" cy="597877"/>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pole tekstowe 13"/>
          <p:cNvSpPr txBox="1"/>
          <p:nvPr/>
        </p:nvSpPr>
        <p:spPr>
          <a:xfrm>
            <a:off x="7930662" y="4614946"/>
            <a:ext cx="679938" cy="376385"/>
          </a:xfrm>
          <a:prstGeom prst="rect">
            <a:avLst/>
          </a:prstGeom>
          <a:noFill/>
        </p:spPr>
        <p:txBody>
          <a:bodyPr wrap="square" rtlCol="0">
            <a:spAutoFit/>
          </a:bodyPr>
          <a:lstStyle/>
          <a:p>
            <a:r>
              <a:rPr lang="en-US" sz="1846" b="1" dirty="0" smtClean="0">
                <a:solidFill>
                  <a:schemeClr val="bg1"/>
                </a:solidFill>
              </a:rPr>
              <a:t>73%</a:t>
            </a:r>
            <a:endParaRPr lang="fr-FR" sz="1846" b="1" dirty="0">
              <a:solidFill>
                <a:schemeClr val="bg1"/>
              </a:solidFill>
            </a:endParaRPr>
          </a:p>
        </p:txBody>
      </p:sp>
      <p:cxnSp>
        <p:nvCxnSpPr>
          <p:cNvPr id="36" name="Łącznik prosty 226"/>
          <p:cNvCxnSpPr/>
          <p:nvPr/>
        </p:nvCxnSpPr>
        <p:spPr>
          <a:xfrm>
            <a:off x="4572000" y="1652955"/>
            <a:ext cx="0" cy="4273747"/>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21"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27"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6"/>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7"/>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8"/>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Baromètre 2016</a:t>
            </a:r>
            <a:endParaRPr lang="fr-FR" sz="1200" dirty="0">
              <a:solidFill>
                <a:srgbClr val="FF6600"/>
              </a:solidFill>
            </a:endParaRPr>
          </a:p>
        </p:txBody>
      </p:sp>
      <p:pic>
        <p:nvPicPr>
          <p:cNvPr id="28" name="Image 27"/>
          <p:cNvPicPr>
            <a:picLocks noChangeAspect="1"/>
          </p:cNvPicPr>
          <p:nvPr/>
        </p:nvPicPr>
        <p:blipFill rotWithShape="1">
          <a:blip r:embed="rId9"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29" name="Picture 2" descr="See original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297078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34" grpId="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nfo-barometre-APS-0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192"/>
            <a:ext cx="9144000" cy="6467168"/>
          </a:xfrm>
          <a:prstGeom prst="rect">
            <a:avLst/>
          </a:prstGeom>
        </p:spPr>
      </p:pic>
    </p:spTree>
    <p:extLst>
      <p:ext uri="{BB962C8B-B14F-4D97-AF65-F5344CB8AC3E}">
        <p14:creationId xmlns:p14="http://schemas.microsoft.com/office/powerpoint/2010/main" val="1470400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684213" y="639788"/>
            <a:ext cx="6048028" cy="989012"/>
          </a:xfrm>
        </p:spPr>
        <p:txBody>
          <a:bodyPr>
            <a:normAutofit/>
          </a:bodyPr>
          <a:lstStyle/>
          <a:p>
            <a:r>
              <a:rPr lang="fr-FR" dirty="0">
                <a:solidFill>
                  <a:srgbClr val="FF6600"/>
                </a:solidFill>
              </a:rPr>
              <a:t>L'activité PROFESSIONNELLE FAVORISE L'activité PHYSIQUE</a:t>
            </a:r>
          </a:p>
        </p:txBody>
      </p:sp>
      <p:graphicFrame>
        <p:nvGraphicFramePr>
          <p:cNvPr id="13" name="Graphique 12"/>
          <p:cNvGraphicFramePr>
            <a:graphicFrameLocks/>
          </p:cNvGraphicFramePr>
          <p:nvPr>
            <p:extLst>
              <p:ext uri="{D42A27DB-BD31-4B8C-83A1-F6EECF244321}">
                <p14:modId xmlns:p14="http://schemas.microsoft.com/office/powerpoint/2010/main" val="210426123"/>
              </p:ext>
            </p:extLst>
          </p:nvPr>
        </p:nvGraphicFramePr>
        <p:xfrm>
          <a:off x="685800" y="1600200"/>
          <a:ext cx="7668444"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5" name="Freeform 5"/>
          <p:cNvSpPr>
            <a:spLocks/>
          </p:cNvSpPr>
          <p:nvPr/>
        </p:nvSpPr>
        <p:spPr bwMode="auto">
          <a:xfrm>
            <a:off x="228600" y="6206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9"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5 ans de baromètre</a:t>
            </a:r>
            <a:endParaRPr lang="fr-FR" sz="1200" dirty="0">
              <a:solidFill>
                <a:srgbClr val="FF6600"/>
              </a:solidFill>
            </a:endParaRPr>
          </a:p>
        </p:txBody>
      </p:sp>
      <p:pic>
        <p:nvPicPr>
          <p:cNvPr id="12" name="Image 11"/>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4"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4148545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52400" y="1546225"/>
            <a:ext cx="4103687" cy="3455987"/>
          </a:xfrm>
        </p:spPr>
        <p:txBody>
          <a:bodyPr/>
          <a:lstStyle/>
          <a:p>
            <a:pPr eaLnBrk="1" fontAlgn="auto" hangingPunct="1">
              <a:spcAft>
                <a:spcPts val="0"/>
              </a:spcAft>
              <a:defRPr/>
            </a:pPr>
            <a:r>
              <a:rPr lang="fr-FR" sz="3200" dirty="0" smtClean="0">
                <a:solidFill>
                  <a:srgbClr val="FF6600"/>
                </a:solidFill>
              </a:rPr>
              <a:t>PATHOLOGIES</a:t>
            </a:r>
            <a:endParaRPr lang="fr-FR" sz="3200" dirty="0">
              <a:solidFill>
                <a:srgbClr val="FF6600"/>
              </a:solidFill>
            </a:endParaRPr>
          </a:p>
        </p:txBody>
      </p:sp>
      <p:sp>
        <p:nvSpPr>
          <p:cNvPr id="20" name="Freeform 10"/>
          <p:cNvSpPr>
            <a:spLocks/>
          </p:cNvSpPr>
          <p:nvPr/>
        </p:nvSpPr>
        <p:spPr bwMode="auto">
          <a:xfrm>
            <a:off x="4367212" y="1074737"/>
            <a:ext cx="3959225" cy="4397375"/>
          </a:xfrm>
          <a:custGeom>
            <a:avLst/>
            <a:gdLst>
              <a:gd name="T0" fmla="*/ 2492 w 2494"/>
              <a:gd name="T1" fmla="*/ 1348 h 2770"/>
              <a:gd name="T2" fmla="*/ 2480 w 2494"/>
              <a:gd name="T3" fmla="*/ 1286 h 2770"/>
              <a:gd name="T4" fmla="*/ 2458 w 2494"/>
              <a:gd name="T5" fmla="*/ 1228 h 2770"/>
              <a:gd name="T6" fmla="*/ 2446 w 2494"/>
              <a:gd name="T7" fmla="*/ 1206 h 2770"/>
              <a:gd name="T8" fmla="*/ 2426 w 2494"/>
              <a:gd name="T9" fmla="*/ 1176 h 2770"/>
              <a:gd name="T10" fmla="*/ 2386 w 2494"/>
              <a:gd name="T11" fmla="*/ 1130 h 2770"/>
              <a:gd name="T12" fmla="*/ 2340 w 2494"/>
              <a:gd name="T13" fmla="*/ 1092 h 2770"/>
              <a:gd name="T14" fmla="*/ 2310 w 2494"/>
              <a:gd name="T15" fmla="*/ 1074 h 2770"/>
              <a:gd name="T16" fmla="*/ 534 w 2494"/>
              <a:gd name="T17" fmla="*/ 48 h 2770"/>
              <a:gd name="T18" fmla="*/ 490 w 2494"/>
              <a:gd name="T19" fmla="*/ 26 h 2770"/>
              <a:gd name="T20" fmla="*/ 440 w 2494"/>
              <a:gd name="T21" fmla="*/ 10 h 2770"/>
              <a:gd name="T22" fmla="*/ 398 w 2494"/>
              <a:gd name="T23" fmla="*/ 2 h 2770"/>
              <a:gd name="T24" fmla="*/ 356 w 2494"/>
              <a:gd name="T25" fmla="*/ 0 h 2770"/>
              <a:gd name="T26" fmla="*/ 282 w 2494"/>
              <a:gd name="T27" fmla="*/ 8 h 2770"/>
              <a:gd name="T28" fmla="*/ 184 w 2494"/>
              <a:gd name="T29" fmla="*/ 44 h 2770"/>
              <a:gd name="T30" fmla="*/ 118 w 2494"/>
              <a:gd name="T31" fmla="*/ 92 h 2770"/>
              <a:gd name="T32" fmla="*/ 64 w 2494"/>
              <a:gd name="T33" fmla="*/ 154 h 2770"/>
              <a:gd name="T34" fmla="*/ 48 w 2494"/>
              <a:gd name="T35" fmla="*/ 178 h 2770"/>
              <a:gd name="T36" fmla="*/ 34 w 2494"/>
              <a:gd name="T37" fmla="*/ 206 h 2770"/>
              <a:gd name="T38" fmla="*/ 16 w 2494"/>
              <a:gd name="T39" fmla="*/ 252 h 2770"/>
              <a:gd name="T40" fmla="*/ 4 w 2494"/>
              <a:gd name="T41" fmla="*/ 304 h 2770"/>
              <a:gd name="T42" fmla="*/ 2 w 2494"/>
              <a:gd name="T43" fmla="*/ 330 h 2770"/>
              <a:gd name="T44" fmla="*/ 0 w 2494"/>
              <a:gd name="T45" fmla="*/ 2408 h 2770"/>
              <a:gd name="T46" fmla="*/ 2 w 2494"/>
              <a:gd name="T47" fmla="*/ 2440 h 2770"/>
              <a:gd name="T48" fmla="*/ 4 w 2494"/>
              <a:gd name="T49" fmla="*/ 2466 h 2770"/>
              <a:gd name="T50" fmla="*/ 16 w 2494"/>
              <a:gd name="T51" fmla="*/ 2520 h 2770"/>
              <a:gd name="T52" fmla="*/ 34 w 2494"/>
              <a:gd name="T53" fmla="*/ 2564 h 2770"/>
              <a:gd name="T54" fmla="*/ 48 w 2494"/>
              <a:gd name="T55" fmla="*/ 2592 h 2770"/>
              <a:gd name="T56" fmla="*/ 62 w 2494"/>
              <a:gd name="T57" fmla="*/ 2614 h 2770"/>
              <a:gd name="T58" fmla="*/ 102 w 2494"/>
              <a:gd name="T59" fmla="*/ 2664 h 2770"/>
              <a:gd name="T60" fmla="*/ 150 w 2494"/>
              <a:gd name="T61" fmla="*/ 2704 h 2770"/>
              <a:gd name="T62" fmla="*/ 218 w 2494"/>
              <a:gd name="T63" fmla="*/ 2742 h 2770"/>
              <a:gd name="T64" fmla="*/ 328 w 2494"/>
              <a:gd name="T65" fmla="*/ 2768 h 2770"/>
              <a:gd name="T66" fmla="*/ 356 w 2494"/>
              <a:gd name="T67" fmla="*/ 2770 h 2770"/>
              <a:gd name="T68" fmla="*/ 434 w 2494"/>
              <a:gd name="T69" fmla="*/ 2762 h 2770"/>
              <a:gd name="T70" fmla="*/ 488 w 2494"/>
              <a:gd name="T71" fmla="*/ 2744 h 2770"/>
              <a:gd name="T72" fmla="*/ 534 w 2494"/>
              <a:gd name="T73" fmla="*/ 2722 h 2770"/>
              <a:gd name="T74" fmla="*/ 2316 w 2494"/>
              <a:gd name="T75" fmla="*/ 1694 h 2770"/>
              <a:gd name="T76" fmla="*/ 2334 w 2494"/>
              <a:gd name="T77" fmla="*/ 1682 h 2770"/>
              <a:gd name="T78" fmla="*/ 2370 w 2494"/>
              <a:gd name="T79" fmla="*/ 1654 h 2770"/>
              <a:gd name="T80" fmla="*/ 2406 w 2494"/>
              <a:gd name="T81" fmla="*/ 1618 h 2770"/>
              <a:gd name="T82" fmla="*/ 2436 w 2494"/>
              <a:gd name="T83" fmla="*/ 1578 h 2770"/>
              <a:gd name="T84" fmla="*/ 2446 w 2494"/>
              <a:gd name="T85" fmla="*/ 1562 h 2770"/>
              <a:gd name="T86" fmla="*/ 2476 w 2494"/>
              <a:gd name="T87" fmla="*/ 1496 h 2770"/>
              <a:gd name="T88" fmla="*/ 2494 w 2494"/>
              <a:gd name="T89" fmla="*/ 138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4" h="2770">
                <a:moveTo>
                  <a:pt x="2494" y="1388"/>
                </a:moveTo>
                <a:lnTo>
                  <a:pt x="2494" y="1388"/>
                </a:lnTo>
                <a:lnTo>
                  <a:pt x="2492" y="1348"/>
                </a:lnTo>
                <a:lnTo>
                  <a:pt x="2490" y="1328"/>
                </a:lnTo>
                <a:lnTo>
                  <a:pt x="2486" y="1306"/>
                </a:lnTo>
                <a:lnTo>
                  <a:pt x="2480" y="1286"/>
                </a:lnTo>
                <a:lnTo>
                  <a:pt x="2474" y="1266"/>
                </a:lnTo>
                <a:lnTo>
                  <a:pt x="2466" y="1246"/>
                </a:lnTo>
                <a:lnTo>
                  <a:pt x="2458" y="1228"/>
                </a:lnTo>
                <a:lnTo>
                  <a:pt x="2458" y="1228"/>
                </a:lnTo>
                <a:lnTo>
                  <a:pt x="2446" y="1206"/>
                </a:lnTo>
                <a:lnTo>
                  <a:pt x="2446" y="1206"/>
                </a:lnTo>
                <a:lnTo>
                  <a:pt x="2442" y="1200"/>
                </a:lnTo>
                <a:lnTo>
                  <a:pt x="2442" y="1200"/>
                </a:lnTo>
                <a:lnTo>
                  <a:pt x="2426" y="1176"/>
                </a:lnTo>
                <a:lnTo>
                  <a:pt x="2406" y="1150"/>
                </a:lnTo>
                <a:lnTo>
                  <a:pt x="2406" y="1150"/>
                </a:lnTo>
                <a:lnTo>
                  <a:pt x="2386" y="1130"/>
                </a:lnTo>
                <a:lnTo>
                  <a:pt x="2364" y="1110"/>
                </a:lnTo>
                <a:lnTo>
                  <a:pt x="2364" y="1110"/>
                </a:lnTo>
                <a:lnTo>
                  <a:pt x="2340" y="1092"/>
                </a:lnTo>
                <a:lnTo>
                  <a:pt x="2340" y="1092"/>
                </a:lnTo>
                <a:lnTo>
                  <a:pt x="2316" y="1076"/>
                </a:lnTo>
                <a:lnTo>
                  <a:pt x="2310" y="1074"/>
                </a:lnTo>
                <a:lnTo>
                  <a:pt x="540" y="52"/>
                </a:lnTo>
                <a:lnTo>
                  <a:pt x="534" y="48"/>
                </a:lnTo>
                <a:lnTo>
                  <a:pt x="534" y="48"/>
                </a:lnTo>
                <a:lnTo>
                  <a:pt x="512" y="36"/>
                </a:lnTo>
                <a:lnTo>
                  <a:pt x="512" y="36"/>
                </a:lnTo>
                <a:lnTo>
                  <a:pt x="490" y="26"/>
                </a:lnTo>
                <a:lnTo>
                  <a:pt x="490" y="26"/>
                </a:lnTo>
                <a:lnTo>
                  <a:pt x="464" y="16"/>
                </a:lnTo>
                <a:lnTo>
                  <a:pt x="440" y="10"/>
                </a:lnTo>
                <a:lnTo>
                  <a:pt x="440" y="10"/>
                </a:lnTo>
                <a:lnTo>
                  <a:pt x="418" y="6"/>
                </a:lnTo>
                <a:lnTo>
                  <a:pt x="398" y="2"/>
                </a:lnTo>
                <a:lnTo>
                  <a:pt x="376" y="0"/>
                </a:lnTo>
                <a:lnTo>
                  <a:pt x="356" y="0"/>
                </a:lnTo>
                <a:lnTo>
                  <a:pt x="356" y="0"/>
                </a:lnTo>
                <a:lnTo>
                  <a:pt x="318" y="2"/>
                </a:lnTo>
                <a:lnTo>
                  <a:pt x="318" y="2"/>
                </a:lnTo>
                <a:lnTo>
                  <a:pt x="282" y="8"/>
                </a:lnTo>
                <a:lnTo>
                  <a:pt x="248" y="16"/>
                </a:lnTo>
                <a:lnTo>
                  <a:pt x="214" y="28"/>
                </a:lnTo>
                <a:lnTo>
                  <a:pt x="184" y="44"/>
                </a:lnTo>
                <a:lnTo>
                  <a:pt x="184" y="44"/>
                </a:lnTo>
                <a:lnTo>
                  <a:pt x="150" y="66"/>
                </a:lnTo>
                <a:lnTo>
                  <a:pt x="118" y="92"/>
                </a:lnTo>
                <a:lnTo>
                  <a:pt x="88" y="120"/>
                </a:lnTo>
                <a:lnTo>
                  <a:pt x="76" y="136"/>
                </a:lnTo>
                <a:lnTo>
                  <a:pt x="64" y="154"/>
                </a:lnTo>
                <a:lnTo>
                  <a:pt x="64" y="154"/>
                </a:lnTo>
                <a:lnTo>
                  <a:pt x="48" y="178"/>
                </a:lnTo>
                <a:lnTo>
                  <a:pt x="48" y="178"/>
                </a:lnTo>
                <a:lnTo>
                  <a:pt x="40" y="192"/>
                </a:lnTo>
                <a:lnTo>
                  <a:pt x="40" y="192"/>
                </a:lnTo>
                <a:lnTo>
                  <a:pt x="34" y="206"/>
                </a:lnTo>
                <a:lnTo>
                  <a:pt x="34" y="206"/>
                </a:lnTo>
                <a:lnTo>
                  <a:pt x="24" y="230"/>
                </a:lnTo>
                <a:lnTo>
                  <a:pt x="16" y="252"/>
                </a:lnTo>
                <a:lnTo>
                  <a:pt x="16" y="252"/>
                </a:lnTo>
                <a:lnTo>
                  <a:pt x="8" y="278"/>
                </a:lnTo>
                <a:lnTo>
                  <a:pt x="4" y="304"/>
                </a:lnTo>
                <a:lnTo>
                  <a:pt x="4" y="304"/>
                </a:lnTo>
                <a:lnTo>
                  <a:pt x="2" y="330"/>
                </a:lnTo>
                <a:lnTo>
                  <a:pt x="2" y="330"/>
                </a:lnTo>
                <a:lnTo>
                  <a:pt x="0" y="356"/>
                </a:lnTo>
                <a:lnTo>
                  <a:pt x="0" y="362"/>
                </a:lnTo>
                <a:lnTo>
                  <a:pt x="0" y="2408"/>
                </a:lnTo>
                <a:lnTo>
                  <a:pt x="0" y="2414"/>
                </a:lnTo>
                <a:lnTo>
                  <a:pt x="0" y="2414"/>
                </a:lnTo>
                <a:lnTo>
                  <a:pt x="2" y="2440"/>
                </a:lnTo>
                <a:lnTo>
                  <a:pt x="2" y="2440"/>
                </a:lnTo>
                <a:lnTo>
                  <a:pt x="4" y="2466"/>
                </a:lnTo>
                <a:lnTo>
                  <a:pt x="4" y="2466"/>
                </a:lnTo>
                <a:lnTo>
                  <a:pt x="10" y="2494"/>
                </a:lnTo>
                <a:lnTo>
                  <a:pt x="16" y="2520"/>
                </a:lnTo>
                <a:lnTo>
                  <a:pt x="16" y="2520"/>
                </a:lnTo>
                <a:lnTo>
                  <a:pt x="24" y="2542"/>
                </a:lnTo>
                <a:lnTo>
                  <a:pt x="34" y="2564"/>
                </a:lnTo>
                <a:lnTo>
                  <a:pt x="34" y="2564"/>
                </a:lnTo>
                <a:lnTo>
                  <a:pt x="40" y="2578"/>
                </a:lnTo>
                <a:lnTo>
                  <a:pt x="40" y="2578"/>
                </a:lnTo>
                <a:lnTo>
                  <a:pt x="48" y="2592"/>
                </a:lnTo>
                <a:lnTo>
                  <a:pt x="48" y="2592"/>
                </a:lnTo>
                <a:lnTo>
                  <a:pt x="62" y="2614"/>
                </a:lnTo>
                <a:lnTo>
                  <a:pt x="62" y="2614"/>
                </a:lnTo>
                <a:lnTo>
                  <a:pt x="74" y="2632"/>
                </a:lnTo>
                <a:lnTo>
                  <a:pt x="88" y="2648"/>
                </a:lnTo>
                <a:lnTo>
                  <a:pt x="102" y="2664"/>
                </a:lnTo>
                <a:lnTo>
                  <a:pt x="118" y="2678"/>
                </a:lnTo>
                <a:lnTo>
                  <a:pt x="134" y="2692"/>
                </a:lnTo>
                <a:lnTo>
                  <a:pt x="150" y="2704"/>
                </a:lnTo>
                <a:lnTo>
                  <a:pt x="184" y="2726"/>
                </a:lnTo>
                <a:lnTo>
                  <a:pt x="184" y="2726"/>
                </a:lnTo>
                <a:lnTo>
                  <a:pt x="218" y="2742"/>
                </a:lnTo>
                <a:lnTo>
                  <a:pt x="254" y="2754"/>
                </a:lnTo>
                <a:lnTo>
                  <a:pt x="290" y="2764"/>
                </a:lnTo>
                <a:lnTo>
                  <a:pt x="328" y="2768"/>
                </a:lnTo>
                <a:lnTo>
                  <a:pt x="328" y="2768"/>
                </a:lnTo>
                <a:lnTo>
                  <a:pt x="356" y="2770"/>
                </a:lnTo>
                <a:lnTo>
                  <a:pt x="356" y="2770"/>
                </a:lnTo>
                <a:lnTo>
                  <a:pt x="396" y="2768"/>
                </a:lnTo>
                <a:lnTo>
                  <a:pt x="434" y="2762"/>
                </a:lnTo>
                <a:lnTo>
                  <a:pt x="434" y="2762"/>
                </a:lnTo>
                <a:lnTo>
                  <a:pt x="462" y="2754"/>
                </a:lnTo>
                <a:lnTo>
                  <a:pt x="488" y="2744"/>
                </a:lnTo>
                <a:lnTo>
                  <a:pt x="488" y="2744"/>
                </a:lnTo>
                <a:lnTo>
                  <a:pt x="510" y="2734"/>
                </a:lnTo>
                <a:lnTo>
                  <a:pt x="510" y="2734"/>
                </a:lnTo>
                <a:lnTo>
                  <a:pt x="534" y="2722"/>
                </a:lnTo>
                <a:lnTo>
                  <a:pt x="540" y="2718"/>
                </a:lnTo>
                <a:lnTo>
                  <a:pt x="2312" y="1696"/>
                </a:lnTo>
                <a:lnTo>
                  <a:pt x="2316" y="1694"/>
                </a:lnTo>
                <a:lnTo>
                  <a:pt x="2316" y="1694"/>
                </a:lnTo>
                <a:lnTo>
                  <a:pt x="2334" y="1682"/>
                </a:lnTo>
                <a:lnTo>
                  <a:pt x="2334" y="1682"/>
                </a:lnTo>
                <a:lnTo>
                  <a:pt x="2352" y="1670"/>
                </a:lnTo>
                <a:lnTo>
                  <a:pt x="2352" y="1670"/>
                </a:lnTo>
                <a:lnTo>
                  <a:pt x="2370" y="1654"/>
                </a:lnTo>
                <a:lnTo>
                  <a:pt x="2388" y="1640"/>
                </a:lnTo>
                <a:lnTo>
                  <a:pt x="2388" y="1640"/>
                </a:lnTo>
                <a:lnTo>
                  <a:pt x="2406" y="1618"/>
                </a:lnTo>
                <a:lnTo>
                  <a:pt x="2426" y="1594"/>
                </a:lnTo>
                <a:lnTo>
                  <a:pt x="2426" y="1594"/>
                </a:lnTo>
                <a:lnTo>
                  <a:pt x="2436" y="1578"/>
                </a:lnTo>
                <a:lnTo>
                  <a:pt x="2436" y="1578"/>
                </a:lnTo>
                <a:lnTo>
                  <a:pt x="2446" y="1562"/>
                </a:lnTo>
                <a:lnTo>
                  <a:pt x="2446" y="1562"/>
                </a:lnTo>
                <a:lnTo>
                  <a:pt x="2462" y="1532"/>
                </a:lnTo>
                <a:lnTo>
                  <a:pt x="2462" y="1532"/>
                </a:lnTo>
                <a:lnTo>
                  <a:pt x="2476" y="1496"/>
                </a:lnTo>
                <a:lnTo>
                  <a:pt x="2486" y="1462"/>
                </a:lnTo>
                <a:lnTo>
                  <a:pt x="2492" y="1424"/>
                </a:lnTo>
                <a:lnTo>
                  <a:pt x="2494" y="1388"/>
                </a:lnTo>
                <a:close/>
              </a:path>
            </a:pathLst>
          </a:custGeom>
          <a:solidFill>
            <a:srgbClr val="EF7B71"/>
          </a:solidFill>
          <a:ln>
            <a:noFill/>
          </a:ln>
        </p:spPr>
        <p:txBody>
          <a:bodyPr rIns="360000" anchor="ctr"/>
          <a:lstStyle/>
          <a:p>
            <a:pPr algn="ctr" eaLnBrk="1" fontAlgn="auto" hangingPunct="1">
              <a:spcBef>
                <a:spcPts val="0"/>
              </a:spcBef>
              <a:spcAft>
                <a:spcPts val="0"/>
              </a:spcAft>
              <a:defRPr/>
            </a:pPr>
            <a:endParaRPr lang="fr-FR" dirty="0">
              <a:latin typeface="+mn-lt"/>
              <a:cs typeface="+mn-cs"/>
            </a:endParaRPr>
          </a:p>
        </p:txBody>
      </p:sp>
    </p:spTree>
    <p:extLst>
      <p:ext uri="{BB962C8B-B14F-4D97-AF65-F5344CB8AC3E}">
        <p14:creationId xmlns:p14="http://schemas.microsoft.com/office/powerpoint/2010/main" val="40526310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p:cNvGraphicFramePr/>
          <p:nvPr>
            <p:extLst>
              <p:ext uri="{D42A27DB-BD31-4B8C-83A1-F6EECF244321}">
                <p14:modId xmlns:p14="http://schemas.microsoft.com/office/powerpoint/2010/main" val="2276093181"/>
              </p:ext>
            </p:extLst>
          </p:nvPr>
        </p:nvGraphicFramePr>
        <p:xfrm>
          <a:off x="999256" y="1700808"/>
          <a:ext cx="6934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re 1"/>
          <p:cNvSpPr>
            <a:spLocks noGrp="1"/>
          </p:cNvSpPr>
          <p:nvPr>
            <p:ph type="title"/>
          </p:nvPr>
        </p:nvSpPr>
        <p:spPr>
          <a:xfrm>
            <a:off x="684213" y="620688"/>
            <a:ext cx="7775575" cy="792162"/>
          </a:xfrm>
        </p:spPr>
        <p:txBody>
          <a:bodyPr>
            <a:normAutofit/>
          </a:bodyPr>
          <a:lstStyle/>
          <a:p>
            <a:r>
              <a:rPr lang="fr-FR" dirty="0">
                <a:solidFill>
                  <a:srgbClr val="FF6600"/>
                </a:solidFill>
              </a:rPr>
              <a:t>la présence </a:t>
            </a:r>
            <a:r>
              <a:rPr lang="fr-FR" dirty="0" err="1">
                <a:solidFill>
                  <a:srgbClr val="FF6600"/>
                </a:solidFill>
              </a:rPr>
              <a:t>dE</a:t>
            </a:r>
            <a:r>
              <a:rPr lang="fr-FR" dirty="0">
                <a:solidFill>
                  <a:srgbClr val="FF6600"/>
                </a:solidFill>
              </a:rPr>
              <a:t> pathologies est </a:t>
            </a:r>
            <a:r>
              <a:rPr lang="fr-FR" dirty="0" smtClean="0">
                <a:solidFill>
                  <a:srgbClr val="FF6600"/>
                </a:solidFill>
              </a:rPr>
              <a:t>corrélée </a:t>
            </a:r>
            <a:r>
              <a:rPr lang="fr-FR" dirty="0">
                <a:solidFill>
                  <a:srgbClr val="FF6600"/>
                </a:solidFill>
              </a:rPr>
              <a:t/>
            </a:r>
            <a:br>
              <a:rPr lang="fr-FR" dirty="0">
                <a:solidFill>
                  <a:srgbClr val="FF6600"/>
                </a:solidFill>
              </a:rPr>
            </a:br>
            <a:r>
              <a:rPr lang="fr-FR" dirty="0">
                <a:solidFill>
                  <a:srgbClr val="FF6600"/>
                </a:solidFill>
              </a:rPr>
              <a:t>À LA diminution du nombre de pas</a:t>
            </a:r>
          </a:p>
        </p:txBody>
      </p:sp>
      <p:sp>
        <p:nvSpPr>
          <p:cNvPr id="5"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6"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1" name="Espace réservé du texte 13"/>
          <p:cNvSpPr txBox="1">
            <a:spLocks/>
          </p:cNvSpPr>
          <p:nvPr/>
        </p:nvSpPr>
        <p:spPr bwMode="auto">
          <a:xfrm>
            <a:off x="684213" y="404664"/>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2013 - 2016</a:t>
            </a:r>
            <a:endParaRPr lang="fr-FR" sz="1200" dirty="0">
              <a:solidFill>
                <a:srgbClr val="FF6600"/>
              </a:solidFill>
            </a:endParaRPr>
          </a:p>
        </p:txBody>
      </p:sp>
      <p:pic>
        <p:nvPicPr>
          <p:cNvPr id="12" name="Image 11"/>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166554"/>
            <a:ext cx="1202863" cy="269760"/>
          </a:xfrm>
          <a:prstGeom prst="rect">
            <a:avLst/>
          </a:prstGeom>
        </p:spPr>
      </p:pic>
      <p:pic>
        <p:nvPicPr>
          <p:cNvPr id="13"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169755"/>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18125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857" y="620688"/>
            <a:ext cx="7775575" cy="792162"/>
          </a:xfrm>
        </p:spPr>
        <p:txBody>
          <a:bodyPr>
            <a:normAutofit/>
          </a:bodyPr>
          <a:lstStyle/>
          <a:p>
            <a:r>
              <a:rPr lang="en-US" dirty="0" err="1">
                <a:solidFill>
                  <a:srgbClr val="FF6600"/>
                </a:solidFill>
              </a:rPr>
              <a:t>nombre</a:t>
            </a:r>
            <a:r>
              <a:rPr lang="en-US" dirty="0">
                <a:solidFill>
                  <a:srgbClr val="FF6600"/>
                </a:solidFill>
              </a:rPr>
              <a:t> de pas SELON la </a:t>
            </a:r>
            <a:r>
              <a:rPr lang="en-US" dirty="0" err="1">
                <a:solidFill>
                  <a:srgbClr val="FF6600"/>
                </a:solidFill>
              </a:rPr>
              <a:t>pathologie</a:t>
            </a:r>
            <a:endParaRPr lang="fr-FR" dirty="0">
              <a:solidFill>
                <a:srgbClr val="FF6600"/>
              </a:solidFill>
            </a:endParaRPr>
          </a:p>
        </p:txBody>
      </p:sp>
      <p:graphicFrame>
        <p:nvGraphicFramePr>
          <p:cNvPr id="5" name="Graphique 4"/>
          <p:cNvGraphicFramePr/>
          <p:nvPr>
            <p:extLst>
              <p:ext uri="{D42A27DB-BD31-4B8C-83A1-F6EECF244321}">
                <p14:modId xmlns:p14="http://schemas.microsoft.com/office/powerpoint/2010/main" val="2857519740"/>
              </p:ext>
            </p:extLst>
          </p:nvPr>
        </p:nvGraphicFramePr>
        <p:xfrm>
          <a:off x="827584" y="1434698"/>
          <a:ext cx="735965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1921997" y="1340768"/>
            <a:ext cx="513977" cy="261610"/>
          </a:xfrm>
          <a:prstGeom prst="rect">
            <a:avLst/>
          </a:prstGeom>
          <a:noFill/>
        </p:spPr>
        <p:txBody>
          <a:bodyPr wrap="none" rtlCol="0">
            <a:spAutoFit/>
          </a:bodyPr>
          <a:lstStyle/>
          <a:p>
            <a:r>
              <a:rPr lang="fr-FR" sz="1100" b="1" dirty="0">
                <a:solidFill>
                  <a:srgbClr val="FF6600"/>
                </a:solidFill>
                <a:latin typeface="+mn-lt"/>
              </a:rPr>
              <a:t>-37%</a:t>
            </a:r>
          </a:p>
        </p:txBody>
      </p:sp>
      <p:sp>
        <p:nvSpPr>
          <p:cNvPr id="8" name="ZoneTexte 7"/>
          <p:cNvSpPr txBox="1"/>
          <p:nvPr/>
        </p:nvSpPr>
        <p:spPr>
          <a:xfrm>
            <a:off x="2479645" y="1340768"/>
            <a:ext cx="513977" cy="261610"/>
          </a:xfrm>
          <a:prstGeom prst="rect">
            <a:avLst/>
          </a:prstGeom>
          <a:noFill/>
        </p:spPr>
        <p:txBody>
          <a:bodyPr wrap="none" rtlCol="0">
            <a:spAutoFit/>
          </a:bodyPr>
          <a:lstStyle/>
          <a:p>
            <a:r>
              <a:rPr lang="fr-FR" sz="1100" b="1" dirty="0">
                <a:solidFill>
                  <a:srgbClr val="FF6600"/>
                </a:solidFill>
                <a:latin typeface="+mn-lt"/>
              </a:rPr>
              <a:t>-31%</a:t>
            </a:r>
          </a:p>
        </p:txBody>
      </p:sp>
      <p:sp>
        <p:nvSpPr>
          <p:cNvPr id="9" name="ZoneTexte 8"/>
          <p:cNvSpPr txBox="1"/>
          <p:nvPr/>
        </p:nvSpPr>
        <p:spPr>
          <a:xfrm>
            <a:off x="3594940" y="1340768"/>
            <a:ext cx="513977" cy="261610"/>
          </a:xfrm>
          <a:prstGeom prst="rect">
            <a:avLst/>
          </a:prstGeom>
          <a:noFill/>
        </p:spPr>
        <p:txBody>
          <a:bodyPr wrap="none" rtlCol="0">
            <a:spAutoFit/>
          </a:bodyPr>
          <a:lstStyle/>
          <a:p>
            <a:r>
              <a:rPr lang="fr-FR" sz="1100" b="1" dirty="0">
                <a:solidFill>
                  <a:srgbClr val="FF6600"/>
                </a:solidFill>
                <a:latin typeface="+mn-lt"/>
              </a:rPr>
              <a:t>-24%</a:t>
            </a:r>
          </a:p>
        </p:txBody>
      </p:sp>
      <p:sp>
        <p:nvSpPr>
          <p:cNvPr id="10" name="ZoneTexte 9"/>
          <p:cNvSpPr txBox="1"/>
          <p:nvPr/>
        </p:nvSpPr>
        <p:spPr>
          <a:xfrm>
            <a:off x="4152587" y="1340768"/>
            <a:ext cx="513977" cy="261610"/>
          </a:xfrm>
          <a:prstGeom prst="rect">
            <a:avLst/>
          </a:prstGeom>
          <a:noFill/>
        </p:spPr>
        <p:txBody>
          <a:bodyPr wrap="none" rtlCol="0">
            <a:spAutoFit/>
          </a:bodyPr>
          <a:lstStyle/>
          <a:p>
            <a:r>
              <a:rPr lang="fr-FR" sz="1100" b="1" dirty="0">
                <a:solidFill>
                  <a:srgbClr val="FF6600"/>
                </a:solidFill>
                <a:latin typeface="+mn-lt"/>
              </a:rPr>
              <a:t>-21%</a:t>
            </a:r>
          </a:p>
        </p:txBody>
      </p:sp>
      <p:sp>
        <p:nvSpPr>
          <p:cNvPr id="11" name="ZoneTexte 10"/>
          <p:cNvSpPr txBox="1"/>
          <p:nvPr/>
        </p:nvSpPr>
        <p:spPr>
          <a:xfrm>
            <a:off x="4710235" y="1340768"/>
            <a:ext cx="513977" cy="261610"/>
          </a:xfrm>
          <a:prstGeom prst="rect">
            <a:avLst/>
          </a:prstGeom>
          <a:noFill/>
        </p:spPr>
        <p:txBody>
          <a:bodyPr wrap="none" rtlCol="0">
            <a:spAutoFit/>
          </a:bodyPr>
          <a:lstStyle/>
          <a:p>
            <a:r>
              <a:rPr lang="fr-FR" sz="1100" b="1" dirty="0">
                <a:solidFill>
                  <a:srgbClr val="FF6600"/>
                </a:solidFill>
                <a:latin typeface="+mn-lt"/>
              </a:rPr>
              <a:t>-20%</a:t>
            </a:r>
          </a:p>
        </p:txBody>
      </p:sp>
      <p:sp>
        <p:nvSpPr>
          <p:cNvPr id="12" name="ZoneTexte 11"/>
          <p:cNvSpPr txBox="1"/>
          <p:nvPr/>
        </p:nvSpPr>
        <p:spPr>
          <a:xfrm>
            <a:off x="5267882" y="1340768"/>
            <a:ext cx="513977" cy="261610"/>
          </a:xfrm>
          <a:prstGeom prst="rect">
            <a:avLst/>
          </a:prstGeom>
          <a:noFill/>
        </p:spPr>
        <p:txBody>
          <a:bodyPr wrap="none" rtlCol="0">
            <a:spAutoFit/>
          </a:bodyPr>
          <a:lstStyle/>
          <a:p>
            <a:r>
              <a:rPr lang="fr-FR" sz="1100" b="1" dirty="0">
                <a:solidFill>
                  <a:srgbClr val="FF6600"/>
                </a:solidFill>
                <a:latin typeface="+mn-lt"/>
              </a:rPr>
              <a:t>-19%</a:t>
            </a:r>
          </a:p>
        </p:txBody>
      </p:sp>
      <p:sp>
        <p:nvSpPr>
          <p:cNvPr id="13" name="ZoneTexte 12"/>
          <p:cNvSpPr txBox="1"/>
          <p:nvPr/>
        </p:nvSpPr>
        <p:spPr>
          <a:xfrm>
            <a:off x="5848620" y="1340768"/>
            <a:ext cx="513977" cy="261610"/>
          </a:xfrm>
          <a:prstGeom prst="rect">
            <a:avLst/>
          </a:prstGeom>
          <a:noFill/>
        </p:spPr>
        <p:txBody>
          <a:bodyPr wrap="none" rtlCol="0">
            <a:spAutoFit/>
          </a:bodyPr>
          <a:lstStyle/>
          <a:p>
            <a:r>
              <a:rPr lang="fr-FR" sz="1100" b="1" dirty="0">
                <a:solidFill>
                  <a:srgbClr val="FF6600"/>
                </a:solidFill>
                <a:latin typeface="+mn-lt"/>
              </a:rPr>
              <a:t>-17%</a:t>
            </a:r>
          </a:p>
        </p:txBody>
      </p:sp>
      <p:sp>
        <p:nvSpPr>
          <p:cNvPr id="14" name="ZoneTexte 13"/>
          <p:cNvSpPr txBox="1"/>
          <p:nvPr/>
        </p:nvSpPr>
        <p:spPr>
          <a:xfrm>
            <a:off x="6383177" y="1340768"/>
            <a:ext cx="513977" cy="261610"/>
          </a:xfrm>
          <a:prstGeom prst="rect">
            <a:avLst/>
          </a:prstGeom>
          <a:noFill/>
        </p:spPr>
        <p:txBody>
          <a:bodyPr wrap="none" rtlCol="0">
            <a:spAutoFit/>
          </a:bodyPr>
          <a:lstStyle/>
          <a:p>
            <a:r>
              <a:rPr lang="fr-FR" sz="1100" b="1" dirty="0">
                <a:solidFill>
                  <a:srgbClr val="FF6600"/>
                </a:solidFill>
                <a:latin typeface="+mn-lt"/>
              </a:rPr>
              <a:t>-16%</a:t>
            </a:r>
          </a:p>
        </p:txBody>
      </p:sp>
      <p:sp>
        <p:nvSpPr>
          <p:cNvPr id="15" name="ZoneTexte 14"/>
          <p:cNvSpPr txBox="1"/>
          <p:nvPr/>
        </p:nvSpPr>
        <p:spPr>
          <a:xfrm>
            <a:off x="6940822" y="1340768"/>
            <a:ext cx="513977" cy="261610"/>
          </a:xfrm>
          <a:prstGeom prst="rect">
            <a:avLst/>
          </a:prstGeom>
          <a:noFill/>
        </p:spPr>
        <p:txBody>
          <a:bodyPr wrap="none" rtlCol="0">
            <a:spAutoFit/>
          </a:bodyPr>
          <a:lstStyle/>
          <a:p>
            <a:r>
              <a:rPr lang="fr-FR" sz="1100" b="1" dirty="0">
                <a:solidFill>
                  <a:srgbClr val="FF6600"/>
                </a:solidFill>
                <a:latin typeface="+mn-lt"/>
              </a:rPr>
              <a:t>-15%</a:t>
            </a:r>
          </a:p>
        </p:txBody>
      </p:sp>
      <p:sp>
        <p:nvSpPr>
          <p:cNvPr id="16" name="ZoneTexte 2"/>
          <p:cNvSpPr txBox="1"/>
          <p:nvPr/>
        </p:nvSpPr>
        <p:spPr>
          <a:xfrm>
            <a:off x="3037292" y="1340768"/>
            <a:ext cx="513977"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b="1" dirty="0">
                <a:solidFill>
                  <a:srgbClr val="FF6600"/>
                </a:solidFill>
              </a:rPr>
              <a:t>-27%</a:t>
            </a:r>
          </a:p>
        </p:txBody>
      </p:sp>
      <p:sp>
        <p:nvSpPr>
          <p:cNvPr id="17" name="ZoneTexte 16"/>
          <p:cNvSpPr txBox="1"/>
          <p:nvPr/>
        </p:nvSpPr>
        <p:spPr>
          <a:xfrm>
            <a:off x="7629156" y="1340768"/>
            <a:ext cx="267893" cy="338554"/>
          </a:xfrm>
          <a:prstGeom prst="rect">
            <a:avLst/>
          </a:prstGeom>
          <a:noFill/>
        </p:spPr>
        <p:txBody>
          <a:bodyPr wrap="square" rtlCol="0">
            <a:spAutoFit/>
          </a:bodyPr>
          <a:lstStyle/>
          <a:p>
            <a:r>
              <a:rPr lang="fr-FR" sz="1600" dirty="0" smtClean="0">
                <a:solidFill>
                  <a:srgbClr val="FF6600"/>
                </a:solidFill>
              </a:rPr>
              <a:t>*</a:t>
            </a:r>
            <a:endParaRPr lang="fr-FR" sz="1600" dirty="0">
              <a:solidFill>
                <a:srgbClr val="FF6600"/>
              </a:solidFill>
            </a:endParaRPr>
          </a:p>
        </p:txBody>
      </p:sp>
      <p:sp>
        <p:nvSpPr>
          <p:cNvPr id="18" name="ZoneTexte 17"/>
          <p:cNvSpPr txBox="1"/>
          <p:nvPr/>
        </p:nvSpPr>
        <p:spPr>
          <a:xfrm>
            <a:off x="7464580" y="5783778"/>
            <a:ext cx="1446596" cy="253916"/>
          </a:xfrm>
          <a:prstGeom prst="rect">
            <a:avLst/>
          </a:prstGeom>
          <a:noFill/>
        </p:spPr>
        <p:txBody>
          <a:bodyPr wrap="square" rtlCol="0">
            <a:spAutoFit/>
          </a:bodyPr>
          <a:lstStyle/>
          <a:p>
            <a:r>
              <a:rPr lang="fr-FR" sz="1050" i="1" dirty="0">
                <a:solidFill>
                  <a:srgbClr val="7F7F7F"/>
                </a:solidFill>
              </a:rPr>
              <a:t>* Toutes pathologies</a:t>
            </a:r>
          </a:p>
        </p:txBody>
      </p:sp>
      <p:sp>
        <p:nvSpPr>
          <p:cNvPr id="20"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21"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24"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2013 - 2016</a:t>
            </a:r>
            <a:endParaRPr lang="fr-FR" sz="1200" dirty="0">
              <a:solidFill>
                <a:srgbClr val="FF6600"/>
              </a:solidFill>
            </a:endParaRPr>
          </a:p>
        </p:txBody>
      </p:sp>
      <p:pic>
        <p:nvPicPr>
          <p:cNvPr id="27" name="Image 26"/>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28"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154460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8869" y="620688"/>
            <a:ext cx="7775575" cy="792162"/>
          </a:xfrm>
        </p:spPr>
        <p:txBody>
          <a:bodyPr>
            <a:normAutofit/>
          </a:bodyPr>
          <a:lstStyle/>
          <a:p>
            <a:r>
              <a:rPr lang="en-US" dirty="0">
                <a:solidFill>
                  <a:srgbClr val="FF6600"/>
                </a:solidFill>
              </a:rPr>
              <a:t>La presence de </a:t>
            </a:r>
            <a:r>
              <a:rPr lang="en-US" dirty="0" err="1">
                <a:solidFill>
                  <a:srgbClr val="FF6600"/>
                </a:solidFill>
              </a:rPr>
              <a:t>pathologieS</a:t>
            </a:r>
            <a:r>
              <a:rPr lang="en-US" dirty="0">
                <a:solidFill>
                  <a:srgbClr val="FF6600"/>
                </a:solidFill>
              </a:rPr>
              <a:t> </a:t>
            </a:r>
            <a:r>
              <a:rPr lang="en-US" dirty="0" err="1">
                <a:solidFill>
                  <a:srgbClr val="FF6600"/>
                </a:solidFill>
              </a:rPr>
              <a:t>est</a:t>
            </a:r>
            <a:r>
              <a:rPr lang="en-US" dirty="0">
                <a:solidFill>
                  <a:srgbClr val="FF6600"/>
                </a:solidFill>
              </a:rPr>
              <a:t> AUSSI LIÉE</a:t>
            </a:r>
            <a:br>
              <a:rPr lang="en-US" dirty="0">
                <a:solidFill>
                  <a:srgbClr val="FF6600"/>
                </a:solidFill>
              </a:rPr>
            </a:br>
            <a:r>
              <a:rPr lang="en-US" dirty="0">
                <a:solidFill>
                  <a:srgbClr val="FF6600"/>
                </a:solidFill>
              </a:rPr>
              <a:t>À un IMC plus </a:t>
            </a:r>
            <a:r>
              <a:rPr lang="en-US" dirty="0" err="1">
                <a:solidFill>
                  <a:srgbClr val="FF6600"/>
                </a:solidFill>
              </a:rPr>
              <a:t>élevé</a:t>
            </a:r>
            <a:r>
              <a:rPr lang="en-US" dirty="0">
                <a:solidFill>
                  <a:srgbClr val="FF6600"/>
                </a:solidFill>
              </a:rPr>
              <a:t> </a:t>
            </a:r>
            <a:endParaRPr lang="fr-FR" dirty="0">
              <a:solidFill>
                <a:srgbClr val="FF6600"/>
              </a:solidFill>
            </a:endParaRPr>
          </a:p>
        </p:txBody>
      </p:sp>
      <p:graphicFrame>
        <p:nvGraphicFramePr>
          <p:cNvPr id="4" name="Graphique 3"/>
          <p:cNvGraphicFramePr/>
          <p:nvPr>
            <p:extLst>
              <p:ext uri="{D42A27DB-BD31-4B8C-83A1-F6EECF244321}">
                <p14:modId xmlns:p14="http://schemas.microsoft.com/office/powerpoint/2010/main" val="2175670084"/>
              </p:ext>
            </p:extLst>
          </p:nvPr>
        </p:nvGraphicFramePr>
        <p:xfrm>
          <a:off x="684212" y="1556792"/>
          <a:ext cx="7920235"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7"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8"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1"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2013 - 2016</a:t>
            </a:r>
            <a:endParaRPr lang="fr-FR" sz="1200" dirty="0">
              <a:solidFill>
                <a:srgbClr val="FF6600"/>
              </a:solidFill>
            </a:endParaRPr>
          </a:p>
        </p:txBody>
      </p:sp>
      <p:pic>
        <p:nvPicPr>
          <p:cNvPr id="12" name="Image 11"/>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166554"/>
            <a:ext cx="1202863" cy="269760"/>
          </a:xfrm>
          <a:prstGeom prst="rect">
            <a:avLst/>
          </a:prstGeom>
        </p:spPr>
      </p:pic>
      <p:pic>
        <p:nvPicPr>
          <p:cNvPr id="13"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169755"/>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4078201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8869" y="620688"/>
            <a:ext cx="7775575" cy="792162"/>
          </a:xfrm>
        </p:spPr>
        <p:txBody>
          <a:bodyPr>
            <a:normAutofit/>
          </a:bodyPr>
          <a:lstStyle/>
          <a:p>
            <a:r>
              <a:rPr lang="en-US" dirty="0">
                <a:solidFill>
                  <a:srgbClr val="FF6600"/>
                </a:solidFill>
              </a:rPr>
              <a:t>La presence de </a:t>
            </a:r>
            <a:r>
              <a:rPr lang="en-US" dirty="0" err="1">
                <a:solidFill>
                  <a:srgbClr val="FF6600"/>
                </a:solidFill>
              </a:rPr>
              <a:t>pathologieS</a:t>
            </a:r>
            <a:r>
              <a:rPr lang="en-US" dirty="0">
                <a:solidFill>
                  <a:srgbClr val="FF6600"/>
                </a:solidFill>
              </a:rPr>
              <a:t> </a:t>
            </a:r>
            <a:r>
              <a:rPr lang="en-US" dirty="0" err="1">
                <a:solidFill>
                  <a:srgbClr val="FF6600"/>
                </a:solidFill>
              </a:rPr>
              <a:t>est</a:t>
            </a:r>
            <a:r>
              <a:rPr lang="en-US" dirty="0">
                <a:solidFill>
                  <a:srgbClr val="FF6600"/>
                </a:solidFill>
              </a:rPr>
              <a:t> AUSSI </a:t>
            </a:r>
            <a:r>
              <a:rPr lang="en-US" dirty="0" smtClean="0">
                <a:solidFill>
                  <a:srgbClr val="FF6600"/>
                </a:solidFill>
              </a:rPr>
              <a:t>LIÉE</a:t>
            </a:r>
            <a:br>
              <a:rPr lang="en-US" dirty="0" smtClean="0">
                <a:solidFill>
                  <a:srgbClr val="FF6600"/>
                </a:solidFill>
              </a:rPr>
            </a:br>
            <a:r>
              <a:rPr lang="en-US" dirty="0" err="1" smtClean="0">
                <a:solidFill>
                  <a:srgbClr val="FF6600"/>
                </a:solidFill>
              </a:rPr>
              <a:t>À</a:t>
            </a:r>
            <a:r>
              <a:rPr lang="en-US" dirty="0" smtClean="0">
                <a:solidFill>
                  <a:srgbClr val="FF6600"/>
                </a:solidFill>
              </a:rPr>
              <a:t> </a:t>
            </a:r>
            <a:r>
              <a:rPr lang="en-US" dirty="0">
                <a:solidFill>
                  <a:srgbClr val="FF6600"/>
                </a:solidFill>
              </a:rPr>
              <a:t>un IMC plus </a:t>
            </a:r>
            <a:r>
              <a:rPr lang="en-US" dirty="0" err="1">
                <a:solidFill>
                  <a:srgbClr val="FF6600"/>
                </a:solidFill>
              </a:rPr>
              <a:t>élevé</a:t>
            </a:r>
            <a:r>
              <a:rPr lang="en-US" dirty="0">
                <a:solidFill>
                  <a:srgbClr val="FF6600"/>
                </a:solidFill>
              </a:rPr>
              <a:t> </a:t>
            </a:r>
            <a:endParaRPr lang="fr-FR" dirty="0">
              <a:solidFill>
                <a:srgbClr val="FF6600"/>
              </a:solidFill>
            </a:endParaRPr>
          </a:p>
        </p:txBody>
      </p:sp>
      <p:graphicFrame>
        <p:nvGraphicFramePr>
          <p:cNvPr id="5" name="Graphique 4"/>
          <p:cNvGraphicFramePr/>
          <p:nvPr>
            <p:extLst>
              <p:ext uri="{D42A27DB-BD31-4B8C-83A1-F6EECF244321}">
                <p14:modId xmlns:p14="http://schemas.microsoft.com/office/powerpoint/2010/main" val="614274185"/>
              </p:ext>
            </p:extLst>
          </p:nvPr>
        </p:nvGraphicFramePr>
        <p:xfrm>
          <a:off x="684213" y="1772816"/>
          <a:ext cx="7344171"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7"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8"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1"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2013 - 2016</a:t>
            </a:r>
            <a:endParaRPr lang="fr-FR" sz="1200" dirty="0">
              <a:solidFill>
                <a:srgbClr val="FF6600"/>
              </a:solidFill>
            </a:endParaRPr>
          </a:p>
        </p:txBody>
      </p:sp>
      <p:pic>
        <p:nvPicPr>
          <p:cNvPr id="12" name="Image 11"/>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166554"/>
            <a:ext cx="1202863" cy="269760"/>
          </a:xfrm>
          <a:prstGeom prst="rect">
            <a:avLst/>
          </a:prstGeom>
        </p:spPr>
      </p:pic>
      <p:pic>
        <p:nvPicPr>
          <p:cNvPr id="13"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169755"/>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104392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52400" y="1546225"/>
            <a:ext cx="4103687" cy="3455987"/>
          </a:xfrm>
        </p:spPr>
        <p:txBody>
          <a:bodyPr/>
          <a:lstStyle/>
          <a:p>
            <a:pPr eaLnBrk="1" fontAlgn="auto" hangingPunct="1">
              <a:spcAft>
                <a:spcPts val="0"/>
              </a:spcAft>
              <a:defRPr/>
            </a:pPr>
            <a:r>
              <a:rPr lang="fr-FR" sz="3200" dirty="0" smtClean="0">
                <a:solidFill>
                  <a:srgbClr val="FF6600"/>
                </a:solidFill>
              </a:rPr>
              <a:t>LEVIERS ET FREINS</a:t>
            </a:r>
            <a:endParaRPr lang="fr-FR" sz="3200" dirty="0">
              <a:solidFill>
                <a:srgbClr val="FF6600"/>
              </a:solidFill>
            </a:endParaRPr>
          </a:p>
        </p:txBody>
      </p:sp>
      <p:sp>
        <p:nvSpPr>
          <p:cNvPr id="20" name="Freeform 10"/>
          <p:cNvSpPr>
            <a:spLocks/>
          </p:cNvSpPr>
          <p:nvPr/>
        </p:nvSpPr>
        <p:spPr bwMode="auto">
          <a:xfrm>
            <a:off x="4367212" y="1074737"/>
            <a:ext cx="3959225" cy="4397375"/>
          </a:xfrm>
          <a:custGeom>
            <a:avLst/>
            <a:gdLst>
              <a:gd name="T0" fmla="*/ 2492 w 2494"/>
              <a:gd name="T1" fmla="*/ 1348 h 2770"/>
              <a:gd name="T2" fmla="*/ 2480 w 2494"/>
              <a:gd name="T3" fmla="*/ 1286 h 2770"/>
              <a:gd name="T4" fmla="*/ 2458 w 2494"/>
              <a:gd name="T5" fmla="*/ 1228 h 2770"/>
              <a:gd name="T6" fmla="*/ 2446 w 2494"/>
              <a:gd name="T7" fmla="*/ 1206 h 2770"/>
              <a:gd name="T8" fmla="*/ 2426 w 2494"/>
              <a:gd name="T9" fmla="*/ 1176 h 2770"/>
              <a:gd name="T10" fmla="*/ 2386 w 2494"/>
              <a:gd name="T11" fmla="*/ 1130 h 2770"/>
              <a:gd name="T12" fmla="*/ 2340 w 2494"/>
              <a:gd name="T13" fmla="*/ 1092 h 2770"/>
              <a:gd name="T14" fmla="*/ 2310 w 2494"/>
              <a:gd name="T15" fmla="*/ 1074 h 2770"/>
              <a:gd name="T16" fmla="*/ 534 w 2494"/>
              <a:gd name="T17" fmla="*/ 48 h 2770"/>
              <a:gd name="T18" fmla="*/ 490 w 2494"/>
              <a:gd name="T19" fmla="*/ 26 h 2770"/>
              <a:gd name="T20" fmla="*/ 440 w 2494"/>
              <a:gd name="T21" fmla="*/ 10 h 2770"/>
              <a:gd name="T22" fmla="*/ 398 w 2494"/>
              <a:gd name="T23" fmla="*/ 2 h 2770"/>
              <a:gd name="T24" fmla="*/ 356 w 2494"/>
              <a:gd name="T25" fmla="*/ 0 h 2770"/>
              <a:gd name="T26" fmla="*/ 282 w 2494"/>
              <a:gd name="T27" fmla="*/ 8 h 2770"/>
              <a:gd name="T28" fmla="*/ 184 w 2494"/>
              <a:gd name="T29" fmla="*/ 44 h 2770"/>
              <a:gd name="T30" fmla="*/ 118 w 2494"/>
              <a:gd name="T31" fmla="*/ 92 h 2770"/>
              <a:gd name="T32" fmla="*/ 64 w 2494"/>
              <a:gd name="T33" fmla="*/ 154 h 2770"/>
              <a:gd name="T34" fmla="*/ 48 w 2494"/>
              <a:gd name="T35" fmla="*/ 178 h 2770"/>
              <a:gd name="T36" fmla="*/ 34 w 2494"/>
              <a:gd name="T37" fmla="*/ 206 h 2770"/>
              <a:gd name="T38" fmla="*/ 16 w 2494"/>
              <a:gd name="T39" fmla="*/ 252 h 2770"/>
              <a:gd name="T40" fmla="*/ 4 w 2494"/>
              <a:gd name="T41" fmla="*/ 304 h 2770"/>
              <a:gd name="T42" fmla="*/ 2 w 2494"/>
              <a:gd name="T43" fmla="*/ 330 h 2770"/>
              <a:gd name="T44" fmla="*/ 0 w 2494"/>
              <a:gd name="T45" fmla="*/ 2408 h 2770"/>
              <a:gd name="T46" fmla="*/ 2 w 2494"/>
              <a:gd name="T47" fmla="*/ 2440 h 2770"/>
              <a:gd name="T48" fmla="*/ 4 w 2494"/>
              <a:gd name="T49" fmla="*/ 2466 h 2770"/>
              <a:gd name="T50" fmla="*/ 16 w 2494"/>
              <a:gd name="T51" fmla="*/ 2520 h 2770"/>
              <a:gd name="T52" fmla="*/ 34 w 2494"/>
              <a:gd name="T53" fmla="*/ 2564 h 2770"/>
              <a:gd name="T54" fmla="*/ 48 w 2494"/>
              <a:gd name="T55" fmla="*/ 2592 h 2770"/>
              <a:gd name="T56" fmla="*/ 62 w 2494"/>
              <a:gd name="T57" fmla="*/ 2614 h 2770"/>
              <a:gd name="T58" fmla="*/ 102 w 2494"/>
              <a:gd name="T59" fmla="*/ 2664 h 2770"/>
              <a:gd name="T60" fmla="*/ 150 w 2494"/>
              <a:gd name="T61" fmla="*/ 2704 h 2770"/>
              <a:gd name="T62" fmla="*/ 218 w 2494"/>
              <a:gd name="T63" fmla="*/ 2742 h 2770"/>
              <a:gd name="T64" fmla="*/ 328 w 2494"/>
              <a:gd name="T65" fmla="*/ 2768 h 2770"/>
              <a:gd name="T66" fmla="*/ 356 w 2494"/>
              <a:gd name="T67" fmla="*/ 2770 h 2770"/>
              <a:gd name="T68" fmla="*/ 434 w 2494"/>
              <a:gd name="T69" fmla="*/ 2762 h 2770"/>
              <a:gd name="T70" fmla="*/ 488 w 2494"/>
              <a:gd name="T71" fmla="*/ 2744 h 2770"/>
              <a:gd name="T72" fmla="*/ 534 w 2494"/>
              <a:gd name="T73" fmla="*/ 2722 h 2770"/>
              <a:gd name="T74" fmla="*/ 2316 w 2494"/>
              <a:gd name="T75" fmla="*/ 1694 h 2770"/>
              <a:gd name="T76" fmla="*/ 2334 w 2494"/>
              <a:gd name="T77" fmla="*/ 1682 h 2770"/>
              <a:gd name="T78" fmla="*/ 2370 w 2494"/>
              <a:gd name="T79" fmla="*/ 1654 h 2770"/>
              <a:gd name="T80" fmla="*/ 2406 w 2494"/>
              <a:gd name="T81" fmla="*/ 1618 h 2770"/>
              <a:gd name="T82" fmla="*/ 2436 w 2494"/>
              <a:gd name="T83" fmla="*/ 1578 h 2770"/>
              <a:gd name="T84" fmla="*/ 2446 w 2494"/>
              <a:gd name="T85" fmla="*/ 1562 h 2770"/>
              <a:gd name="T86" fmla="*/ 2476 w 2494"/>
              <a:gd name="T87" fmla="*/ 1496 h 2770"/>
              <a:gd name="T88" fmla="*/ 2494 w 2494"/>
              <a:gd name="T89" fmla="*/ 138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4" h="2770">
                <a:moveTo>
                  <a:pt x="2494" y="1388"/>
                </a:moveTo>
                <a:lnTo>
                  <a:pt x="2494" y="1388"/>
                </a:lnTo>
                <a:lnTo>
                  <a:pt x="2492" y="1348"/>
                </a:lnTo>
                <a:lnTo>
                  <a:pt x="2490" y="1328"/>
                </a:lnTo>
                <a:lnTo>
                  <a:pt x="2486" y="1306"/>
                </a:lnTo>
                <a:lnTo>
                  <a:pt x="2480" y="1286"/>
                </a:lnTo>
                <a:lnTo>
                  <a:pt x="2474" y="1266"/>
                </a:lnTo>
                <a:lnTo>
                  <a:pt x="2466" y="1246"/>
                </a:lnTo>
                <a:lnTo>
                  <a:pt x="2458" y="1228"/>
                </a:lnTo>
                <a:lnTo>
                  <a:pt x="2458" y="1228"/>
                </a:lnTo>
                <a:lnTo>
                  <a:pt x="2446" y="1206"/>
                </a:lnTo>
                <a:lnTo>
                  <a:pt x="2446" y="1206"/>
                </a:lnTo>
                <a:lnTo>
                  <a:pt x="2442" y="1200"/>
                </a:lnTo>
                <a:lnTo>
                  <a:pt x="2442" y="1200"/>
                </a:lnTo>
                <a:lnTo>
                  <a:pt x="2426" y="1176"/>
                </a:lnTo>
                <a:lnTo>
                  <a:pt x="2406" y="1150"/>
                </a:lnTo>
                <a:lnTo>
                  <a:pt x="2406" y="1150"/>
                </a:lnTo>
                <a:lnTo>
                  <a:pt x="2386" y="1130"/>
                </a:lnTo>
                <a:lnTo>
                  <a:pt x="2364" y="1110"/>
                </a:lnTo>
                <a:lnTo>
                  <a:pt x="2364" y="1110"/>
                </a:lnTo>
                <a:lnTo>
                  <a:pt x="2340" y="1092"/>
                </a:lnTo>
                <a:lnTo>
                  <a:pt x="2340" y="1092"/>
                </a:lnTo>
                <a:lnTo>
                  <a:pt x="2316" y="1076"/>
                </a:lnTo>
                <a:lnTo>
                  <a:pt x="2310" y="1074"/>
                </a:lnTo>
                <a:lnTo>
                  <a:pt x="540" y="52"/>
                </a:lnTo>
                <a:lnTo>
                  <a:pt x="534" y="48"/>
                </a:lnTo>
                <a:lnTo>
                  <a:pt x="534" y="48"/>
                </a:lnTo>
                <a:lnTo>
                  <a:pt x="512" y="36"/>
                </a:lnTo>
                <a:lnTo>
                  <a:pt x="512" y="36"/>
                </a:lnTo>
                <a:lnTo>
                  <a:pt x="490" y="26"/>
                </a:lnTo>
                <a:lnTo>
                  <a:pt x="490" y="26"/>
                </a:lnTo>
                <a:lnTo>
                  <a:pt x="464" y="16"/>
                </a:lnTo>
                <a:lnTo>
                  <a:pt x="440" y="10"/>
                </a:lnTo>
                <a:lnTo>
                  <a:pt x="440" y="10"/>
                </a:lnTo>
                <a:lnTo>
                  <a:pt x="418" y="6"/>
                </a:lnTo>
                <a:lnTo>
                  <a:pt x="398" y="2"/>
                </a:lnTo>
                <a:lnTo>
                  <a:pt x="376" y="0"/>
                </a:lnTo>
                <a:lnTo>
                  <a:pt x="356" y="0"/>
                </a:lnTo>
                <a:lnTo>
                  <a:pt x="356" y="0"/>
                </a:lnTo>
                <a:lnTo>
                  <a:pt x="318" y="2"/>
                </a:lnTo>
                <a:lnTo>
                  <a:pt x="318" y="2"/>
                </a:lnTo>
                <a:lnTo>
                  <a:pt x="282" y="8"/>
                </a:lnTo>
                <a:lnTo>
                  <a:pt x="248" y="16"/>
                </a:lnTo>
                <a:lnTo>
                  <a:pt x="214" y="28"/>
                </a:lnTo>
                <a:lnTo>
                  <a:pt x="184" y="44"/>
                </a:lnTo>
                <a:lnTo>
                  <a:pt x="184" y="44"/>
                </a:lnTo>
                <a:lnTo>
                  <a:pt x="150" y="66"/>
                </a:lnTo>
                <a:lnTo>
                  <a:pt x="118" y="92"/>
                </a:lnTo>
                <a:lnTo>
                  <a:pt x="88" y="120"/>
                </a:lnTo>
                <a:lnTo>
                  <a:pt x="76" y="136"/>
                </a:lnTo>
                <a:lnTo>
                  <a:pt x="64" y="154"/>
                </a:lnTo>
                <a:lnTo>
                  <a:pt x="64" y="154"/>
                </a:lnTo>
                <a:lnTo>
                  <a:pt x="48" y="178"/>
                </a:lnTo>
                <a:lnTo>
                  <a:pt x="48" y="178"/>
                </a:lnTo>
                <a:lnTo>
                  <a:pt x="40" y="192"/>
                </a:lnTo>
                <a:lnTo>
                  <a:pt x="40" y="192"/>
                </a:lnTo>
                <a:lnTo>
                  <a:pt x="34" y="206"/>
                </a:lnTo>
                <a:lnTo>
                  <a:pt x="34" y="206"/>
                </a:lnTo>
                <a:lnTo>
                  <a:pt x="24" y="230"/>
                </a:lnTo>
                <a:lnTo>
                  <a:pt x="16" y="252"/>
                </a:lnTo>
                <a:lnTo>
                  <a:pt x="16" y="252"/>
                </a:lnTo>
                <a:lnTo>
                  <a:pt x="8" y="278"/>
                </a:lnTo>
                <a:lnTo>
                  <a:pt x="4" y="304"/>
                </a:lnTo>
                <a:lnTo>
                  <a:pt x="4" y="304"/>
                </a:lnTo>
                <a:lnTo>
                  <a:pt x="2" y="330"/>
                </a:lnTo>
                <a:lnTo>
                  <a:pt x="2" y="330"/>
                </a:lnTo>
                <a:lnTo>
                  <a:pt x="0" y="356"/>
                </a:lnTo>
                <a:lnTo>
                  <a:pt x="0" y="362"/>
                </a:lnTo>
                <a:lnTo>
                  <a:pt x="0" y="2408"/>
                </a:lnTo>
                <a:lnTo>
                  <a:pt x="0" y="2414"/>
                </a:lnTo>
                <a:lnTo>
                  <a:pt x="0" y="2414"/>
                </a:lnTo>
                <a:lnTo>
                  <a:pt x="2" y="2440"/>
                </a:lnTo>
                <a:lnTo>
                  <a:pt x="2" y="2440"/>
                </a:lnTo>
                <a:lnTo>
                  <a:pt x="4" y="2466"/>
                </a:lnTo>
                <a:lnTo>
                  <a:pt x="4" y="2466"/>
                </a:lnTo>
                <a:lnTo>
                  <a:pt x="10" y="2494"/>
                </a:lnTo>
                <a:lnTo>
                  <a:pt x="16" y="2520"/>
                </a:lnTo>
                <a:lnTo>
                  <a:pt x="16" y="2520"/>
                </a:lnTo>
                <a:lnTo>
                  <a:pt x="24" y="2542"/>
                </a:lnTo>
                <a:lnTo>
                  <a:pt x="34" y="2564"/>
                </a:lnTo>
                <a:lnTo>
                  <a:pt x="34" y="2564"/>
                </a:lnTo>
                <a:lnTo>
                  <a:pt x="40" y="2578"/>
                </a:lnTo>
                <a:lnTo>
                  <a:pt x="40" y="2578"/>
                </a:lnTo>
                <a:lnTo>
                  <a:pt x="48" y="2592"/>
                </a:lnTo>
                <a:lnTo>
                  <a:pt x="48" y="2592"/>
                </a:lnTo>
                <a:lnTo>
                  <a:pt x="62" y="2614"/>
                </a:lnTo>
                <a:lnTo>
                  <a:pt x="62" y="2614"/>
                </a:lnTo>
                <a:lnTo>
                  <a:pt x="74" y="2632"/>
                </a:lnTo>
                <a:lnTo>
                  <a:pt x="88" y="2648"/>
                </a:lnTo>
                <a:lnTo>
                  <a:pt x="102" y="2664"/>
                </a:lnTo>
                <a:lnTo>
                  <a:pt x="118" y="2678"/>
                </a:lnTo>
                <a:lnTo>
                  <a:pt x="134" y="2692"/>
                </a:lnTo>
                <a:lnTo>
                  <a:pt x="150" y="2704"/>
                </a:lnTo>
                <a:lnTo>
                  <a:pt x="184" y="2726"/>
                </a:lnTo>
                <a:lnTo>
                  <a:pt x="184" y="2726"/>
                </a:lnTo>
                <a:lnTo>
                  <a:pt x="218" y="2742"/>
                </a:lnTo>
                <a:lnTo>
                  <a:pt x="254" y="2754"/>
                </a:lnTo>
                <a:lnTo>
                  <a:pt x="290" y="2764"/>
                </a:lnTo>
                <a:lnTo>
                  <a:pt x="328" y="2768"/>
                </a:lnTo>
                <a:lnTo>
                  <a:pt x="328" y="2768"/>
                </a:lnTo>
                <a:lnTo>
                  <a:pt x="356" y="2770"/>
                </a:lnTo>
                <a:lnTo>
                  <a:pt x="356" y="2770"/>
                </a:lnTo>
                <a:lnTo>
                  <a:pt x="396" y="2768"/>
                </a:lnTo>
                <a:lnTo>
                  <a:pt x="434" y="2762"/>
                </a:lnTo>
                <a:lnTo>
                  <a:pt x="434" y="2762"/>
                </a:lnTo>
                <a:lnTo>
                  <a:pt x="462" y="2754"/>
                </a:lnTo>
                <a:lnTo>
                  <a:pt x="488" y="2744"/>
                </a:lnTo>
                <a:lnTo>
                  <a:pt x="488" y="2744"/>
                </a:lnTo>
                <a:lnTo>
                  <a:pt x="510" y="2734"/>
                </a:lnTo>
                <a:lnTo>
                  <a:pt x="510" y="2734"/>
                </a:lnTo>
                <a:lnTo>
                  <a:pt x="534" y="2722"/>
                </a:lnTo>
                <a:lnTo>
                  <a:pt x="540" y="2718"/>
                </a:lnTo>
                <a:lnTo>
                  <a:pt x="2312" y="1696"/>
                </a:lnTo>
                <a:lnTo>
                  <a:pt x="2316" y="1694"/>
                </a:lnTo>
                <a:lnTo>
                  <a:pt x="2316" y="1694"/>
                </a:lnTo>
                <a:lnTo>
                  <a:pt x="2334" y="1682"/>
                </a:lnTo>
                <a:lnTo>
                  <a:pt x="2334" y="1682"/>
                </a:lnTo>
                <a:lnTo>
                  <a:pt x="2352" y="1670"/>
                </a:lnTo>
                <a:lnTo>
                  <a:pt x="2352" y="1670"/>
                </a:lnTo>
                <a:lnTo>
                  <a:pt x="2370" y="1654"/>
                </a:lnTo>
                <a:lnTo>
                  <a:pt x="2388" y="1640"/>
                </a:lnTo>
                <a:lnTo>
                  <a:pt x="2388" y="1640"/>
                </a:lnTo>
                <a:lnTo>
                  <a:pt x="2406" y="1618"/>
                </a:lnTo>
                <a:lnTo>
                  <a:pt x="2426" y="1594"/>
                </a:lnTo>
                <a:lnTo>
                  <a:pt x="2426" y="1594"/>
                </a:lnTo>
                <a:lnTo>
                  <a:pt x="2436" y="1578"/>
                </a:lnTo>
                <a:lnTo>
                  <a:pt x="2436" y="1578"/>
                </a:lnTo>
                <a:lnTo>
                  <a:pt x="2446" y="1562"/>
                </a:lnTo>
                <a:lnTo>
                  <a:pt x="2446" y="1562"/>
                </a:lnTo>
                <a:lnTo>
                  <a:pt x="2462" y="1532"/>
                </a:lnTo>
                <a:lnTo>
                  <a:pt x="2462" y="1532"/>
                </a:lnTo>
                <a:lnTo>
                  <a:pt x="2476" y="1496"/>
                </a:lnTo>
                <a:lnTo>
                  <a:pt x="2486" y="1462"/>
                </a:lnTo>
                <a:lnTo>
                  <a:pt x="2492" y="1424"/>
                </a:lnTo>
                <a:lnTo>
                  <a:pt x="2494" y="1388"/>
                </a:lnTo>
                <a:close/>
              </a:path>
            </a:pathLst>
          </a:custGeom>
          <a:solidFill>
            <a:srgbClr val="EF7B71"/>
          </a:solidFill>
          <a:ln>
            <a:noFill/>
          </a:ln>
        </p:spPr>
        <p:txBody>
          <a:bodyPr rIns="360000" anchor="ctr"/>
          <a:lstStyle/>
          <a:p>
            <a:pPr algn="ctr" eaLnBrk="1" fontAlgn="auto" hangingPunct="1">
              <a:spcBef>
                <a:spcPts val="0"/>
              </a:spcBef>
              <a:spcAft>
                <a:spcPts val="0"/>
              </a:spcAft>
              <a:defRPr/>
            </a:pPr>
            <a:endParaRPr lang="fr-FR" dirty="0">
              <a:latin typeface="+mn-lt"/>
              <a:cs typeface="+mn-cs"/>
            </a:endParaRPr>
          </a:p>
        </p:txBody>
      </p:sp>
    </p:spTree>
    <p:extLst>
      <p:ext uri="{BB962C8B-B14F-4D97-AF65-F5344CB8AC3E}">
        <p14:creationId xmlns:p14="http://schemas.microsoft.com/office/powerpoint/2010/main" val="644865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nfo-barometre-APS-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192"/>
            <a:ext cx="9144000" cy="6467168"/>
          </a:xfrm>
          <a:prstGeom prst="rect">
            <a:avLst/>
          </a:prstGeom>
        </p:spPr>
      </p:pic>
    </p:spTree>
    <p:extLst>
      <p:ext uri="{BB962C8B-B14F-4D97-AF65-F5344CB8AC3E}">
        <p14:creationId xmlns:p14="http://schemas.microsoft.com/office/powerpoint/2010/main" val="3614575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apture d’écran 2017-01-09 à 18.30.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0"/>
            <a:ext cx="9144000" cy="6523710"/>
          </a:xfrm>
          <a:prstGeom prst="rect">
            <a:avLst/>
          </a:prstGeom>
        </p:spPr>
      </p:pic>
    </p:spTree>
    <p:extLst>
      <p:ext uri="{BB962C8B-B14F-4D97-AF65-F5344CB8AC3E}">
        <p14:creationId xmlns:p14="http://schemas.microsoft.com/office/powerpoint/2010/main" val="4260071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re 3"/>
          <p:cNvSpPr>
            <a:spLocks noGrp="1"/>
          </p:cNvSpPr>
          <p:nvPr>
            <p:ph type="title"/>
          </p:nvPr>
        </p:nvSpPr>
        <p:spPr>
          <a:xfrm>
            <a:off x="683568" y="630046"/>
            <a:ext cx="7573735" cy="566706"/>
          </a:xfrm>
        </p:spPr>
        <p:txBody>
          <a:bodyPr vert="horz" lIns="36000" tIns="0" rIns="36000" bIns="0" rtlCol="0" anchor="t">
            <a:normAutofit/>
          </a:bodyPr>
          <a:lstStyle/>
          <a:p>
            <a:r>
              <a:rPr lang="fr-FR" sz="2200" dirty="0">
                <a:solidFill>
                  <a:srgbClr val="FF6600"/>
                </a:solidFill>
                <a:latin typeface="+mj-lt"/>
              </a:rPr>
              <a:t>Principales motivations </a:t>
            </a:r>
          </a:p>
        </p:txBody>
      </p:sp>
      <p:sp>
        <p:nvSpPr>
          <p:cNvPr id="31" name="Rectangle 77"/>
          <p:cNvSpPr/>
          <p:nvPr/>
        </p:nvSpPr>
        <p:spPr>
          <a:xfrm>
            <a:off x="2068740" y="1905000"/>
            <a:ext cx="1450411" cy="661294"/>
          </a:xfrm>
          <a:prstGeom prst="rect">
            <a:avLst/>
          </a:prstGeom>
        </p:spPr>
        <p:txBody>
          <a:bodyPr wrap="square" anchor="ctr" anchorCtr="0">
            <a:noAutofit/>
          </a:bodyPr>
          <a:lstStyle/>
          <a:p>
            <a:pPr algn="ctr">
              <a:lnSpc>
                <a:spcPts val="2031"/>
              </a:lnSpc>
            </a:pPr>
            <a:r>
              <a:rPr lang="fr-FR" sz="1400" b="1" dirty="0" smtClean="0">
                <a:solidFill>
                  <a:schemeClr val="bg1">
                    <a:lumMod val="50000"/>
                  </a:schemeClr>
                </a:solidFill>
                <a:ea typeface="Calibri" pitchFamily="34" charset="0"/>
              </a:rPr>
              <a:t>Entretien</a:t>
            </a:r>
          </a:p>
          <a:p>
            <a:pPr algn="ctr">
              <a:lnSpc>
                <a:spcPts val="2031"/>
              </a:lnSpc>
            </a:pPr>
            <a:r>
              <a:rPr lang="fr-FR" sz="1400" b="1" dirty="0" smtClean="0">
                <a:solidFill>
                  <a:schemeClr val="bg1">
                    <a:lumMod val="50000"/>
                  </a:schemeClr>
                </a:solidFill>
                <a:ea typeface="Calibri" pitchFamily="34" charset="0"/>
              </a:rPr>
              <a:t>physique</a:t>
            </a:r>
            <a:endParaRPr lang="fr-FR" sz="1400" b="1" dirty="0">
              <a:solidFill>
                <a:schemeClr val="bg1">
                  <a:lumMod val="50000"/>
                </a:schemeClr>
              </a:solidFill>
            </a:endParaRPr>
          </a:p>
        </p:txBody>
      </p:sp>
      <p:sp>
        <p:nvSpPr>
          <p:cNvPr id="46" name="Rectangle 77"/>
          <p:cNvSpPr/>
          <p:nvPr/>
        </p:nvSpPr>
        <p:spPr>
          <a:xfrm>
            <a:off x="3456135" y="2041715"/>
            <a:ext cx="1728000" cy="602854"/>
          </a:xfrm>
          <a:prstGeom prst="rect">
            <a:avLst/>
          </a:prstGeom>
        </p:spPr>
        <p:txBody>
          <a:bodyPr wrap="square" anchor="ctr" anchorCtr="0">
            <a:noAutofit/>
          </a:bodyPr>
          <a:lstStyle/>
          <a:p>
            <a:pPr algn="ctr">
              <a:lnSpc>
                <a:spcPts val="1385"/>
              </a:lnSpc>
            </a:pPr>
            <a:endParaRPr lang="fr-FR" sz="1600" dirty="0">
              <a:solidFill>
                <a:schemeClr val="bg2">
                  <a:lumMod val="25000"/>
                </a:schemeClr>
              </a:solidFill>
            </a:endParaRPr>
          </a:p>
        </p:txBody>
      </p:sp>
      <p:sp>
        <p:nvSpPr>
          <p:cNvPr id="55" name="Rectangle 77"/>
          <p:cNvSpPr/>
          <p:nvPr/>
        </p:nvSpPr>
        <p:spPr>
          <a:xfrm>
            <a:off x="5742172" y="2981401"/>
            <a:ext cx="1638140" cy="565519"/>
          </a:xfrm>
          <a:prstGeom prst="rect">
            <a:avLst/>
          </a:prstGeom>
        </p:spPr>
        <p:txBody>
          <a:bodyPr wrap="square" anchor="ctr" anchorCtr="0">
            <a:noAutofit/>
          </a:bodyPr>
          <a:lstStyle/>
          <a:p>
            <a:pPr algn="ctr">
              <a:lnSpc>
                <a:spcPts val="1385"/>
              </a:lnSpc>
            </a:pPr>
            <a:r>
              <a:rPr lang="fr-FR" sz="1400" b="1" dirty="0" smtClean="0">
                <a:solidFill>
                  <a:schemeClr val="bg1">
                    <a:lumMod val="50000"/>
                  </a:schemeClr>
                </a:solidFill>
                <a:ea typeface="Calibri" pitchFamily="34" charset="0"/>
              </a:rPr>
              <a:t>Plaisir</a:t>
            </a:r>
            <a:endParaRPr lang="fr-FR" sz="1400" b="1" dirty="0">
              <a:solidFill>
                <a:schemeClr val="bg1">
                  <a:lumMod val="50000"/>
                </a:schemeClr>
              </a:solidFill>
            </a:endParaRPr>
          </a:p>
        </p:txBody>
      </p:sp>
      <p:grpSp>
        <p:nvGrpSpPr>
          <p:cNvPr id="70" name="Groupe 69"/>
          <p:cNvGrpSpPr/>
          <p:nvPr/>
        </p:nvGrpSpPr>
        <p:grpSpPr>
          <a:xfrm>
            <a:off x="2078416" y="3394406"/>
            <a:ext cx="5301896" cy="2338850"/>
            <a:chOff x="2311844" y="3838577"/>
            <a:chExt cx="4893640" cy="2340477"/>
          </a:xfrm>
        </p:grpSpPr>
        <p:sp>
          <p:nvSpPr>
            <p:cNvPr id="35" name="Rectangle 87"/>
            <p:cNvSpPr/>
            <p:nvPr/>
          </p:nvSpPr>
          <p:spPr>
            <a:xfrm rot="5400000" flipH="1" flipV="1">
              <a:off x="1897607" y="4252814"/>
              <a:ext cx="2340477" cy="1512003"/>
            </a:xfrm>
            <a:prstGeom prst="rect">
              <a:avLst/>
            </a:pr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54" dirty="0"/>
            </a:p>
          </p:txBody>
        </p:sp>
        <p:sp>
          <p:nvSpPr>
            <p:cNvPr id="48" name="Rectangle 87"/>
            <p:cNvSpPr/>
            <p:nvPr/>
          </p:nvSpPr>
          <p:spPr>
            <a:xfrm rot="5400000" flipH="1" flipV="1">
              <a:off x="3794416" y="4459289"/>
              <a:ext cx="1927525" cy="1512000"/>
            </a:xfrm>
            <a:prstGeom prst="rect">
              <a:avLst/>
            </a:pr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54" dirty="0"/>
            </a:p>
          </p:txBody>
        </p:sp>
        <p:sp>
          <p:nvSpPr>
            <p:cNvPr id="57" name="Rectangle 87"/>
            <p:cNvSpPr/>
            <p:nvPr/>
          </p:nvSpPr>
          <p:spPr>
            <a:xfrm rot="5400000" flipH="1" flipV="1">
              <a:off x="5699607" y="4673175"/>
              <a:ext cx="1499755" cy="1511999"/>
            </a:xfrm>
            <a:prstGeom prst="rect">
              <a:avLst/>
            </a:pr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54" dirty="0"/>
            </a:p>
          </p:txBody>
        </p:sp>
      </p:grpSp>
      <p:sp>
        <p:nvSpPr>
          <p:cNvPr id="66" name="Rectangle 102"/>
          <p:cNvSpPr/>
          <p:nvPr/>
        </p:nvSpPr>
        <p:spPr>
          <a:xfrm>
            <a:off x="5742171" y="3658173"/>
            <a:ext cx="1638141" cy="498462"/>
          </a:xfrm>
          <a:prstGeom prst="rect">
            <a:avLst/>
          </a:prstGeom>
        </p:spPr>
        <p:txBody>
          <a:bodyPr wrap="none" lIns="33231" rIns="33231" anchor="ctr" anchorCtr="0">
            <a:noAutofit/>
          </a:bodyPr>
          <a:lstStyle/>
          <a:p>
            <a:pPr algn="ctr"/>
            <a:r>
              <a:rPr lang="fr-FR" sz="1600" b="1" dirty="0" smtClean="0">
                <a:solidFill>
                  <a:srgbClr val="FF6600"/>
                </a:solidFill>
              </a:rPr>
              <a:t>40 %</a:t>
            </a:r>
            <a:endParaRPr lang="fr-FR" sz="1600" b="1" dirty="0">
              <a:solidFill>
                <a:srgbClr val="FF6600"/>
              </a:solidFill>
            </a:endParaRPr>
          </a:p>
        </p:txBody>
      </p:sp>
      <p:sp>
        <p:nvSpPr>
          <p:cNvPr id="71" name="Rectangle 77"/>
          <p:cNvSpPr/>
          <p:nvPr/>
        </p:nvSpPr>
        <p:spPr>
          <a:xfrm>
            <a:off x="3875006" y="2368634"/>
            <a:ext cx="1633097" cy="823427"/>
          </a:xfrm>
          <a:prstGeom prst="rect">
            <a:avLst/>
          </a:prstGeom>
        </p:spPr>
        <p:txBody>
          <a:bodyPr wrap="square" anchor="ctr" anchorCtr="0">
            <a:noAutofit/>
          </a:bodyPr>
          <a:lstStyle/>
          <a:p>
            <a:pPr algn="ctr">
              <a:lnSpc>
                <a:spcPts val="1385"/>
              </a:lnSpc>
              <a:spcAft>
                <a:spcPts val="600"/>
              </a:spcAft>
            </a:pPr>
            <a:r>
              <a:rPr lang="fr-FR" sz="1400" b="1" dirty="0" smtClean="0">
                <a:solidFill>
                  <a:schemeClr val="bg1">
                    <a:lumMod val="50000"/>
                  </a:schemeClr>
                </a:solidFill>
                <a:ea typeface="Calibri" pitchFamily="34" charset="0"/>
              </a:rPr>
              <a:t>Bien-être /</a:t>
            </a:r>
          </a:p>
          <a:p>
            <a:pPr algn="ctr">
              <a:lnSpc>
                <a:spcPts val="1385"/>
              </a:lnSpc>
              <a:spcAft>
                <a:spcPts val="600"/>
              </a:spcAft>
            </a:pPr>
            <a:r>
              <a:rPr lang="fr-FR" sz="1400" b="1" dirty="0" smtClean="0">
                <a:solidFill>
                  <a:schemeClr val="bg1">
                    <a:lumMod val="50000"/>
                  </a:schemeClr>
                </a:solidFill>
                <a:ea typeface="Calibri" pitchFamily="34" charset="0"/>
              </a:rPr>
              <a:t>dépenser</a:t>
            </a:r>
          </a:p>
          <a:p>
            <a:pPr algn="ctr">
              <a:lnSpc>
                <a:spcPts val="1385"/>
              </a:lnSpc>
              <a:spcAft>
                <a:spcPts val="600"/>
              </a:spcAft>
            </a:pPr>
            <a:r>
              <a:rPr lang="fr-FR" sz="1400" b="1" dirty="0" smtClean="0">
                <a:solidFill>
                  <a:schemeClr val="bg1">
                    <a:lumMod val="50000"/>
                  </a:schemeClr>
                </a:solidFill>
              </a:rPr>
              <a:t>son énergie</a:t>
            </a:r>
            <a:endParaRPr lang="fr-FR" sz="1400" b="1" dirty="0">
              <a:solidFill>
                <a:schemeClr val="bg1">
                  <a:lumMod val="50000"/>
                </a:schemeClr>
              </a:solidFill>
            </a:endParaRPr>
          </a:p>
        </p:txBody>
      </p:sp>
      <p:sp>
        <p:nvSpPr>
          <p:cNvPr id="72" name="Rectangle 102"/>
          <p:cNvSpPr/>
          <p:nvPr/>
        </p:nvSpPr>
        <p:spPr>
          <a:xfrm>
            <a:off x="2364684" y="2805319"/>
            <a:ext cx="930462" cy="498462"/>
          </a:xfrm>
          <a:prstGeom prst="rect">
            <a:avLst/>
          </a:prstGeom>
        </p:spPr>
        <p:txBody>
          <a:bodyPr wrap="none" lIns="33231" rIns="33231" anchor="ctr" anchorCtr="0">
            <a:noAutofit/>
          </a:bodyPr>
          <a:lstStyle/>
          <a:p>
            <a:pPr algn="ctr"/>
            <a:r>
              <a:rPr lang="fr-FR" sz="1600" b="1" dirty="0" smtClean="0">
                <a:solidFill>
                  <a:srgbClr val="FF6600"/>
                </a:solidFill>
              </a:rPr>
              <a:t>73 %</a:t>
            </a:r>
            <a:endParaRPr lang="fr-FR" sz="1600" b="1" dirty="0">
              <a:solidFill>
                <a:srgbClr val="FF6600"/>
              </a:solidFill>
            </a:endParaRPr>
          </a:p>
        </p:txBody>
      </p:sp>
      <p:sp>
        <p:nvSpPr>
          <p:cNvPr id="73" name="Rectangle 102"/>
          <p:cNvSpPr/>
          <p:nvPr/>
        </p:nvSpPr>
        <p:spPr>
          <a:xfrm>
            <a:off x="3875006" y="3226052"/>
            <a:ext cx="1672901" cy="498462"/>
          </a:xfrm>
          <a:prstGeom prst="rect">
            <a:avLst/>
          </a:prstGeom>
        </p:spPr>
        <p:txBody>
          <a:bodyPr wrap="none" lIns="33231" rIns="33231" anchor="ctr" anchorCtr="0">
            <a:noAutofit/>
          </a:bodyPr>
          <a:lstStyle/>
          <a:p>
            <a:pPr algn="ctr"/>
            <a:r>
              <a:rPr lang="fr-FR" sz="1600" b="1" dirty="0" smtClean="0">
                <a:solidFill>
                  <a:srgbClr val="FF6600"/>
                </a:solidFill>
              </a:rPr>
              <a:t>58 %</a:t>
            </a:r>
            <a:endParaRPr lang="fr-FR" sz="1600" b="1" dirty="0">
              <a:solidFill>
                <a:srgbClr val="FF6600"/>
              </a:solidFill>
            </a:endParaRPr>
          </a:p>
        </p:txBody>
      </p:sp>
      <p:pic>
        <p:nvPicPr>
          <p:cNvPr id="17409" name="Picture 1" descr="D:\01-OWay\GRAPHISMES\Awards_Laurirs_Medailles\Medailles\medailles_-04.png"/>
          <p:cNvPicPr>
            <a:picLocks noChangeAspect="1" noChangeArrowheads="1"/>
          </p:cNvPicPr>
          <p:nvPr/>
        </p:nvPicPr>
        <p:blipFill>
          <a:blip r:embed="rId2" cstate="print"/>
          <a:srcRect/>
          <a:stretch>
            <a:fillRect/>
          </a:stretch>
        </p:blipFill>
        <p:spPr bwMode="auto">
          <a:xfrm>
            <a:off x="6228184" y="4396082"/>
            <a:ext cx="764931" cy="916043"/>
          </a:xfrm>
          <a:prstGeom prst="rect">
            <a:avLst/>
          </a:prstGeom>
          <a:noFill/>
        </p:spPr>
      </p:pic>
      <p:pic>
        <p:nvPicPr>
          <p:cNvPr id="17410" name="Picture 2" descr="D:\01-OWay\GRAPHISMES\Awards_Laurirs_Medailles\Medailles\medailles_-02.png"/>
          <p:cNvPicPr>
            <a:picLocks noChangeAspect="1" noChangeArrowheads="1"/>
          </p:cNvPicPr>
          <p:nvPr/>
        </p:nvPicPr>
        <p:blipFill>
          <a:blip r:embed="rId3" cstate="print"/>
          <a:srcRect/>
          <a:stretch>
            <a:fillRect/>
          </a:stretch>
        </p:blipFill>
        <p:spPr bwMode="auto">
          <a:xfrm>
            <a:off x="2508228" y="3658173"/>
            <a:ext cx="764931" cy="916043"/>
          </a:xfrm>
          <a:prstGeom prst="rect">
            <a:avLst/>
          </a:prstGeom>
          <a:noFill/>
        </p:spPr>
      </p:pic>
      <p:pic>
        <p:nvPicPr>
          <p:cNvPr id="17411" name="Picture 3" descr="D:\01-OWay\GRAPHISMES\Awards_Laurirs_Medailles\Medailles\medailles_-03.png"/>
          <p:cNvPicPr>
            <a:picLocks noChangeAspect="1" noChangeArrowheads="1"/>
          </p:cNvPicPr>
          <p:nvPr/>
        </p:nvPicPr>
        <p:blipFill>
          <a:blip r:embed="rId4" cstate="print"/>
          <a:srcRect/>
          <a:stretch>
            <a:fillRect/>
          </a:stretch>
        </p:blipFill>
        <p:spPr bwMode="auto">
          <a:xfrm>
            <a:off x="4419204" y="3938061"/>
            <a:ext cx="764931" cy="916043"/>
          </a:xfrm>
          <a:prstGeom prst="rect">
            <a:avLst/>
          </a:prstGeom>
          <a:noFill/>
        </p:spPr>
      </p:pic>
      <p:sp>
        <p:nvSpPr>
          <p:cNvPr id="18"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19"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23"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5"/>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6"/>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7"/>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Baromètre 2016</a:t>
            </a:r>
            <a:endParaRPr lang="fr-FR" sz="1200" dirty="0">
              <a:solidFill>
                <a:srgbClr val="FF6600"/>
              </a:solidFill>
            </a:endParaRPr>
          </a:p>
        </p:txBody>
      </p:sp>
      <p:pic>
        <p:nvPicPr>
          <p:cNvPr id="22" name="Image 21"/>
          <p:cNvPicPr>
            <a:picLocks noChangeAspect="1"/>
          </p:cNvPicPr>
          <p:nvPr/>
        </p:nvPicPr>
        <p:blipFill rotWithShape="1">
          <a:blip r:embed="rId8"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24" name="Picture 2" descr="See original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1480728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aphique 17"/>
          <p:cNvGraphicFramePr/>
          <p:nvPr>
            <p:extLst>
              <p:ext uri="{D42A27DB-BD31-4B8C-83A1-F6EECF244321}">
                <p14:modId xmlns:p14="http://schemas.microsoft.com/office/powerpoint/2010/main" val="4262915038"/>
              </p:ext>
            </p:extLst>
          </p:nvPr>
        </p:nvGraphicFramePr>
        <p:xfrm>
          <a:off x="4833463" y="1844824"/>
          <a:ext cx="2884644" cy="4424929"/>
        </p:xfrm>
        <a:graphic>
          <a:graphicData uri="http://schemas.openxmlformats.org/drawingml/2006/chart">
            <c:chart xmlns:c="http://schemas.openxmlformats.org/drawingml/2006/chart" xmlns:r="http://schemas.openxmlformats.org/officeDocument/2006/relationships" r:id="rId2"/>
          </a:graphicData>
        </a:graphic>
      </p:graphicFrame>
      <p:sp>
        <p:nvSpPr>
          <p:cNvPr id="163" name="Titre 3"/>
          <p:cNvSpPr>
            <a:spLocks noGrp="1"/>
          </p:cNvSpPr>
          <p:nvPr>
            <p:ph type="title"/>
          </p:nvPr>
        </p:nvSpPr>
        <p:spPr>
          <a:xfrm>
            <a:off x="683568" y="630046"/>
            <a:ext cx="7573735" cy="566706"/>
          </a:xfrm>
        </p:spPr>
        <p:txBody>
          <a:bodyPr vert="horz" lIns="36000" tIns="0" rIns="36000" bIns="0" rtlCol="0" anchor="t">
            <a:normAutofit/>
          </a:bodyPr>
          <a:lstStyle/>
          <a:p>
            <a:r>
              <a:rPr lang="fr-FR" sz="2200" dirty="0">
                <a:solidFill>
                  <a:srgbClr val="FF6600"/>
                </a:solidFill>
                <a:latin typeface="+mj-lt"/>
              </a:rPr>
              <a:t>principaux freins à la pratique d’APS</a:t>
            </a:r>
          </a:p>
        </p:txBody>
      </p:sp>
      <p:sp>
        <p:nvSpPr>
          <p:cNvPr id="20" name="Prostokąt 19"/>
          <p:cNvSpPr/>
          <p:nvPr/>
        </p:nvSpPr>
        <p:spPr>
          <a:xfrm>
            <a:off x="3707904" y="5211654"/>
            <a:ext cx="140677" cy="140677"/>
          </a:xfrm>
          <a:prstGeom prst="rect">
            <a:avLst/>
          </a:prstGeom>
          <a:noFill/>
          <a:ln>
            <a:solidFill>
              <a:srgbClr val="BC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BCBCBC"/>
                </a:solidFill>
              </a:ln>
            </a:endParaRPr>
          </a:p>
        </p:txBody>
      </p:sp>
      <p:graphicFrame>
        <p:nvGraphicFramePr>
          <p:cNvPr id="22" name="Tabela 21"/>
          <p:cNvGraphicFramePr>
            <a:graphicFrameLocks noGrp="1"/>
          </p:cNvGraphicFramePr>
          <p:nvPr>
            <p:extLst>
              <p:ext uri="{D42A27DB-BD31-4B8C-83A1-F6EECF244321}">
                <p14:modId xmlns:p14="http://schemas.microsoft.com/office/powerpoint/2010/main" val="3815886680"/>
              </p:ext>
            </p:extLst>
          </p:nvPr>
        </p:nvGraphicFramePr>
        <p:xfrm>
          <a:off x="678667" y="1986300"/>
          <a:ext cx="4150769" cy="2628682"/>
        </p:xfrm>
        <a:graphic>
          <a:graphicData uri="http://schemas.openxmlformats.org/drawingml/2006/table">
            <a:tbl>
              <a:tblPr/>
              <a:tblGrid>
                <a:gridCol w="4150769"/>
              </a:tblGrid>
              <a:tr h="375526">
                <a:tc>
                  <a:txBody>
                    <a:bodyPr/>
                    <a:lstStyle/>
                    <a:p>
                      <a:pPr algn="r" rtl="0" fontAlgn="t"/>
                      <a:r>
                        <a:rPr lang="fr-FR" sz="1400" b="1" i="0" u="none" strike="noStrike" dirty="0" smtClean="0">
                          <a:solidFill>
                            <a:srgbClr val="7F7F7F"/>
                          </a:solidFill>
                          <a:latin typeface="Calibri"/>
                        </a:rPr>
                        <a:t>Manque de temps</a:t>
                      </a:r>
                      <a:endParaRPr lang="fr-FR" sz="1400" b="1" i="0" u="none" strike="noStrike" dirty="0">
                        <a:solidFill>
                          <a:srgbClr val="7F7F7F"/>
                        </a:solidFill>
                        <a:latin typeface="Calibri"/>
                      </a:endParaRP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526">
                <a:tc>
                  <a:txBody>
                    <a:bodyPr/>
                    <a:lstStyle/>
                    <a:p>
                      <a:pPr algn="r" rtl="0" fontAlgn="t"/>
                      <a:r>
                        <a:rPr lang="fr-FR" sz="1400" b="1" i="0" u="none" strike="noStrike" dirty="0" smtClean="0">
                          <a:solidFill>
                            <a:srgbClr val="7F7F7F"/>
                          </a:solidFill>
                          <a:latin typeface="Calibri"/>
                        </a:rPr>
                        <a:t>Manque</a:t>
                      </a:r>
                      <a:r>
                        <a:rPr lang="fr-FR" sz="1400" b="1" i="0" u="none" strike="noStrike" baseline="0" dirty="0" smtClean="0">
                          <a:solidFill>
                            <a:srgbClr val="7F7F7F"/>
                          </a:solidFill>
                          <a:latin typeface="Calibri"/>
                        </a:rPr>
                        <a:t> de motivation</a:t>
                      </a:r>
                      <a:endParaRPr lang="fr-FR" sz="1400" b="1" i="0" u="none" strike="noStrike" dirty="0">
                        <a:solidFill>
                          <a:srgbClr val="7F7F7F"/>
                        </a:solidFill>
                        <a:latin typeface="Calibri"/>
                      </a:endParaRP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526">
                <a:tc>
                  <a:txBody>
                    <a:bodyPr/>
                    <a:lstStyle/>
                    <a:p>
                      <a:pPr algn="r" rtl="0" fontAlgn="t"/>
                      <a:r>
                        <a:rPr lang="fr-FR" sz="1400" b="1" i="0" u="none" strike="noStrike" dirty="0" smtClean="0">
                          <a:solidFill>
                            <a:srgbClr val="7F7F7F"/>
                          </a:solidFill>
                          <a:latin typeface="Calibri"/>
                        </a:rPr>
                        <a:t>N'aime </a:t>
                      </a:r>
                      <a:r>
                        <a:rPr lang="fr-FR" sz="1400" b="1" i="0" u="none" strike="noStrike" dirty="0">
                          <a:solidFill>
                            <a:srgbClr val="7F7F7F"/>
                          </a:solidFill>
                          <a:latin typeface="Calibri"/>
                        </a:rPr>
                        <a:t>pas le sport</a:t>
                      </a: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526">
                <a:tc>
                  <a:txBody>
                    <a:bodyPr/>
                    <a:lstStyle/>
                    <a:p>
                      <a:pPr algn="r" rtl="0" fontAlgn="t"/>
                      <a:r>
                        <a:rPr lang="fr-FR" sz="1400" b="0" i="0" u="none" strike="noStrike" dirty="0" smtClean="0">
                          <a:solidFill>
                            <a:srgbClr val="7F7F7F"/>
                          </a:solidFill>
                          <a:latin typeface="Calibri"/>
                        </a:rPr>
                        <a:t>Etat </a:t>
                      </a:r>
                      <a:r>
                        <a:rPr lang="fr-FR" sz="1400" b="0" i="0" u="none" strike="noStrike" dirty="0">
                          <a:solidFill>
                            <a:srgbClr val="7F7F7F"/>
                          </a:solidFill>
                          <a:latin typeface="Calibri"/>
                        </a:rPr>
                        <a:t>de </a:t>
                      </a:r>
                      <a:r>
                        <a:rPr lang="fr-FR" sz="1400" b="0" i="0" u="none" strike="noStrike" dirty="0" smtClean="0">
                          <a:solidFill>
                            <a:srgbClr val="7F7F7F"/>
                          </a:solidFill>
                          <a:latin typeface="Calibri"/>
                        </a:rPr>
                        <a:t>santé</a:t>
                      </a:r>
                      <a:endParaRPr lang="fr-FR" sz="1400" b="0" i="0" u="none" strike="noStrike" dirty="0">
                        <a:solidFill>
                          <a:srgbClr val="7F7F7F"/>
                        </a:solidFill>
                        <a:latin typeface="Calibri"/>
                      </a:endParaRP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526">
                <a:tc>
                  <a:txBody>
                    <a:bodyPr/>
                    <a:lstStyle/>
                    <a:p>
                      <a:pPr algn="r" rtl="0" fontAlgn="t"/>
                      <a:r>
                        <a:rPr lang="fr-FR" sz="1400" b="0" i="0" u="none" strike="noStrike" dirty="0" smtClean="0">
                          <a:solidFill>
                            <a:srgbClr val="7F7F7F"/>
                          </a:solidFill>
                          <a:latin typeface="Calibri"/>
                        </a:rPr>
                        <a:t>Consacre</a:t>
                      </a:r>
                      <a:r>
                        <a:rPr lang="fr-FR" sz="1400" b="0" i="0" u="none" strike="noStrike" baseline="0" dirty="0" smtClean="0">
                          <a:solidFill>
                            <a:srgbClr val="7F7F7F"/>
                          </a:solidFill>
                          <a:latin typeface="Calibri"/>
                        </a:rPr>
                        <a:t> son temps à d’autres</a:t>
                      </a:r>
                      <a:r>
                        <a:rPr lang="fr-FR" sz="1400" b="0" i="0" u="none" strike="noStrike" dirty="0" smtClean="0">
                          <a:solidFill>
                            <a:srgbClr val="7F7F7F"/>
                          </a:solidFill>
                          <a:latin typeface="Calibri"/>
                        </a:rPr>
                        <a:t> activités</a:t>
                      </a:r>
                      <a:endParaRPr lang="fr-FR" sz="1400" b="0" i="0" u="none" strike="noStrike" dirty="0">
                        <a:solidFill>
                          <a:srgbClr val="7F7F7F"/>
                        </a:solidFill>
                        <a:latin typeface="Calibri"/>
                      </a:endParaRP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526">
                <a:tc>
                  <a:txBody>
                    <a:bodyPr/>
                    <a:lstStyle/>
                    <a:p>
                      <a:pPr algn="r" rtl="0" fontAlgn="t"/>
                      <a:r>
                        <a:rPr lang="fr-FR" sz="1400" b="0" i="0" u="none" strike="noStrike" dirty="0" smtClean="0">
                          <a:solidFill>
                            <a:srgbClr val="7F7F7F"/>
                          </a:solidFill>
                          <a:latin typeface="Calibri"/>
                        </a:rPr>
                        <a:t>N’aime </a:t>
                      </a:r>
                      <a:r>
                        <a:rPr lang="fr-FR" sz="1400" b="0" i="0" u="none" strike="noStrike" dirty="0">
                          <a:solidFill>
                            <a:srgbClr val="7F7F7F"/>
                          </a:solidFill>
                          <a:latin typeface="Calibri"/>
                        </a:rPr>
                        <a:t>pas pratiquer seul(e)</a:t>
                      </a: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526">
                <a:tc>
                  <a:txBody>
                    <a:bodyPr/>
                    <a:lstStyle/>
                    <a:p>
                      <a:pPr algn="r" rtl="0" fontAlgn="t"/>
                      <a:r>
                        <a:rPr lang="fr-FR" sz="1400" b="0" i="0" u="none" strike="noStrike" baseline="0" dirty="0" smtClean="0">
                          <a:solidFill>
                            <a:srgbClr val="7F7F7F"/>
                          </a:solidFill>
                          <a:latin typeface="Calibri"/>
                        </a:rPr>
                        <a:t>Coût</a:t>
                      </a:r>
                      <a:endParaRPr lang="fr-FR" sz="1400" b="0" i="0" u="none" strike="noStrike" dirty="0">
                        <a:solidFill>
                          <a:srgbClr val="7F7F7F"/>
                        </a:solidFill>
                        <a:latin typeface="Calibri"/>
                      </a:endParaRP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a:xfrm>
            <a:off x="4267200" y="4669828"/>
            <a:ext cx="1828800" cy="1654771"/>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11"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4"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Baromètre 2016</a:t>
            </a:r>
            <a:endParaRPr lang="fr-FR" sz="1200" dirty="0">
              <a:solidFill>
                <a:srgbClr val="FF6600"/>
              </a:solidFill>
            </a:endParaRPr>
          </a:p>
        </p:txBody>
      </p:sp>
      <p:sp>
        <p:nvSpPr>
          <p:cNvPr id="19" name="Prostokąt 18"/>
          <p:cNvSpPr/>
          <p:nvPr/>
        </p:nvSpPr>
        <p:spPr>
          <a:xfrm>
            <a:off x="2558307" y="5207993"/>
            <a:ext cx="140677" cy="14067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1" name="Tabela 20"/>
          <p:cNvGraphicFramePr>
            <a:graphicFrameLocks noGrp="1"/>
          </p:cNvGraphicFramePr>
          <p:nvPr>
            <p:extLst>
              <p:ext uri="{D42A27DB-BD31-4B8C-83A1-F6EECF244321}">
                <p14:modId xmlns:p14="http://schemas.microsoft.com/office/powerpoint/2010/main" val="1176829564"/>
              </p:ext>
            </p:extLst>
          </p:nvPr>
        </p:nvGraphicFramePr>
        <p:xfrm>
          <a:off x="2735638" y="5157192"/>
          <a:ext cx="4071766" cy="342314"/>
        </p:xfrm>
        <a:graphic>
          <a:graphicData uri="http://schemas.openxmlformats.org/drawingml/2006/table">
            <a:tbl>
              <a:tblPr firstRow="1" bandRow="1">
                <a:tableStyleId>{5C22544A-7EE6-4342-B048-85BDC9FD1C3A}</a:tableStyleId>
              </a:tblPr>
              <a:tblGrid>
                <a:gridCol w="1117551"/>
                <a:gridCol w="2954215"/>
              </a:tblGrid>
              <a:tr h="342314">
                <a:tc>
                  <a:txBody>
                    <a:bodyPr/>
                    <a:lstStyle/>
                    <a:p>
                      <a:r>
                        <a:rPr lang="fr-FR" sz="1050" b="0" i="1" kern="1200" baseline="0" dirty="0" smtClean="0">
                          <a:solidFill>
                            <a:schemeClr val="tx1">
                              <a:lumMod val="50000"/>
                              <a:lumOff val="50000"/>
                            </a:schemeClr>
                          </a:solidFill>
                          <a:latin typeface="+mn-lt"/>
                          <a:ea typeface="+mn-ea"/>
                          <a:cs typeface="+mn-cs"/>
                        </a:rPr>
                        <a:t>En 1er</a:t>
                      </a: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050" b="0" i="1" kern="1200" baseline="0" dirty="0" smtClean="0">
                          <a:solidFill>
                            <a:schemeClr val="tx1">
                              <a:lumMod val="50000"/>
                              <a:lumOff val="50000"/>
                            </a:schemeClr>
                          </a:solidFill>
                          <a:latin typeface="+mn-lt"/>
                          <a:ea typeface="+mn-ea"/>
                          <a:cs typeface="+mn-cs"/>
                        </a:rPr>
                        <a:t>En 1er, en 2ème ou en 3ème</a:t>
                      </a: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15" name="Image 14"/>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6"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1885714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re 3"/>
          <p:cNvSpPr>
            <a:spLocks noGrp="1"/>
          </p:cNvSpPr>
          <p:nvPr>
            <p:ph type="title"/>
          </p:nvPr>
        </p:nvSpPr>
        <p:spPr>
          <a:xfrm>
            <a:off x="683568" y="630046"/>
            <a:ext cx="7573735" cy="566706"/>
          </a:xfrm>
        </p:spPr>
        <p:txBody>
          <a:bodyPr vert="horz" lIns="36000" tIns="0" rIns="36000" bIns="0" rtlCol="0" anchor="t">
            <a:normAutofit/>
          </a:bodyPr>
          <a:lstStyle/>
          <a:p>
            <a:r>
              <a:rPr lang="fr-FR" sz="2200" dirty="0" smtClean="0">
                <a:solidFill>
                  <a:srgbClr val="FF6600"/>
                </a:solidFill>
                <a:latin typeface="+mj-lt"/>
              </a:rPr>
              <a:t>Sport et santé publique</a:t>
            </a:r>
            <a:endParaRPr lang="fr-FR" sz="2200" dirty="0">
              <a:solidFill>
                <a:srgbClr val="FF6600"/>
              </a:solidFill>
              <a:latin typeface="+mj-lt"/>
            </a:endParaRPr>
          </a:p>
        </p:txBody>
      </p:sp>
      <p:sp>
        <p:nvSpPr>
          <p:cNvPr id="8" name="Rectangle 7"/>
          <p:cNvSpPr/>
          <p:nvPr/>
        </p:nvSpPr>
        <p:spPr>
          <a:xfrm>
            <a:off x="4267200" y="4669828"/>
            <a:ext cx="1828800" cy="1654771"/>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11"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pic>
        <p:nvPicPr>
          <p:cNvPr id="16" name="Picture 2" descr="See original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17" name="Espace réservé du contenu 2"/>
          <p:cNvSpPr>
            <a:spLocks noGrp="1"/>
          </p:cNvSpPr>
          <p:nvPr>
            <p:ph idx="1"/>
          </p:nvPr>
        </p:nvSpPr>
        <p:spPr>
          <a:xfrm>
            <a:off x="468313" y="1773238"/>
            <a:ext cx="7991475" cy="4176712"/>
          </a:xfrm>
        </p:spPr>
        <p:txBody>
          <a:bodyPr/>
          <a:lstStyle/>
          <a:p>
            <a:pPr marL="0" indent="0" algn="just" eaLnBrk="1" fontAlgn="auto" hangingPunct="1">
              <a:spcBef>
                <a:spcPts val="600"/>
              </a:spcBef>
              <a:spcAft>
                <a:spcPts val="600"/>
              </a:spcAft>
              <a:buNone/>
              <a:defRPr/>
            </a:pPr>
            <a:r>
              <a:rPr lang="fr-FR" dirty="0" smtClean="0">
                <a:solidFill>
                  <a:srgbClr val="7F7F7F"/>
                </a:solidFill>
              </a:rPr>
              <a:t>Réduction de mortalité</a:t>
            </a:r>
          </a:p>
          <a:p>
            <a:pPr marL="0" indent="0" algn="just" eaLnBrk="1" fontAlgn="auto" hangingPunct="1">
              <a:spcBef>
                <a:spcPts val="600"/>
              </a:spcBef>
              <a:spcAft>
                <a:spcPts val="600"/>
              </a:spcAft>
              <a:buNone/>
              <a:defRPr/>
            </a:pPr>
            <a:endParaRPr lang="fr-FR" dirty="0" smtClean="0">
              <a:solidFill>
                <a:srgbClr val="7F7F7F"/>
              </a:solidFill>
            </a:endParaRPr>
          </a:p>
          <a:p>
            <a:pPr marL="0" indent="0" algn="just" eaLnBrk="1" fontAlgn="auto" hangingPunct="1">
              <a:spcBef>
                <a:spcPts val="600"/>
              </a:spcBef>
              <a:spcAft>
                <a:spcPts val="600"/>
              </a:spcAft>
              <a:buNone/>
              <a:defRPr/>
            </a:pPr>
            <a:r>
              <a:rPr lang="fr-FR" altLang="fr-FR" dirty="0" smtClean="0">
                <a:solidFill>
                  <a:srgbClr val="7F7F7F"/>
                </a:solidFill>
              </a:rPr>
              <a:t>			</a:t>
            </a:r>
            <a:r>
              <a:rPr lang="fr-FR" altLang="fr-FR" b="1" dirty="0" smtClean="0">
                <a:solidFill>
                  <a:srgbClr val="7F7F7F"/>
                </a:solidFill>
              </a:rPr>
              <a:t>Vélo		- 15%</a:t>
            </a:r>
          </a:p>
          <a:p>
            <a:pPr marL="0" indent="0" algn="just" eaLnBrk="1" fontAlgn="auto" hangingPunct="1">
              <a:spcBef>
                <a:spcPts val="600"/>
              </a:spcBef>
              <a:spcAft>
                <a:spcPts val="600"/>
              </a:spcAft>
              <a:buNone/>
              <a:defRPr/>
            </a:pPr>
            <a:r>
              <a:rPr lang="fr-FR" altLang="fr-FR" b="1" dirty="0" smtClean="0">
                <a:solidFill>
                  <a:srgbClr val="7F7F7F"/>
                </a:solidFill>
              </a:rPr>
              <a:t>			Natation		- 28 %</a:t>
            </a:r>
          </a:p>
          <a:p>
            <a:pPr marL="0" indent="0" eaLnBrk="1" fontAlgn="auto" hangingPunct="1">
              <a:spcBef>
                <a:spcPts val="0"/>
              </a:spcBef>
              <a:spcAft>
                <a:spcPts val="600"/>
              </a:spcAft>
              <a:buNone/>
              <a:defRPr/>
            </a:pPr>
            <a:endParaRPr lang="fr-FR" sz="1200" b="1" dirty="0" smtClean="0">
              <a:latin typeface="Calibri" charset="0"/>
            </a:endParaRPr>
          </a:p>
          <a:p>
            <a:pPr marL="0" indent="0" eaLnBrk="1" fontAlgn="auto" hangingPunct="1">
              <a:spcBef>
                <a:spcPts val="0"/>
              </a:spcBef>
              <a:spcAft>
                <a:spcPts val="600"/>
              </a:spcAft>
              <a:buNone/>
              <a:defRPr/>
            </a:pPr>
            <a:endParaRPr lang="fr-FR" sz="1200" dirty="0" smtClean="0">
              <a:solidFill>
                <a:srgbClr val="7F7F7F"/>
              </a:solidFill>
              <a:latin typeface="Calibri" charset="0"/>
            </a:endParaRPr>
          </a:p>
          <a:p>
            <a:pPr marL="0" indent="0" algn="ctr" eaLnBrk="1" fontAlgn="auto" hangingPunct="1">
              <a:spcBef>
                <a:spcPts val="0"/>
              </a:spcBef>
              <a:spcAft>
                <a:spcPts val="600"/>
              </a:spcAft>
              <a:buNone/>
              <a:defRPr/>
            </a:pPr>
            <a:endParaRPr lang="fr-FR" sz="1200" dirty="0">
              <a:solidFill>
                <a:srgbClr val="7F7F7F"/>
              </a:solidFill>
              <a:latin typeface="Calibri" charset="0"/>
            </a:endParaRPr>
          </a:p>
          <a:p>
            <a:pPr marL="0" indent="0" algn="ctr" eaLnBrk="1" fontAlgn="auto" hangingPunct="1">
              <a:spcBef>
                <a:spcPts val="0"/>
              </a:spcBef>
              <a:spcAft>
                <a:spcPts val="600"/>
              </a:spcAft>
              <a:buNone/>
              <a:defRPr/>
            </a:pPr>
            <a:r>
              <a:rPr lang="fr-FR" sz="1400" dirty="0" smtClean="0">
                <a:solidFill>
                  <a:srgbClr val="7F7F7F"/>
                </a:solidFill>
                <a:latin typeface="Calibri" charset="0"/>
              </a:rPr>
              <a:t>80 </a:t>
            </a:r>
            <a:r>
              <a:rPr lang="fr-FR" sz="1400" dirty="0">
                <a:solidFill>
                  <a:srgbClr val="7F7F7F"/>
                </a:solidFill>
                <a:latin typeface="Calibri" charset="0"/>
              </a:rPr>
              <a:t>306 sujets anglais et écossais</a:t>
            </a:r>
          </a:p>
          <a:p>
            <a:pPr marL="0" indent="0" algn="ctr" eaLnBrk="1" fontAlgn="auto" hangingPunct="1">
              <a:spcBef>
                <a:spcPts val="0"/>
              </a:spcBef>
              <a:spcAft>
                <a:spcPts val="0"/>
              </a:spcAft>
              <a:buNone/>
              <a:defRPr/>
            </a:pPr>
            <a:r>
              <a:rPr lang="fr-FR" sz="1200" dirty="0">
                <a:solidFill>
                  <a:srgbClr val="7F7F7F"/>
                </a:solidFill>
                <a:latin typeface="Calibri" charset="0"/>
              </a:rPr>
              <a:t>46/54% H/F                     52 ± 14 ans </a:t>
            </a:r>
          </a:p>
          <a:p>
            <a:pPr marL="0" indent="0" algn="ctr" eaLnBrk="1" fontAlgn="auto" hangingPunct="1">
              <a:spcBef>
                <a:spcPts val="0"/>
              </a:spcBef>
              <a:spcAft>
                <a:spcPts val="0"/>
              </a:spcAft>
              <a:buNone/>
              <a:defRPr/>
            </a:pPr>
            <a:r>
              <a:rPr lang="fr-FR" sz="1200" dirty="0">
                <a:solidFill>
                  <a:srgbClr val="7F7F7F"/>
                </a:solidFill>
                <a:latin typeface="Calibri" charset="0"/>
              </a:rPr>
              <a:t>IMC 27 ± 5                 25% fumeurs</a:t>
            </a:r>
          </a:p>
          <a:p>
            <a:pPr marL="0" indent="0" algn="ctr" eaLnBrk="1" fontAlgn="auto" hangingPunct="1">
              <a:spcBef>
                <a:spcPts val="0"/>
              </a:spcBef>
              <a:spcAft>
                <a:spcPts val="0"/>
              </a:spcAft>
              <a:buNone/>
              <a:defRPr/>
            </a:pPr>
            <a:r>
              <a:rPr lang="fr-FR" sz="1200" dirty="0">
                <a:solidFill>
                  <a:srgbClr val="7F7F7F"/>
                </a:solidFill>
                <a:latin typeface="Calibri" charset="0"/>
              </a:rPr>
              <a:t>sports: natation 13%  vélo 10%</a:t>
            </a:r>
            <a:endParaRPr lang="fr-FR" sz="1200" dirty="0" smtClean="0">
              <a:solidFill>
                <a:srgbClr val="7F7F7F"/>
              </a:solidFill>
              <a:latin typeface="Calibri" charset="0"/>
            </a:endParaRPr>
          </a:p>
          <a:p>
            <a:pPr marL="0" indent="0" eaLnBrk="1" hangingPunct="1">
              <a:spcBef>
                <a:spcPts val="0"/>
              </a:spcBef>
              <a:buNone/>
            </a:pPr>
            <a:endParaRPr lang="hr-HR" altLang="fr-FR" sz="1200" dirty="0" smtClean="0">
              <a:solidFill>
                <a:srgbClr val="7F7F7F"/>
              </a:solidFill>
            </a:endParaRPr>
          </a:p>
          <a:p>
            <a:pPr marL="0" indent="0" eaLnBrk="1" hangingPunct="1">
              <a:spcBef>
                <a:spcPts val="0"/>
              </a:spcBef>
              <a:buNone/>
            </a:pPr>
            <a:endParaRPr lang="hr-HR" altLang="fr-FR" sz="1200" dirty="0" smtClean="0">
              <a:solidFill>
                <a:srgbClr val="7F7F7F"/>
              </a:solidFill>
            </a:endParaRPr>
          </a:p>
          <a:p>
            <a:pPr marL="0" indent="0" eaLnBrk="1" hangingPunct="1">
              <a:spcBef>
                <a:spcPts val="0"/>
              </a:spcBef>
              <a:buNone/>
            </a:pPr>
            <a:endParaRPr lang="hr-HR" altLang="fr-FR" sz="1200" dirty="0">
              <a:solidFill>
                <a:srgbClr val="7F7F7F"/>
              </a:solidFill>
            </a:endParaRPr>
          </a:p>
          <a:p>
            <a:pPr marL="0" indent="0" eaLnBrk="1" hangingPunct="1">
              <a:spcBef>
                <a:spcPts val="0"/>
              </a:spcBef>
              <a:buNone/>
            </a:pPr>
            <a:r>
              <a:rPr lang="hr-HR" altLang="fr-FR" sz="1100" dirty="0" smtClean="0">
                <a:solidFill>
                  <a:srgbClr val="7F7F7F"/>
                </a:solidFill>
              </a:rPr>
              <a:t>Oja </a:t>
            </a:r>
            <a:r>
              <a:rPr lang="hr-HR" altLang="fr-FR" sz="1100" dirty="0">
                <a:solidFill>
                  <a:srgbClr val="7F7F7F"/>
                </a:solidFill>
              </a:rPr>
              <a:t>P, 2016 </a:t>
            </a:r>
          </a:p>
          <a:p>
            <a:pPr marL="0" indent="0" eaLnBrk="1" hangingPunct="1">
              <a:spcBef>
                <a:spcPts val="0"/>
              </a:spcBef>
              <a:buNone/>
            </a:pPr>
            <a:r>
              <a:rPr lang="hr-HR" altLang="fr-FR" sz="1100" dirty="0">
                <a:solidFill>
                  <a:srgbClr val="7F7F7F"/>
                </a:solidFill>
              </a:rPr>
              <a:t>Br J Sports </a:t>
            </a:r>
            <a:r>
              <a:rPr lang="hr-HR" altLang="fr-FR" sz="800" dirty="0">
                <a:solidFill>
                  <a:srgbClr val="7F7F7F"/>
                </a:solidFill>
              </a:rPr>
              <a:t>28 nov</a:t>
            </a:r>
          </a:p>
          <a:p>
            <a:pPr marL="0" indent="0" eaLnBrk="1" hangingPunct="1">
              <a:spcBef>
                <a:spcPts val="0"/>
              </a:spcBef>
              <a:buNone/>
            </a:pPr>
            <a:r>
              <a:rPr lang="hr-HR" altLang="fr-FR" sz="800" dirty="0">
                <a:solidFill>
                  <a:srgbClr val="7F7F7F"/>
                </a:solidFill>
              </a:rPr>
              <a:t>doi:10.1136/bjsports-</a:t>
            </a:r>
            <a:br>
              <a:rPr lang="hr-HR" altLang="fr-FR" sz="800" dirty="0">
                <a:solidFill>
                  <a:srgbClr val="7F7F7F"/>
                </a:solidFill>
              </a:rPr>
            </a:br>
            <a:r>
              <a:rPr lang="hr-HR" altLang="fr-FR" sz="800" dirty="0">
                <a:solidFill>
                  <a:srgbClr val="7F7F7F"/>
                </a:solidFill>
              </a:rPr>
              <a:t>2016-</a:t>
            </a:r>
            <a:r>
              <a:rPr lang="hr-HR" altLang="fr-FR" sz="800" dirty="0" smtClean="0">
                <a:solidFill>
                  <a:srgbClr val="7F7F7F"/>
                </a:solidFill>
              </a:rPr>
              <a:t>096822</a:t>
            </a:r>
            <a:endParaRPr lang="fr-FR" sz="800" dirty="0">
              <a:solidFill>
                <a:srgbClr val="7F7F7F"/>
              </a:solidFill>
            </a:endParaRPr>
          </a:p>
        </p:txBody>
      </p:sp>
    </p:spTree>
    <p:extLst>
      <p:ext uri="{BB962C8B-B14F-4D97-AF65-F5344CB8AC3E}">
        <p14:creationId xmlns:p14="http://schemas.microsoft.com/office/powerpoint/2010/main" val="2008387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re 3"/>
          <p:cNvSpPr>
            <a:spLocks noGrp="1"/>
          </p:cNvSpPr>
          <p:nvPr>
            <p:ph type="title"/>
          </p:nvPr>
        </p:nvSpPr>
        <p:spPr>
          <a:xfrm>
            <a:off x="683568" y="620688"/>
            <a:ext cx="8011542" cy="435462"/>
          </a:xfrm>
        </p:spPr>
        <p:txBody>
          <a:bodyPr vert="horz" lIns="36000" tIns="0" rIns="36000" bIns="0" rtlCol="0" anchor="t">
            <a:normAutofit/>
          </a:bodyPr>
          <a:lstStyle/>
          <a:p>
            <a:r>
              <a:rPr lang="fr-FR" sz="2200" dirty="0">
                <a:solidFill>
                  <a:srgbClr val="FF6600"/>
                </a:solidFill>
                <a:latin typeface="+mj-lt"/>
              </a:rPr>
              <a:t>Leviers POUR une pratique plus régulière</a:t>
            </a:r>
          </a:p>
        </p:txBody>
      </p:sp>
      <p:graphicFrame>
        <p:nvGraphicFramePr>
          <p:cNvPr id="17" name="Tabela 16"/>
          <p:cNvGraphicFramePr>
            <a:graphicFrameLocks noGrp="1"/>
          </p:cNvGraphicFramePr>
          <p:nvPr>
            <p:extLst>
              <p:ext uri="{D42A27DB-BD31-4B8C-83A1-F6EECF244321}">
                <p14:modId xmlns:p14="http://schemas.microsoft.com/office/powerpoint/2010/main" val="715263984"/>
              </p:ext>
            </p:extLst>
          </p:nvPr>
        </p:nvGraphicFramePr>
        <p:xfrm>
          <a:off x="152400" y="1671891"/>
          <a:ext cx="4317823" cy="3836640"/>
        </p:xfrm>
        <a:graphic>
          <a:graphicData uri="http://schemas.openxmlformats.org/drawingml/2006/table">
            <a:tbl>
              <a:tblPr/>
              <a:tblGrid>
                <a:gridCol w="4317823"/>
              </a:tblGrid>
              <a:tr h="639440">
                <a:tc>
                  <a:txBody>
                    <a:bodyPr/>
                    <a:lstStyle/>
                    <a:p>
                      <a:pPr algn="r" rtl="0" fontAlgn="ctr"/>
                      <a:r>
                        <a:rPr lang="fr-FR" sz="1400" b="0" i="0" u="none" strike="noStrike" dirty="0">
                          <a:solidFill>
                            <a:srgbClr val="7F7F7F"/>
                          </a:solidFill>
                          <a:latin typeface="Calibri"/>
                        </a:rPr>
                        <a:t>Pratiquer </a:t>
                      </a:r>
                      <a:r>
                        <a:rPr lang="fr-FR" sz="1400" b="0" i="0" u="none" strike="noStrike" dirty="0" smtClean="0">
                          <a:solidFill>
                            <a:srgbClr val="7F7F7F"/>
                          </a:solidFill>
                          <a:latin typeface="Calibri"/>
                        </a:rPr>
                        <a:t>en </a:t>
                      </a:r>
                      <a:r>
                        <a:rPr lang="fr-FR" sz="1400" b="0" i="0" u="none" strike="noStrike" dirty="0">
                          <a:solidFill>
                            <a:srgbClr val="7F7F7F"/>
                          </a:solidFill>
                          <a:latin typeface="Calibri"/>
                        </a:rPr>
                        <a:t>famille </a:t>
                      </a:r>
                      <a:endParaRPr lang="fr-FR" sz="1400" b="0" i="0" u="none" strike="noStrike" dirty="0" smtClean="0">
                        <a:solidFill>
                          <a:srgbClr val="7F7F7F"/>
                        </a:solidFill>
                        <a:latin typeface="Calibri"/>
                      </a:endParaRPr>
                    </a:p>
                    <a:p>
                      <a:pPr algn="r" rtl="0" fontAlgn="ctr"/>
                      <a:r>
                        <a:rPr lang="fr-FR" sz="1400" b="0" i="0" u="none" strike="noStrike" dirty="0" smtClean="0">
                          <a:solidFill>
                            <a:srgbClr val="7F7F7F"/>
                          </a:solidFill>
                          <a:latin typeface="Calibri"/>
                        </a:rPr>
                        <a:t>ou </a:t>
                      </a:r>
                      <a:r>
                        <a:rPr lang="fr-FR" sz="1400" b="0" i="0" u="none" strike="noStrike" dirty="0">
                          <a:solidFill>
                            <a:srgbClr val="7F7F7F"/>
                          </a:solidFill>
                          <a:latin typeface="Calibri"/>
                        </a:rPr>
                        <a:t>avec des amis</a:t>
                      </a: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9440">
                <a:tc>
                  <a:txBody>
                    <a:bodyPr/>
                    <a:lstStyle/>
                    <a:p>
                      <a:pPr algn="r" rtl="0" fontAlgn="ctr"/>
                      <a:r>
                        <a:rPr lang="fr-FR" sz="1400" b="0" i="0" u="none" strike="noStrike" dirty="0" smtClean="0">
                          <a:solidFill>
                            <a:srgbClr val="7F7F7F"/>
                          </a:solidFill>
                          <a:latin typeface="Calibri"/>
                        </a:rPr>
                        <a:t>Tarif </a:t>
                      </a:r>
                      <a:r>
                        <a:rPr lang="fr-FR" sz="1400" b="0" i="0" u="none" strike="noStrike" dirty="0">
                          <a:solidFill>
                            <a:srgbClr val="7F7F7F"/>
                          </a:solidFill>
                          <a:latin typeface="Calibri"/>
                        </a:rPr>
                        <a:t>attractif </a:t>
                      </a:r>
                      <a:r>
                        <a:rPr lang="fr-FR" sz="1400" b="0" i="0" u="none" strike="noStrike" dirty="0" smtClean="0">
                          <a:solidFill>
                            <a:srgbClr val="7F7F7F"/>
                          </a:solidFill>
                          <a:latin typeface="Calibri"/>
                        </a:rPr>
                        <a:t>et/ou aide </a:t>
                      </a:r>
                      <a:r>
                        <a:rPr lang="fr-FR" sz="1400" b="0" i="0" u="none" strike="noStrike" dirty="0">
                          <a:solidFill>
                            <a:srgbClr val="7F7F7F"/>
                          </a:solidFill>
                          <a:latin typeface="Calibri"/>
                        </a:rPr>
                        <a:t>financière</a:t>
                      </a: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9440">
                <a:tc>
                  <a:txBody>
                    <a:bodyPr/>
                    <a:lstStyle/>
                    <a:p>
                      <a:pPr algn="r" rtl="0" fontAlgn="ctr"/>
                      <a:r>
                        <a:rPr lang="fr-FR" sz="1400" b="0" i="0" u="none" strike="noStrike" dirty="0" smtClean="0">
                          <a:solidFill>
                            <a:srgbClr val="7F7F7F"/>
                          </a:solidFill>
                          <a:latin typeface="Calibri"/>
                        </a:rPr>
                        <a:t>Recommandation </a:t>
                      </a:r>
                      <a:r>
                        <a:rPr lang="fr-FR" sz="1400" b="0" i="0" u="none" strike="noStrike" dirty="0">
                          <a:solidFill>
                            <a:srgbClr val="7F7F7F"/>
                          </a:solidFill>
                          <a:latin typeface="Calibri"/>
                        </a:rPr>
                        <a:t>médicale</a:t>
                      </a: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9440">
                <a:tc>
                  <a:txBody>
                    <a:bodyPr/>
                    <a:lstStyle/>
                    <a:p>
                      <a:pPr algn="r" rtl="0" fontAlgn="ctr"/>
                      <a:r>
                        <a:rPr lang="fr-FR" sz="1400" b="0" i="0" u="none" strike="noStrike" dirty="0" smtClean="0">
                          <a:solidFill>
                            <a:srgbClr val="7F7F7F"/>
                          </a:solidFill>
                          <a:latin typeface="Calibri"/>
                        </a:rPr>
                        <a:t>Accompagnement personnalisé</a:t>
                      </a:r>
                      <a:endParaRPr lang="fr-FR" sz="1400" b="0" i="0" u="none" strike="noStrike" dirty="0">
                        <a:solidFill>
                          <a:srgbClr val="7F7F7F"/>
                        </a:solidFill>
                        <a:latin typeface="Calibri"/>
                      </a:endParaRP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9440">
                <a:tc>
                  <a:txBody>
                    <a:bodyPr/>
                    <a:lstStyle/>
                    <a:p>
                      <a:pPr algn="r" rtl="0" fontAlgn="ctr"/>
                      <a:r>
                        <a:rPr lang="fr-FR" sz="1400" b="0" i="0" u="none" strike="noStrike" dirty="0" smtClean="0">
                          <a:solidFill>
                            <a:srgbClr val="7F7F7F"/>
                          </a:solidFill>
                          <a:latin typeface="Calibri"/>
                        </a:rPr>
                        <a:t>Information </a:t>
                      </a:r>
                      <a:r>
                        <a:rPr lang="fr-FR" sz="1400" b="0" i="0" u="none" strike="noStrike" dirty="0">
                          <a:solidFill>
                            <a:srgbClr val="7F7F7F"/>
                          </a:solidFill>
                          <a:latin typeface="Calibri"/>
                        </a:rPr>
                        <a:t>sur les</a:t>
                      </a:r>
                      <a:r>
                        <a:rPr lang="fr-FR" sz="1400" b="0" i="0" u="none" strike="noStrike" dirty="0" smtClean="0">
                          <a:solidFill>
                            <a:srgbClr val="7F7F7F"/>
                          </a:solidFill>
                          <a:latin typeface="Calibri"/>
                        </a:rPr>
                        <a:t> pratiques</a:t>
                      </a:r>
                      <a:r>
                        <a:rPr lang="fr-FR" sz="1400" b="0" i="0" u="none" strike="noStrike" baseline="0" dirty="0" smtClean="0">
                          <a:solidFill>
                            <a:srgbClr val="7F7F7F"/>
                          </a:solidFill>
                          <a:latin typeface="Calibri"/>
                        </a:rPr>
                        <a:t> à proximité</a:t>
                      </a:r>
                      <a:endParaRPr lang="fr-FR" sz="1400" b="0" i="0" u="none" strike="noStrike" dirty="0">
                        <a:solidFill>
                          <a:srgbClr val="7F7F7F"/>
                        </a:solidFill>
                        <a:latin typeface="Calibri"/>
                      </a:endParaRP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9440">
                <a:tc>
                  <a:txBody>
                    <a:bodyPr/>
                    <a:lstStyle/>
                    <a:p>
                      <a:pPr algn="r" rtl="0" fontAlgn="ctr"/>
                      <a:r>
                        <a:rPr lang="fr-FR" sz="1400" b="0" i="0" u="none" strike="noStrike" dirty="0" smtClean="0">
                          <a:solidFill>
                            <a:srgbClr val="7F7F7F"/>
                          </a:solidFill>
                          <a:latin typeface="Calibri"/>
                        </a:rPr>
                        <a:t>Meilleure </a:t>
                      </a:r>
                      <a:r>
                        <a:rPr lang="fr-FR" sz="1400" b="0" i="0" u="none" strike="noStrike" dirty="0">
                          <a:solidFill>
                            <a:srgbClr val="7F7F7F"/>
                          </a:solidFill>
                          <a:latin typeface="Calibri"/>
                        </a:rPr>
                        <a:t>information sur les </a:t>
                      </a:r>
                      <a:r>
                        <a:rPr lang="fr-FR" sz="1400" b="0" i="0" u="none" strike="noStrike" dirty="0" smtClean="0">
                          <a:solidFill>
                            <a:srgbClr val="7F7F7F"/>
                          </a:solidFill>
                          <a:latin typeface="Calibri"/>
                        </a:rPr>
                        <a:t>activités</a:t>
                      </a:r>
                      <a:endParaRPr lang="fr-FR" sz="1400" b="0" i="0" u="none" strike="noStrike" dirty="0">
                        <a:solidFill>
                          <a:srgbClr val="7F7F7F"/>
                        </a:solidFill>
                        <a:latin typeface="Calibri"/>
                      </a:endParaRP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8" name="Graphique 17"/>
          <p:cNvGraphicFramePr/>
          <p:nvPr>
            <p:extLst>
              <p:ext uri="{D42A27DB-BD31-4B8C-83A1-F6EECF244321}">
                <p14:modId xmlns:p14="http://schemas.microsoft.com/office/powerpoint/2010/main" val="107209229"/>
              </p:ext>
            </p:extLst>
          </p:nvPr>
        </p:nvGraphicFramePr>
        <p:xfrm>
          <a:off x="4491836" y="1556792"/>
          <a:ext cx="2884644" cy="4105209"/>
        </p:xfrm>
        <a:graphic>
          <a:graphicData uri="http://schemas.openxmlformats.org/drawingml/2006/chart">
            <c:chart xmlns:c="http://schemas.openxmlformats.org/drawingml/2006/chart" xmlns:r="http://schemas.openxmlformats.org/officeDocument/2006/relationships" r:id="rId2"/>
          </a:graphicData>
        </a:graphic>
      </p:graphicFrame>
      <p:sp>
        <p:nvSpPr>
          <p:cNvPr id="19" name="Prostokąt 18"/>
          <p:cNvSpPr/>
          <p:nvPr/>
        </p:nvSpPr>
        <p:spPr>
          <a:xfrm>
            <a:off x="3370054" y="5805264"/>
            <a:ext cx="140677" cy="14067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Prostokąt 19"/>
          <p:cNvSpPr/>
          <p:nvPr/>
        </p:nvSpPr>
        <p:spPr>
          <a:xfrm>
            <a:off x="4489075" y="5805264"/>
            <a:ext cx="140677" cy="140677"/>
          </a:xfrm>
          <a:prstGeom prst="rect">
            <a:avLst/>
          </a:prstGeom>
          <a:noFill/>
          <a:ln>
            <a:solidFill>
              <a:srgbClr val="BC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1" name="Tabela 20"/>
          <p:cNvGraphicFramePr>
            <a:graphicFrameLocks noGrp="1"/>
          </p:cNvGraphicFramePr>
          <p:nvPr>
            <p:extLst>
              <p:ext uri="{D42A27DB-BD31-4B8C-83A1-F6EECF244321}">
                <p14:modId xmlns:p14="http://schemas.microsoft.com/office/powerpoint/2010/main" val="978707004"/>
              </p:ext>
            </p:extLst>
          </p:nvPr>
        </p:nvGraphicFramePr>
        <p:xfrm>
          <a:off x="3469989" y="5733256"/>
          <a:ext cx="4071766" cy="342314"/>
        </p:xfrm>
        <a:graphic>
          <a:graphicData uri="http://schemas.openxmlformats.org/drawingml/2006/table">
            <a:tbl>
              <a:tblPr firstRow="1" bandRow="1">
                <a:tableStyleId>{5C22544A-7EE6-4342-B048-85BDC9FD1C3A}</a:tableStyleId>
              </a:tblPr>
              <a:tblGrid>
                <a:gridCol w="1117551"/>
                <a:gridCol w="2954215"/>
              </a:tblGrid>
              <a:tr h="342314">
                <a:tc>
                  <a:txBody>
                    <a:bodyPr/>
                    <a:lstStyle/>
                    <a:p>
                      <a:r>
                        <a:rPr lang="fr-FR" sz="1100" b="0" i="1" kern="1200" baseline="0" dirty="0" smtClean="0">
                          <a:solidFill>
                            <a:schemeClr val="tx1">
                              <a:lumMod val="50000"/>
                              <a:lumOff val="50000"/>
                            </a:schemeClr>
                          </a:solidFill>
                          <a:latin typeface="+mn-lt"/>
                          <a:ea typeface="+mn-ea"/>
                          <a:cs typeface="+mn-cs"/>
                        </a:rPr>
                        <a:t>En 1er</a:t>
                      </a: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100" b="0" i="1" kern="1200" baseline="0" dirty="0" smtClean="0">
                          <a:solidFill>
                            <a:schemeClr val="tx1">
                              <a:lumMod val="50000"/>
                              <a:lumOff val="50000"/>
                            </a:schemeClr>
                          </a:solidFill>
                          <a:latin typeface="+mn-lt"/>
                          <a:ea typeface="+mn-ea"/>
                          <a:cs typeface="+mn-cs"/>
                        </a:rPr>
                        <a:t>En 1er, en 2ème ou en 3ème</a:t>
                      </a: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9"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10"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3"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Baromètre 2016</a:t>
            </a:r>
            <a:endParaRPr lang="fr-FR" sz="1200" dirty="0">
              <a:solidFill>
                <a:srgbClr val="FF6600"/>
              </a:solidFill>
            </a:endParaRPr>
          </a:p>
        </p:txBody>
      </p:sp>
      <p:pic>
        <p:nvPicPr>
          <p:cNvPr id="14" name="Image 13"/>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5"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829661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aphique 17"/>
          <p:cNvGraphicFramePr/>
          <p:nvPr>
            <p:extLst>
              <p:ext uri="{D42A27DB-BD31-4B8C-83A1-F6EECF244321}">
                <p14:modId xmlns:p14="http://schemas.microsoft.com/office/powerpoint/2010/main" val="2376911051"/>
              </p:ext>
            </p:extLst>
          </p:nvPr>
        </p:nvGraphicFramePr>
        <p:xfrm>
          <a:off x="5122515" y="2097900"/>
          <a:ext cx="3265909" cy="3998100"/>
        </p:xfrm>
        <a:graphic>
          <a:graphicData uri="http://schemas.openxmlformats.org/drawingml/2006/chart">
            <c:chart xmlns:c="http://schemas.openxmlformats.org/drawingml/2006/chart" xmlns:r="http://schemas.openxmlformats.org/officeDocument/2006/relationships" r:id="rId2"/>
          </a:graphicData>
        </a:graphic>
      </p:graphicFrame>
      <p:pic>
        <p:nvPicPr>
          <p:cNvPr id="9" name="Obraz 8" descr="bike.emf"/>
          <p:cNvPicPr>
            <a:picLocks noChangeAspect="1"/>
          </p:cNvPicPr>
          <p:nvPr/>
        </p:nvPicPr>
        <p:blipFill>
          <a:blip r:embed="rId3" cstate="print"/>
          <a:stretch>
            <a:fillRect/>
          </a:stretch>
        </p:blipFill>
        <p:spPr>
          <a:xfrm>
            <a:off x="4859449" y="3855497"/>
            <a:ext cx="472674" cy="472674"/>
          </a:xfrm>
          <a:prstGeom prst="rect">
            <a:avLst/>
          </a:prstGeom>
          <a:solidFill>
            <a:srgbClr val="FFFFFF"/>
          </a:solidFill>
          <a:ln>
            <a:noFill/>
          </a:ln>
        </p:spPr>
      </p:pic>
      <p:pic>
        <p:nvPicPr>
          <p:cNvPr id="13" name="Obraz 12" descr="motor.emf"/>
          <p:cNvPicPr>
            <a:picLocks noChangeAspect="1"/>
          </p:cNvPicPr>
          <p:nvPr/>
        </p:nvPicPr>
        <p:blipFill>
          <a:blip r:embed="rId4" cstate="print"/>
          <a:stretch>
            <a:fillRect/>
          </a:stretch>
        </p:blipFill>
        <p:spPr>
          <a:xfrm>
            <a:off x="4859449" y="4390497"/>
            <a:ext cx="472674" cy="472674"/>
          </a:xfrm>
          <a:prstGeom prst="rect">
            <a:avLst/>
          </a:prstGeom>
          <a:solidFill>
            <a:srgbClr val="FFFFFF"/>
          </a:solidFill>
          <a:ln>
            <a:noFill/>
          </a:ln>
        </p:spPr>
      </p:pic>
      <p:sp>
        <p:nvSpPr>
          <p:cNvPr id="163" name="Titre 3"/>
          <p:cNvSpPr>
            <a:spLocks noGrp="1"/>
          </p:cNvSpPr>
          <p:nvPr>
            <p:ph type="title"/>
          </p:nvPr>
        </p:nvSpPr>
        <p:spPr>
          <a:xfrm>
            <a:off x="663665" y="620688"/>
            <a:ext cx="7940783" cy="527844"/>
          </a:xfrm>
        </p:spPr>
        <p:txBody>
          <a:bodyPr vert="horz" lIns="36000" tIns="0" rIns="36000" bIns="0" rtlCol="0" anchor="t">
            <a:noAutofit/>
          </a:bodyPr>
          <a:lstStyle/>
          <a:p>
            <a:r>
              <a:rPr lang="fr-FR" sz="2200" dirty="0">
                <a:solidFill>
                  <a:srgbClr val="FF6600"/>
                </a:solidFill>
                <a:latin typeface="+mj-lt"/>
              </a:rPr>
              <a:t>TRANSPORTS utilisés pour des distances </a:t>
            </a:r>
            <a:r>
              <a:rPr lang="fr-FR" sz="2200" dirty="0" smtClean="0">
                <a:solidFill>
                  <a:srgbClr val="FF6600"/>
                </a:solidFill>
                <a:latin typeface="+mj-lt"/>
              </a:rPr>
              <a:t>courtes </a:t>
            </a:r>
            <a:r>
              <a:rPr lang="fr-FR" sz="1400" dirty="0" smtClean="0">
                <a:solidFill>
                  <a:srgbClr val="FF6600"/>
                </a:solidFill>
                <a:latin typeface="+mj-lt"/>
              </a:rPr>
              <a:t>(moins </a:t>
            </a:r>
            <a:r>
              <a:rPr lang="fr-FR" sz="1400" dirty="0">
                <a:solidFill>
                  <a:srgbClr val="FF6600"/>
                </a:solidFill>
                <a:latin typeface="+mj-lt"/>
              </a:rPr>
              <a:t>de 30 minutes à pied)</a:t>
            </a:r>
          </a:p>
        </p:txBody>
      </p:sp>
      <p:graphicFrame>
        <p:nvGraphicFramePr>
          <p:cNvPr id="17" name="Tabela 16"/>
          <p:cNvGraphicFramePr>
            <a:graphicFrameLocks noGrp="1"/>
          </p:cNvGraphicFramePr>
          <p:nvPr>
            <p:extLst>
              <p:ext uri="{D42A27DB-BD31-4B8C-83A1-F6EECF244321}">
                <p14:modId xmlns:p14="http://schemas.microsoft.com/office/powerpoint/2010/main" val="3262551006"/>
              </p:ext>
            </p:extLst>
          </p:nvPr>
        </p:nvGraphicFramePr>
        <p:xfrm>
          <a:off x="814285" y="2195418"/>
          <a:ext cx="3901731" cy="2673090"/>
        </p:xfrm>
        <a:graphic>
          <a:graphicData uri="http://schemas.openxmlformats.org/drawingml/2006/table">
            <a:tbl>
              <a:tblPr/>
              <a:tblGrid>
                <a:gridCol w="3901731"/>
              </a:tblGrid>
              <a:tr h="534618">
                <a:tc>
                  <a:txBody>
                    <a:bodyPr/>
                    <a:lstStyle/>
                    <a:p>
                      <a:pPr algn="r" fontAlgn="t"/>
                      <a:r>
                        <a:rPr lang="fr-FR" sz="1200" b="0" i="0" u="none" strike="noStrike" dirty="0">
                          <a:solidFill>
                            <a:srgbClr val="FF0000"/>
                          </a:solidFill>
                          <a:latin typeface="+mn-lt"/>
                        </a:rPr>
                        <a:t>La voiture</a:t>
                      </a: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4618">
                <a:tc>
                  <a:txBody>
                    <a:bodyPr/>
                    <a:lstStyle/>
                    <a:p>
                      <a:pPr algn="r" fontAlgn="t"/>
                      <a:r>
                        <a:rPr lang="fr-FR" sz="1200" b="0" i="0" u="none" strike="noStrike" dirty="0">
                          <a:solidFill>
                            <a:srgbClr val="7F7F7F"/>
                          </a:solidFill>
                          <a:latin typeface="+mn-lt"/>
                        </a:rPr>
                        <a:t>La marche</a:t>
                      </a: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4618">
                <a:tc>
                  <a:txBody>
                    <a:bodyPr/>
                    <a:lstStyle/>
                    <a:p>
                      <a:pPr algn="r" fontAlgn="t"/>
                      <a:r>
                        <a:rPr lang="fr-FR" sz="1200" b="0" i="0" u="none" strike="noStrike" dirty="0">
                          <a:solidFill>
                            <a:srgbClr val="7F7F7F"/>
                          </a:solidFill>
                          <a:latin typeface="+mn-lt"/>
                        </a:rPr>
                        <a:t>Les transports en commun</a:t>
                      </a: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4618">
                <a:tc>
                  <a:txBody>
                    <a:bodyPr/>
                    <a:lstStyle/>
                    <a:p>
                      <a:pPr algn="r" fontAlgn="t"/>
                      <a:r>
                        <a:rPr lang="fr-FR" sz="1200" b="0" i="0" u="none" strike="noStrike" dirty="0">
                          <a:solidFill>
                            <a:srgbClr val="7F7F7F"/>
                          </a:solidFill>
                          <a:latin typeface="+mn-lt"/>
                        </a:rPr>
                        <a:t>Le vélo</a:t>
                      </a: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4618">
                <a:tc>
                  <a:txBody>
                    <a:bodyPr/>
                    <a:lstStyle/>
                    <a:p>
                      <a:pPr algn="r" fontAlgn="t"/>
                      <a:r>
                        <a:rPr lang="fr-FR" sz="1200" b="0" i="0" u="none" strike="noStrike" dirty="0">
                          <a:solidFill>
                            <a:srgbClr val="7F7F7F"/>
                          </a:solidFill>
                          <a:latin typeface="+mn-lt"/>
                        </a:rPr>
                        <a:t>Un deux-roues motorisé</a:t>
                      </a:r>
                    </a:p>
                  </a:txBody>
                  <a:tcPr marL="8792"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6" name="Obraz 5" descr="distant.emf"/>
          <p:cNvPicPr>
            <a:picLocks noChangeAspect="1"/>
          </p:cNvPicPr>
          <p:nvPr/>
        </p:nvPicPr>
        <p:blipFill>
          <a:blip r:embed="rId5" cstate="print"/>
          <a:stretch>
            <a:fillRect/>
          </a:stretch>
        </p:blipFill>
        <p:spPr>
          <a:xfrm>
            <a:off x="622860" y="2325964"/>
            <a:ext cx="2087989" cy="1717684"/>
          </a:xfrm>
          <a:prstGeom prst="rect">
            <a:avLst/>
          </a:prstGeom>
        </p:spPr>
      </p:pic>
      <p:pic>
        <p:nvPicPr>
          <p:cNvPr id="8" name="Obraz 7" descr="car.emf"/>
          <p:cNvPicPr>
            <a:picLocks noChangeAspect="1"/>
          </p:cNvPicPr>
          <p:nvPr/>
        </p:nvPicPr>
        <p:blipFill>
          <a:blip r:embed="rId6" cstate="print"/>
          <a:stretch>
            <a:fillRect/>
          </a:stretch>
        </p:blipFill>
        <p:spPr>
          <a:xfrm>
            <a:off x="4859448" y="2234519"/>
            <a:ext cx="472449" cy="472449"/>
          </a:xfrm>
          <a:prstGeom prst="rect">
            <a:avLst/>
          </a:prstGeom>
          <a:solidFill>
            <a:srgbClr val="FFFFFF"/>
          </a:solidFill>
          <a:ln>
            <a:noFill/>
          </a:ln>
        </p:spPr>
      </p:pic>
      <p:pic>
        <p:nvPicPr>
          <p:cNvPr id="11" name="Obraz 10" descr="bus.emf"/>
          <p:cNvPicPr>
            <a:picLocks noChangeAspect="1"/>
          </p:cNvPicPr>
          <p:nvPr/>
        </p:nvPicPr>
        <p:blipFill>
          <a:blip r:embed="rId7" cstate="print"/>
          <a:stretch>
            <a:fillRect/>
          </a:stretch>
        </p:blipFill>
        <p:spPr>
          <a:xfrm>
            <a:off x="4859449" y="3334354"/>
            <a:ext cx="472674" cy="472674"/>
          </a:xfrm>
          <a:prstGeom prst="rect">
            <a:avLst/>
          </a:prstGeom>
          <a:solidFill>
            <a:srgbClr val="FFFFFF"/>
          </a:solidFill>
          <a:ln>
            <a:noFill/>
          </a:ln>
        </p:spPr>
      </p:pic>
      <p:pic>
        <p:nvPicPr>
          <p:cNvPr id="12" name="Obraz 11" descr="pieton.emf"/>
          <p:cNvPicPr>
            <a:picLocks noChangeAspect="1"/>
          </p:cNvPicPr>
          <p:nvPr/>
        </p:nvPicPr>
        <p:blipFill>
          <a:blip r:embed="rId8" cstate="print"/>
          <a:stretch>
            <a:fillRect/>
          </a:stretch>
        </p:blipFill>
        <p:spPr>
          <a:xfrm>
            <a:off x="4859448" y="2791895"/>
            <a:ext cx="472674" cy="472674"/>
          </a:xfrm>
          <a:prstGeom prst="rect">
            <a:avLst/>
          </a:prstGeom>
          <a:solidFill>
            <a:srgbClr val="FFFFFF"/>
          </a:solidFill>
          <a:ln>
            <a:noFill/>
          </a:ln>
        </p:spPr>
      </p:pic>
      <p:sp>
        <p:nvSpPr>
          <p:cNvPr id="15" name="Freeform 5"/>
          <p:cNvSpPr>
            <a:spLocks/>
          </p:cNvSpPr>
          <p:nvPr/>
        </p:nvSpPr>
        <p:spPr bwMode="auto">
          <a:xfrm>
            <a:off x="-108520"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16" name="Freeform 5"/>
          <p:cNvSpPr>
            <a:spLocks/>
          </p:cNvSpPr>
          <p:nvPr/>
        </p:nvSpPr>
        <p:spPr bwMode="auto">
          <a:xfrm>
            <a:off x="232793"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21" name="Espace réservé du texte 13"/>
          <p:cNvSpPr txBox="1">
            <a:spLocks/>
          </p:cNvSpPr>
          <p:nvPr/>
        </p:nvSpPr>
        <p:spPr bwMode="auto">
          <a:xfrm>
            <a:off x="688406"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9"/>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10"/>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11"/>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Baromètre 2016</a:t>
            </a:r>
            <a:endParaRPr lang="fr-FR" sz="1200" dirty="0">
              <a:solidFill>
                <a:srgbClr val="FF6600"/>
              </a:solidFill>
            </a:endParaRPr>
          </a:p>
        </p:txBody>
      </p:sp>
      <p:pic>
        <p:nvPicPr>
          <p:cNvPr id="22" name="Image 21"/>
          <p:cNvPicPr>
            <a:picLocks noChangeAspect="1"/>
          </p:cNvPicPr>
          <p:nvPr/>
        </p:nvPicPr>
        <p:blipFill rotWithShape="1">
          <a:blip r:embed="rId12"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23" name="Picture 2" descr="See original ima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19" name="Bouée 18"/>
          <p:cNvSpPr/>
          <p:nvPr/>
        </p:nvSpPr>
        <p:spPr>
          <a:xfrm>
            <a:off x="3733800" y="2110857"/>
            <a:ext cx="1236315" cy="681038"/>
          </a:xfrm>
          <a:prstGeom prst="donut">
            <a:avLst>
              <a:gd name="adj" fmla="val 13337"/>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502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37"/>
          <p:cNvGrpSpPr/>
          <p:nvPr/>
        </p:nvGrpSpPr>
        <p:grpSpPr>
          <a:xfrm>
            <a:off x="3548641" y="3857274"/>
            <a:ext cx="1808104" cy="1527417"/>
            <a:chOff x="3838576" y="2860675"/>
            <a:chExt cx="2227262" cy="1933575"/>
          </a:xfrm>
        </p:grpSpPr>
        <p:sp>
          <p:nvSpPr>
            <p:cNvPr id="1027" name="AutoShape 3"/>
            <p:cNvSpPr>
              <a:spLocks noChangeAspect="1" noChangeArrowheads="1" noTextEdit="1"/>
            </p:cNvSpPr>
            <p:nvPr/>
          </p:nvSpPr>
          <p:spPr bwMode="auto">
            <a:xfrm>
              <a:off x="3840163" y="2860675"/>
              <a:ext cx="2225675" cy="1931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29" name="Freeform 5"/>
            <p:cNvSpPr>
              <a:spLocks/>
            </p:cNvSpPr>
            <p:nvPr/>
          </p:nvSpPr>
          <p:spPr bwMode="auto">
            <a:xfrm>
              <a:off x="4811713" y="3105150"/>
              <a:ext cx="569913" cy="746125"/>
            </a:xfrm>
            <a:custGeom>
              <a:avLst/>
              <a:gdLst/>
              <a:ahLst/>
              <a:cxnLst>
                <a:cxn ang="0">
                  <a:pos x="96" y="470"/>
                </a:cxn>
                <a:cxn ang="0">
                  <a:pos x="0" y="416"/>
                </a:cxn>
                <a:cxn ang="0">
                  <a:pos x="293" y="0"/>
                </a:cxn>
                <a:cxn ang="0">
                  <a:pos x="328" y="8"/>
                </a:cxn>
                <a:cxn ang="0">
                  <a:pos x="359" y="53"/>
                </a:cxn>
                <a:cxn ang="0">
                  <a:pos x="96" y="470"/>
                </a:cxn>
              </a:cxnLst>
              <a:rect l="0" t="0" r="r" b="b"/>
              <a:pathLst>
                <a:path w="359" h="470">
                  <a:moveTo>
                    <a:pt x="96" y="470"/>
                  </a:moveTo>
                  <a:lnTo>
                    <a:pt x="0" y="416"/>
                  </a:lnTo>
                  <a:lnTo>
                    <a:pt x="293" y="0"/>
                  </a:lnTo>
                  <a:lnTo>
                    <a:pt x="328" y="8"/>
                  </a:lnTo>
                  <a:lnTo>
                    <a:pt x="359" y="53"/>
                  </a:lnTo>
                  <a:lnTo>
                    <a:pt x="96" y="470"/>
                  </a:lnTo>
                  <a:close/>
                </a:path>
              </a:pathLst>
            </a:cu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30" name="Freeform 6"/>
            <p:cNvSpPr>
              <a:spLocks/>
            </p:cNvSpPr>
            <p:nvPr/>
          </p:nvSpPr>
          <p:spPr bwMode="auto">
            <a:xfrm>
              <a:off x="4649788" y="3090863"/>
              <a:ext cx="706438" cy="177800"/>
            </a:xfrm>
            <a:custGeom>
              <a:avLst/>
              <a:gdLst/>
              <a:ahLst/>
              <a:cxnLst>
                <a:cxn ang="0">
                  <a:pos x="4" y="112"/>
                </a:cxn>
                <a:cxn ang="0">
                  <a:pos x="445" y="20"/>
                </a:cxn>
                <a:cxn ang="0">
                  <a:pos x="437" y="0"/>
                </a:cxn>
                <a:cxn ang="0">
                  <a:pos x="0" y="91"/>
                </a:cxn>
                <a:cxn ang="0">
                  <a:pos x="4" y="112"/>
                </a:cxn>
              </a:cxnLst>
              <a:rect l="0" t="0" r="r" b="b"/>
              <a:pathLst>
                <a:path w="445" h="112">
                  <a:moveTo>
                    <a:pt x="4" y="112"/>
                  </a:moveTo>
                  <a:lnTo>
                    <a:pt x="445" y="20"/>
                  </a:lnTo>
                  <a:lnTo>
                    <a:pt x="437" y="0"/>
                  </a:lnTo>
                  <a:lnTo>
                    <a:pt x="0" y="91"/>
                  </a:lnTo>
                  <a:lnTo>
                    <a:pt x="4" y="112"/>
                  </a:lnTo>
                  <a:close/>
                </a:path>
              </a:pathLst>
            </a:cu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31" name="Freeform 7"/>
            <p:cNvSpPr>
              <a:spLocks/>
            </p:cNvSpPr>
            <p:nvPr/>
          </p:nvSpPr>
          <p:spPr bwMode="auto">
            <a:xfrm>
              <a:off x="5270501" y="2943225"/>
              <a:ext cx="228600" cy="85725"/>
            </a:xfrm>
            <a:custGeom>
              <a:avLst/>
              <a:gdLst/>
              <a:ahLst/>
              <a:cxnLst>
                <a:cxn ang="0">
                  <a:pos x="4" y="54"/>
                </a:cxn>
                <a:cxn ang="0">
                  <a:pos x="144" y="25"/>
                </a:cxn>
                <a:cxn ang="0">
                  <a:pos x="120" y="0"/>
                </a:cxn>
                <a:cxn ang="0">
                  <a:pos x="0" y="33"/>
                </a:cxn>
                <a:cxn ang="0">
                  <a:pos x="4" y="54"/>
                </a:cxn>
              </a:cxnLst>
              <a:rect l="0" t="0" r="r" b="b"/>
              <a:pathLst>
                <a:path w="144" h="54">
                  <a:moveTo>
                    <a:pt x="4" y="54"/>
                  </a:moveTo>
                  <a:lnTo>
                    <a:pt x="144" y="25"/>
                  </a:lnTo>
                  <a:lnTo>
                    <a:pt x="120" y="0"/>
                  </a:lnTo>
                  <a:lnTo>
                    <a:pt x="0" y="33"/>
                  </a:lnTo>
                  <a:lnTo>
                    <a:pt x="4" y="54"/>
                  </a:lnTo>
                  <a:close/>
                </a:path>
              </a:pathLst>
            </a:cu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32" name="Freeform 8"/>
            <p:cNvSpPr>
              <a:spLocks/>
            </p:cNvSpPr>
            <p:nvPr/>
          </p:nvSpPr>
          <p:spPr bwMode="auto">
            <a:xfrm>
              <a:off x="5330826" y="2862263"/>
              <a:ext cx="206375" cy="195263"/>
            </a:xfrm>
            <a:custGeom>
              <a:avLst/>
              <a:gdLst/>
              <a:ahLst/>
              <a:cxnLst>
                <a:cxn ang="0">
                  <a:pos x="0" y="45"/>
                </a:cxn>
                <a:cxn ang="0">
                  <a:pos x="170" y="198"/>
                </a:cxn>
                <a:cxn ang="0">
                  <a:pos x="209" y="151"/>
                </a:cxn>
                <a:cxn ang="0">
                  <a:pos x="40" y="0"/>
                </a:cxn>
                <a:cxn ang="0">
                  <a:pos x="0" y="45"/>
                </a:cxn>
              </a:cxnLst>
              <a:rect l="0" t="0" r="r" b="b"/>
              <a:pathLst>
                <a:path w="209" h="198">
                  <a:moveTo>
                    <a:pt x="0" y="45"/>
                  </a:moveTo>
                  <a:cubicBezTo>
                    <a:pt x="0" y="68"/>
                    <a:pt x="170" y="198"/>
                    <a:pt x="170" y="198"/>
                  </a:cubicBezTo>
                  <a:cubicBezTo>
                    <a:pt x="209" y="151"/>
                    <a:pt x="209" y="151"/>
                    <a:pt x="209" y="151"/>
                  </a:cubicBezTo>
                  <a:cubicBezTo>
                    <a:pt x="209" y="151"/>
                    <a:pt x="67" y="0"/>
                    <a:pt x="40" y="0"/>
                  </a:cubicBezTo>
                  <a:cubicBezTo>
                    <a:pt x="25" y="0"/>
                    <a:pt x="0" y="30"/>
                    <a:pt x="0" y="45"/>
                  </a:cubicBezTo>
                  <a:close/>
                </a:path>
              </a:pathLst>
            </a:cu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33" name="Freeform 9"/>
            <p:cNvSpPr>
              <a:spLocks/>
            </p:cNvSpPr>
            <p:nvPr/>
          </p:nvSpPr>
          <p:spPr bwMode="auto">
            <a:xfrm>
              <a:off x="4219576" y="3241675"/>
              <a:ext cx="455613" cy="587375"/>
            </a:xfrm>
            <a:custGeom>
              <a:avLst/>
              <a:gdLst/>
              <a:ahLst/>
              <a:cxnLst>
                <a:cxn ang="0">
                  <a:pos x="17" y="370"/>
                </a:cxn>
                <a:cxn ang="0">
                  <a:pos x="287" y="9"/>
                </a:cxn>
                <a:cxn ang="0">
                  <a:pos x="268" y="0"/>
                </a:cxn>
                <a:cxn ang="0">
                  <a:pos x="0" y="357"/>
                </a:cxn>
                <a:cxn ang="0">
                  <a:pos x="17" y="370"/>
                </a:cxn>
              </a:cxnLst>
              <a:rect l="0" t="0" r="r" b="b"/>
              <a:pathLst>
                <a:path w="287" h="370">
                  <a:moveTo>
                    <a:pt x="17" y="370"/>
                  </a:moveTo>
                  <a:lnTo>
                    <a:pt x="287" y="9"/>
                  </a:lnTo>
                  <a:lnTo>
                    <a:pt x="268" y="0"/>
                  </a:lnTo>
                  <a:lnTo>
                    <a:pt x="0" y="357"/>
                  </a:lnTo>
                  <a:lnTo>
                    <a:pt x="17" y="370"/>
                  </a:lnTo>
                  <a:close/>
                </a:path>
              </a:pathLst>
            </a:cu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34" name="Freeform 10"/>
            <p:cNvSpPr>
              <a:spLocks/>
            </p:cNvSpPr>
            <p:nvPr/>
          </p:nvSpPr>
          <p:spPr bwMode="auto">
            <a:xfrm>
              <a:off x="4071938" y="3368675"/>
              <a:ext cx="290513" cy="431800"/>
            </a:xfrm>
            <a:custGeom>
              <a:avLst/>
              <a:gdLst/>
              <a:ahLst/>
              <a:cxnLst>
                <a:cxn ang="0">
                  <a:pos x="183" y="261"/>
                </a:cxn>
                <a:cxn ang="0">
                  <a:pos x="16" y="0"/>
                </a:cxn>
                <a:cxn ang="0">
                  <a:pos x="0" y="14"/>
                </a:cxn>
                <a:cxn ang="0">
                  <a:pos x="165" y="272"/>
                </a:cxn>
                <a:cxn ang="0">
                  <a:pos x="183" y="261"/>
                </a:cxn>
              </a:cxnLst>
              <a:rect l="0" t="0" r="r" b="b"/>
              <a:pathLst>
                <a:path w="183" h="272">
                  <a:moveTo>
                    <a:pt x="183" y="261"/>
                  </a:moveTo>
                  <a:lnTo>
                    <a:pt x="16" y="0"/>
                  </a:lnTo>
                  <a:lnTo>
                    <a:pt x="0" y="14"/>
                  </a:lnTo>
                  <a:lnTo>
                    <a:pt x="165" y="272"/>
                  </a:lnTo>
                  <a:lnTo>
                    <a:pt x="183" y="261"/>
                  </a:lnTo>
                  <a:close/>
                </a:path>
              </a:pathLst>
            </a:cu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35" name="Freeform 11"/>
            <p:cNvSpPr>
              <a:spLocks/>
            </p:cNvSpPr>
            <p:nvPr/>
          </p:nvSpPr>
          <p:spPr bwMode="auto">
            <a:xfrm>
              <a:off x="4351338" y="3752850"/>
              <a:ext cx="485775" cy="112713"/>
            </a:xfrm>
            <a:custGeom>
              <a:avLst/>
              <a:gdLst/>
              <a:ahLst/>
              <a:cxnLst>
                <a:cxn ang="0">
                  <a:pos x="306" y="50"/>
                </a:cxn>
                <a:cxn ang="0">
                  <a:pos x="1" y="0"/>
                </a:cxn>
                <a:cxn ang="0">
                  <a:pos x="0" y="22"/>
                </a:cxn>
                <a:cxn ang="0">
                  <a:pos x="302" y="71"/>
                </a:cxn>
                <a:cxn ang="0">
                  <a:pos x="306" y="50"/>
                </a:cxn>
              </a:cxnLst>
              <a:rect l="0" t="0" r="r" b="b"/>
              <a:pathLst>
                <a:path w="306" h="71">
                  <a:moveTo>
                    <a:pt x="306" y="50"/>
                  </a:moveTo>
                  <a:lnTo>
                    <a:pt x="1" y="0"/>
                  </a:lnTo>
                  <a:lnTo>
                    <a:pt x="0" y="22"/>
                  </a:lnTo>
                  <a:lnTo>
                    <a:pt x="302" y="71"/>
                  </a:lnTo>
                  <a:lnTo>
                    <a:pt x="306" y="50"/>
                  </a:lnTo>
                  <a:close/>
                </a:path>
              </a:pathLst>
            </a:cu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36" name="Freeform 12"/>
            <p:cNvSpPr>
              <a:spLocks/>
            </p:cNvSpPr>
            <p:nvPr/>
          </p:nvSpPr>
          <p:spPr bwMode="auto">
            <a:xfrm>
              <a:off x="5270501" y="2986088"/>
              <a:ext cx="344488" cy="811213"/>
            </a:xfrm>
            <a:custGeom>
              <a:avLst/>
              <a:gdLst/>
              <a:ahLst/>
              <a:cxnLst>
                <a:cxn ang="0">
                  <a:pos x="0" y="7"/>
                </a:cxn>
                <a:cxn ang="0">
                  <a:pos x="197" y="511"/>
                </a:cxn>
                <a:cxn ang="0">
                  <a:pos x="217" y="503"/>
                </a:cxn>
                <a:cxn ang="0">
                  <a:pos x="20" y="0"/>
                </a:cxn>
                <a:cxn ang="0">
                  <a:pos x="0" y="7"/>
                </a:cxn>
              </a:cxnLst>
              <a:rect l="0" t="0" r="r" b="b"/>
              <a:pathLst>
                <a:path w="217" h="511">
                  <a:moveTo>
                    <a:pt x="0" y="7"/>
                  </a:moveTo>
                  <a:lnTo>
                    <a:pt x="197" y="511"/>
                  </a:lnTo>
                  <a:lnTo>
                    <a:pt x="217" y="503"/>
                  </a:lnTo>
                  <a:lnTo>
                    <a:pt x="20" y="0"/>
                  </a:lnTo>
                  <a:lnTo>
                    <a:pt x="0" y="7"/>
                  </a:lnTo>
                  <a:close/>
                </a:path>
              </a:pathLst>
            </a:cu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37" name="Freeform 13"/>
            <p:cNvSpPr>
              <a:spLocks/>
            </p:cNvSpPr>
            <p:nvPr/>
          </p:nvSpPr>
          <p:spPr bwMode="auto">
            <a:xfrm>
              <a:off x="4568826" y="3016250"/>
              <a:ext cx="255588" cy="776288"/>
            </a:xfrm>
            <a:custGeom>
              <a:avLst/>
              <a:gdLst/>
              <a:ahLst/>
              <a:cxnLst>
                <a:cxn ang="0">
                  <a:pos x="0" y="6"/>
                </a:cxn>
                <a:cxn ang="0">
                  <a:pos x="141" y="489"/>
                </a:cxn>
                <a:cxn ang="0">
                  <a:pos x="161" y="483"/>
                </a:cxn>
                <a:cxn ang="0">
                  <a:pos x="21" y="0"/>
                </a:cxn>
                <a:cxn ang="0">
                  <a:pos x="0" y="6"/>
                </a:cxn>
              </a:cxnLst>
              <a:rect l="0" t="0" r="r" b="b"/>
              <a:pathLst>
                <a:path w="161" h="489">
                  <a:moveTo>
                    <a:pt x="0" y="6"/>
                  </a:moveTo>
                  <a:lnTo>
                    <a:pt x="141" y="489"/>
                  </a:lnTo>
                  <a:lnTo>
                    <a:pt x="161" y="483"/>
                  </a:lnTo>
                  <a:lnTo>
                    <a:pt x="21" y="0"/>
                  </a:lnTo>
                  <a:lnTo>
                    <a:pt x="0" y="6"/>
                  </a:lnTo>
                  <a:close/>
                </a:path>
              </a:pathLst>
            </a:cu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38" name="Oval 14"/>
            <p:cNvSpPr>
              <a:spLocks noChangeArrowheads="1"/>
            </p:cNvSpPr>
            <p:nvPr/>
          </p:nvSpPr>
          <p:spPr bwMode="auto">
            <a:xfrm>
              <a:off x="4740276" y="3743325"/>
              <a:ext cx="223838" cy="215900"/>
            </a:xfrm>
            <a:prstGeom prst="ellipse">
              <a:avLst/>
            </a:pr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39" name="Oval 15"/>
            <p:cNvSpPr>
              <a:spLocks noChangeArrowheads="1"/>
            </p:cNvSpPr>
            <p:nvPr/>
          </p:nvSpPr>
          <p:spPr bwMode="auto">
            <a:xfrm>
              <a:off x="4219576" y="3687763"/>
              <a:ext cx="168275" cy="163513"/>
            </a:xfrm>
            <a:prstGeom prst="ellipse">
              <a:avLst/>
            </a:pr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40" name="Oval 16"/>
            <p:cNvSpPr>
              <a:spLocks noChangeArrowheads="1"/>
            </p:cNvSpPr>
            <p:nvPr/>
          </p:nvSpPr>
          <p:spPr bwMode="auto">
            <a:xfrm>
              <a:off x="5551488" y="3709988"/>
              <a:ext cx="125413" cy="119063"/>
            </a:xfrm>
            <a:prstGeom prst="ellipse">
              <a:avLst/>
            </a:prstGeom>
            <a:solidFill>
              <a:srgbClr val="BCBCBC"/>
            </a:solidFill>
            <a:ln w="9525">
              <a:solidFill>
                <a:srgbClr val="FF6600"/>
              </a:solid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41" name="Freeform 17"/>
            <p:cNvSpPr>
              <a:spLocks/>
            </p:cNvSpPr>
            <p:nvPr/>
          </p:nvSpPr>
          <p:spPr bwMode="auto">
            <a:xfrm>
              <a:off x="4362451" y="2967038"/>
              <a:ext cx="461963" cy="133350"/>
            </a:xfrm>
            <a:custGeom>
              <a:avLst/>
              <a:gdLst/>
              <a:ahLst/>
              <a:cxnLst>
                <a:cxn ang="0">
                  <a:pos x="48" y="29"/>
                </a:cxn>
                <a:cxn ang="0">
                  <a:pos x="382" y="43"/>
                </a:cxn>
                <a:cxn ang="0">
                  <a:pos x="290" y="77"/>
                </a:cxn>
                <a:cxn ang="0">
                  <a:pos x="131" y="93"/>
                </a:cxn>
                <a:cxn ang="0">
                  <a:pos x="48" y="29"/>
                </a:cxn>
              </a:cxnLst>
              <a:rect l="0" t="0" r="r" b="b"/>
              <a:pathLst>
                <a:path w="467" h="136">
                  <a:moveTo>
                    <a:pt x="48" y="29"/>
                  </a:moveTo>
                  <a:cubicBezTo>
                    <a:pt x="48" y="29"/>
                    <a:pt x="297" y="0"/>
                    <a:pt x="382" y="43"/>
                  </a:cubicBezTo>
                  <a:cubicBezTo>
                    <a:pt x="467" y="85"/>
                    <a:pt x="334" y="77"/>
                    <a:pt x="290" y="77"/>
                  </a:cubicBezTo>
                  <a:cubicBezTo>
                    <a:pt x="246" y="77"/>
                    <a:pt x="134" y="51"/>
                    <a:pt x="131" y="93"/>
                  </a:cubicBezTo>
                  <a:cubicBezTo>
                    <a:pt x="128" y="136"/>
                    <a:pt x="0" y="69"/>
                    <a:pt x="48" y="29"/>
                  </a:cubicBezTo>
                  <a:close/>
                </a:path>
              </a:pathLst>
            </a:cu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42" name="Freeform 18"/>
            <p:cNvSpPr>
              <a:spLocks noEditPoints="1"/>
            </p:cNvSpPr>
            <p:nvPr/>
          </p:nvSpPr>
          <p:spPr bwMode="auto">
            <a:xfrm>
              <a:off x="5164138" y="3305175"/>
              <a:ext cx="900113" cy="876300"/>
            </a:xfrm>
            <a:custGeom>
              <a:avLst/>
              <a:gdLst/>
              <a:ahLst/>
              <a:cxnLst>
                <a:cxn ang="0">
                  <a:pos x="456" y="0"/>
                </a:cxn>
                <a:cxn ang="0">
                  <a:pos x="0" y="444"/>
                </a:cxn>
                <a:cxn ang="0">
                  <a:pos x="456" y="888"/>
                </a:cxn>
                <a:cxn ang="0">
                  <a:pos x="912" y="444"/>
                </a:cxn>
                <a:cxn ang="0">
                  <a:pos x="456" y="0"/>
                </a:cxn>
                <a:cxn ang="0">
                  <a:pos x="456" y="833"/>
                </a:cxn>
                <a:cxn ang="0">
                  <a:pos x="56" y="444"/>
                </a:cxn>
                <a:cxn ang="0">
                  <a:pos x="456" y="54"/>
                </a:cxn>
                <a:cxn ang="0">
                  <a:pos x="856" y="444"/>
                </a:cxn>
                <a:cxn ang="0">
                  <a:pos x="456" y="833"/>
                </a:cxn>
              </a:cxnLst>
              <a:rect l="0" t="0" r="r" b="b"/>
              <a:pathLst>
                <a:path w="912" h="888">
                  <a:moveTo>
                    <a:pt x="456" y="0"/>
                  </a:moveTo>
                  <a:cubicBezTo>
                    <a:pt x="204" y="0"/>
                    <a:pt x="0" y="199"/>
                    <a:pt x="0" y="444"/>
                  </a:cubicBezTo>
                  <a:cubicBezTo>
                    <a:pt x="0" y="689"/>
                    <a:pt x="204" y="888"/>
                    <a:pt x="456" y="888"/>
                  </a:cubicBezTo>
                  <a:cubicBezTo>
                    <a:pt x="708" y="888"/>
                    <a:pt x="912" y="689"/>
                    <a:pt x="912" y="444"/>
                  </a:cubicBezTo>
                  <a:cubicBezTo>
                    <a:pt x="912" y="199"/>
                    <a:pt x="708" y="0"/>
                    <a:pt x="456" y="0"/>
                  </a:cubicBezTo>
                  <a:close/>
                  <a:moveTo>
                    <a:pt x="456" y="833"/>
                  </a:moveTo>
                  <a:cubicBezTo>
                    <a:pt x="235" y="833"/>
                    <a:pt x="56" y="659"/>
                    <a:pt x="56" y="444"/>
                  </a:cubicBezTo>
                  <a:cubicBezTo>
                    <a:pt x="56" y="229"/>
                    <a:pt x="235" y="54"/>
                    <a:pt x="456" y="54"/>
                  </a:cubicBezTo>
                  <a:cubicBezTo>
                    <a:pt x="677" y="54"/>
                    <a:pt x="856" y="229"/>
                    <a:pt x="856" y="444"/>
                  </a:cubicBezTo>
                  <a:cubicBezTo>
                    <a:pt x="856" y="659"/>
                    <a:pt x="677" y="833"/>
                    <a:pt x="456" y="833"/>
                  </a:cubicBezTo>
                  <a:close/>
                </a:path>
              </a:pathLst>
            </a:cu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43" name="Freeform 19"/>
            <p:cNvSpPr>
              <a:spLocks noEditPoints="1"/>
            </p:cNvSpPr>
            <p:nvPr/>
          </p:nvSpPr>
          <p:spPr bwMode="auto">
            <a:xfrm>
              <a:off x="3838576" y="3305175"/>
              <a:ext cx="901700" cy="876300"/>
            </a:xfrm>
            <a:custGeom>
              <a:avLst/>
              <a:gdLst/>
              <a:ahLst/>
              <a:cxnLst>
                <a:cxn ang="0">
                  <a:pos x="456" y="0"/>
                </a:cxn>
                <a:cxn ang="0">
                  <a:pos x="0" y="444"/>
                </a:cxn>
                <a:cxn ang="0">
                  <a:pos x="456" y="888"/>
                </a:cxn>
                <a:cxn ang="0">
                  <a:pos x="912" y="444"/>
                </a:cxn>
                <a:cxn ang="0">
                  <a:pos x="456" y="0"/>
                </a:cxn>
                <a:cxn ang="0">
                  <a:pos x="456" y="833"/>
                </a:cxn>
                <a:cxn ang="0">
                  <a:pos x="56" y="444"/>
                </a:cxn>
                <a:cxn ang="0">
                  <a:pos x="456" y="54"/>
                </a:cxn>
                <a:cxn ang="0">
                  <a:pos x="856" y="444"/>
                </a:cxn>
                <a:cxn ang="0">
                  <a:pos x="456" y="833"/>
                </a:cxn>
              </a:cxnLst>
              <a:rect l="0" t="0" r="r" b="b"/>
              <a:pathLst>
                <a:path w="912" h="888">
                  <a:moveTo>
                    <a:pt x="456" y="0"/>
                  </a:moveTo>
                  <a:cubicBezTo>
                    <a:pt x="204" y="0"/>
                    <a:pt x="0" y="199"/>
                    <a:pt x="0" y="444"/>
                  </a:cubicBezTo>
                  <a:cubicBezTo>
                    <a:pt x="0" y="689"/>
                    <a:pt x="204" y="888"/>
                    <a:pt x="456" y="888"/>
                  </a:cubicBezTo>
                  <a:cubicBezTo>
                    <a:pt x="708" y="888"/>
                    <a:pt x="912" y="689"/>
                    <a:pt x="912" y="444"/>
                  </a:cubicBezTo>
                  <a:cubicBezTo>
                    <a:pt x="912" y="199"/>
                    <a:pt x="708" y="0"/>
                    <a:pt x="456" y="0"/>
                  </a:cubicBezTo>
                  <a:close/>
                  <a:moveTo>
                    <a:pt x="456" y="833"/>
                  </a:moveTo>
                  <a:cubicBezTo>
                    <a:pt x="235" y="833"/>
                    <a:pt x="56" y="659"/>
                    <a:pt x="56" y="444"/>
                  </a:cubicBezTo>
                  <a:cubicBezTo>
                    <a:pt x="56" y="229"/>
                    <a:pt x="235" y="54"/>
                    <a:pt x="456" y="54"/>
                  </a:cubicBezTo>
                  <a:cubicBezTo>
                    <a:pt x="677" y="54"/>
                    <a:pt x="856" y="229"/>
                    <a:pt x="856" y="444"/>
                  </a:cubicBezTo>
                  <a:cubicBezTo>
                    <a:pt x="856" y="659"/>
                    <a:pt x="677" y="833"/>
                    <a:pt x="456" y="833"/>
                  </a:cubicBezTo>
                  <a:close/>
                </a:path>
              </a:pathLst>
            </a:cu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44" name="Freeform 20"/>
            <p:cNvSpPr>
              <a:spLocks/>
            </p:cNvSpPr>
            <p:nvPr/>
          </p:nvSpPr>
          <p:spPr bwMode="auto">
            <a:xfrm>
              <a:off x="4013201" y="3241675"/>
              <a:ext cx="450850" cy="63500"/>
            </a:xfrm>
            <a:custGeom>
              <a:avLst/>
              <a:gdLst/>
              <a:ahLst/>
              <a:cxnLst>
                <a:cxn ang="0">
                  <a:pos x="0" y="40"/>
                </a:cxn>
                <a:cxn ang="0">
                  <a:pos x="260" y="40"/>
                </a:cxn>
                <a:cxn ang="0">
                  <a:pos x="284" y="0"/>
                </a:cxn>
                <a:cxn ang="0">
                  <a:pos x="252" y="21"/>
                </a:cxn>
                <a:cxn ang="0">
                  <a:pos x="0" y="28"/>
                </a:cxn>
                <a:cxn ang="0">
                  <a:pos x="0" y="40"/>
                </a:cxn>
              </a:cxnLst>
              <a:rect l="0" t="0" r="r" b="b"/>
              <a:pathLst>
                <a:path w="284" h="40">
                  <a:moveTo>
                    <a:pt x="0" y="40"/>
                  </a:moveTo>
                  <a:lnTo>
                    <a:pt x="260" y="40"/>
                  </a:lnTo>
                  <a:lnTo>
                    <a:pt x="284" y="0"/>
                  </a:lnTo>
                  <a:lnTo>
                    <a:pt x="252" y="21"/>
                  </a:lnTo>
                  <a:lnTo>
                    <a:pt x="0" y="28"/>
                  </a:lnTo>
                  <a:lnTo>
                    <a:pt x="0" y="40"/>
                  </a:lnTo>
                  <a:close/>
                </a:path>
              </a:pathLst>
            </a:cu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45" name="Freeform 21"/>
            <p:cNvSpPr>
              <a:spLocks/>
            </p:cNvSpPr>
            <p:nvPr/>
          </p:nvSpPr>
          <p:spPr bwMode="auto">
            <a:xfrm>
              <a:off x="4303713" y="3722688"/>
              <a:ext cx="566738" cy="228600"/>
            </a:xfrm>
            <a:custGeom>
              <a:avLst/>
              <a:gdLst/>
              <a:ahLst/>
              <a:cxnLst>
                <a:cxn ang="0">
                  <a:pos x="0" y="67"/>
                </a:cxn>
                <a:cxn ang="0">
                  <a:pos x="330" y="144"/>
                </a:cxn>
                <a:cxn ang="0">
                  <a:pos x="357" y="13"/>
                </a:cxn>
                <a:cxn ang="0">
                  <a:pos x="20" y="0"/>
                </a:cxn>
                <a:cxn ang="0">
                  <a:pos x="0" y="54"/>
                </a:cxn>
              </a:cxnLst>
              <a:rect l="0" t="0" r="r" b="b"/>
              <a:pathLst>
                <a:path w="357" h="144">
                  <a:moveTo>
                    <a:pt x="0" y="67"/>
                  </a:moveTo>
                  <a:lnTo>
                    <a:pt x="330" y="144"/>
                  </a:lnTo>
                  <a:lnTo>
                    <a:pt x="357" y="13"/>
                  </a:lnTo>
                  <a:lnTo>
                    <a:pt x="20" y="0"/>
                  </a:lnTo>
                  <a:lnTo>
                    <a:pt x="0" y="54"/>
                  </a:lnTo>
                </a:path>
              </a:pathLst>
            </a:custGeom>
            <a:noFill/>
            <a:ln w="7" cap="flat">
              <a:solidFill>
                <a:srgbClr val="006837"/>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46" name="Freeform 22"/>
            <p:cNvSpPr>
              <a:spLocks/>
            </p:cNvSpPr>
            <p:nvPr/>
          </p:nvSpPr>
          <p:spPr bwMode="auto">
            <a:xfrm>
              <a:off x="5413376" y="3021013"/>
              <a:ext cx="311150" cy="298450"/>
            </a:xfrm>
            <a:custGeom>
              <a:avLst/>
              <a:gdLst/>
              <a:ahLst/>
              <a:cxnLst>
                <a:cxn ang="0">
                  <a:pos x="0" y="301"/>
                </a:cxn>
                <a:cxn ang="0">
                  <a:pos x="46" y="0"/>
                </a:cxn>
              </a:cxnLst>
              <a:rect l="0" t="0" r="r" b="b"/>
              <a:pathLst>
                <a:path w="314" h="301">
                  <a:moveTo>
                    <a:pt x="0" y="301"/>
                  </a:moveTo>
                  <a:cubicBezTo>
                    <a:pt x="0" y="301"/>
                    <a:pt x="314" y="248"/>
                    <a:pt x="46" y="0"/>
                  </a:cubicBezTo>
                </a:path>
              </a:pathLst>
            </a:custGeom>
            <a:noFill/>
            <a:ln w="7" cap="flat">
              <a:solidFill>
                <a:srgbClr val="006837"/>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47" name="Freeform 23"/>
            <p:cNvSpPr>
              <a:spLocks/>
            </p:cNvSpPr>
            <p:nvPr/>
          </p:nvSpPr>
          <p:spPr bwMode="auto">
            <a:xfrm>
              <a:off x="4787901" y="3709988"/>
              <a:ext cx="522288" cy="868363"/>
            </a:xfrm>
            <a:custGeom>
              <a:avLst/>
              <a:gdLst/>
              <a:ahLst/>
              <a:cxnLst>
                <a:cxn ang="0">
                  <a:pos x="177" y="0"/>
                </a:cxn>
                <a:cxn ang="0">
                  <a:pos x="264" y="459"/>
                </a:cxn>
                <a:cxn ang="0">
                  <a:pos x="264" y="879"/>
                </a:cxn>
              </a:cxnLst>
              <a:rect l="0" t="0" r="r" b="b"/>
              <a:pathLst>
                <a:path w="528" h="879">
                  <a:moveTo>
                    <a:pt x="177" y="0"/>
                  </a:moveTo>
                  <a:cubicBezTo>
                    <a:pt x="177" y="0"/>
                    <a:pt x="0" y="267"/>
                    <a:pt x="264" y="459"/>
                  </a:cubicBezTo>
                  <a:cubicBezTo>
                    <a:pt x="528" y="651"/>
                    <a:pt x="400" y="815"/>
                    <a:pt x="264" y="879"/>
                  </a:cubicBezTo>
                </a:path>
              </a:pathLst>
            </a:custGeom>
            <a:noFill/>
            <a:ln w="27" cap="flat">
              <a:solidFill>
                <a:srgbClr val="006837"/>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sp>
          <p:nvSpPr>
            <p:cNvPr id="1048" name="Freeform 24"/>
            <p:cNvSpPr>
              <a:spLocks/>
            </p:cNvSpPr>
            <p:nvPr/>
          </p:nvSpPr>
          <p:spPr bwMode="auto">
            <a:xfrm>
              <a:off x="4721226" y="4460875"/>
              <a:ext cx="392113" cy="333375"/>
            </a:xfrm>
            <a:custGeom>
              <a:avLst/>
              <a:gdLst/>
              <a:ahLst/>
              <a:cxnLst>
                <a:cxn ang="0">
                  <a:pos x="366" y="115"/>
                </a:cxn>
                <a:cxn ang="0">
                  <a:pos x="123" y="32"/>
                </a:cxn>
                <a:cxn ang="0">
                  <a:pos x="149" y="103"/>
                </a:cxn>
                <a:cxn ang="0">
                  <a:pos x="17" y="153"/>
                </a:cxn>
                <a:cxn ang="0">
                  <a:pos x="4" y="181"/>
                </a:cxn>
                <a:cxn ang="0">
                  <a:pos x="33" y="194"/>
                </a:cxn>
                <a:cxn ang="0">
                  <a:pos x="165" y="144"/>
                </a:cxn>
                <a:cxn ang="0">
                  <a:pos x="197" y="230"/>
                </a:cxn>
                <a:cxn ang="0">
                  <a:pos x="65" y="280"/>
                </a:cxn>
                <a:cxn ang="0">
                  <a:pos x="52" y="308"/>
                </a:cxn>
                <a:cxn ang="0">
                  <a:pos x="81" y="321"/>
                </a:cxn>
                <a:cxn ang="0">
                  <a:pos x="213" y="271"/>
                </a:cxn>
                <a:cxn ang="0">
                  <a:pos x="238" y="337"/>
                </a:cxn>
                <a:cxn ang="0">
                  <a:pos x="366" y="115"/>
                </a:cxn>
              </a:cxnLst>
              <a:rect l="0" t="0" r="r" b="b"/>
              <a:pathLst>
                <a:path w="398" h="337">
                  <a:moveTo>
                    <a:pt x="366" y="115"/>
                  </a:moveTo>
                  <a:cubicBezTo>
                    <a:pt x="334" y="30"/>
                    <a:pt x="207" y="0"/>
                    <a:pt x="123" y="32"/>
                  </a:cubicBezTo>
                  <a:cubicBezTo>
                    <a:pt x="149" y="103"/>
                    <a:pt x="149" y="103"/>
                    <a:pt x="149" y="103"/>
                  </a:cubicBezTo>
                  <a:cubicBezTo>
                    <a:pt x="17" y="153"/>
                    <a:pt x="17" y="153"/>
                    <a:pt x="17" y="153"/>
                  </a:cubicBezTo>
                  <a:cubicBezTo>
                    <a:pt x="6" y="157"/>
                    <a:pt x="0" y="170"/>
                    <a:pt x="4" y="181"/>
                  </a:cubicBezTo>
                  <a:cubicBezTo>
                    <a:pt x="9" y="192"/>
                    <a:pt x="21" y="198"/>
                    <a:pt x="33" y="194"/>
                  </a:cubicBezTo>
                  <a:cubicBezTo>
                    <a:pt x="165" y="144"/>
                    <a:pt x="165" y="144"/>
                    <a:pt x="165" y="144"/>
                  </a:cubicBezTo>
                  <a:cubicBezTo>
                    <a:pt x="197" y="230"/>
                    <a:pt x="197" y="230"/>
                    <a:pt x="197" y="230"/>
                  </a:cubicBezTo>
                  <a:cubicBezTo>
                    <a:pt x="65" y="280"/>
                    <a:pt x="65" y="280"/>
                    <a:pt x="65" y="280"/>
                  </a:cubicBezTo>
                  <a:cubicBezTo>
                    <a:pt x="54" y="284"/>
                    <a:pt x="48" y="297"/>
                    <a:pt x="52" y="308"/>
                  </a:cubicBezTo>
                  <a:cubicBezTo>
                    <a:pt x="56" y="320"/>
                    <a:pt x="69" y="325"/>
                    <a:pt x="81" y="321"/>
                  </a:cubicBezTo>
                  <a:cubicBezTo>
                    <a:pt x="213" y="271"/>
                    <a:pt x="213" y="271"/>
                    <a:pt x="213" y="271"/>
                  </a:cubicBezTo>
                  <a:cubicBezTo>
                    <a:pt x="238" y="337"/>
                    <a:pt x="238" y="337"/>
                    <a:pt x="238" y="337"/>
                  </a:cubicBezTo>
                  <a:cubicBezTo>
                    <a:pt x="322" y="306"/>
                    <a:pt x="398" y="199"/>
                    <a:pt x="366" y="115"/>
                  </a:cubicBezTo>
                  <a:close/>
                </a:path>
              </a:pathLst>
            </a:custGeom>
            <a:solidFill>
              <a:srgbClr val="006837"/>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srgbClr val="BCBCBC"/>
                </a:solidFill>
              </a:endParaRPr>
            </a:p>
          </p:txBody>
        </p:sp>
      </p:grpSp>
      <p:sp>
        <p:nvSpPr>
          <p:cNvPr id="28" name="Prostokąt 27"/>
          <p:cNvSpPr/>
          <p:nvPr/>
        </p:nvSpPr>
        <p:spPr>
          <a:xfrm>
            <a:off x="1682984" y="2812041"/>
            <a:ext cx="5689824" cy="5541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13"/>
          <p:cNvSpPr/>
          <p:nvPr/>
        </p:nvSpPr>
        <p:spPr>
          <a:xfrm>
            <a:off x="4852688" y="2780928"/>
            <a:ext cx="2210003" cy="584776"/>
          </a:xfrm>
          <a:prstGeom prst="rect">
            <a:avLst/>
          </a:prstGeom>
        </p:spPr>
        <p:txBody>
          <a:bodyPr wrap="square">
            <a:spAutoFit/>
          </a:bodyPr>
          <a:lstStyle/>
          <a:p>
            <a:pPr algn="r"/>
            <a:r>
              <a:rPr lang="pl-PL" sz="2000" i="1" dirty="0" smtClean="0">
                <a:solidFill>
                  <a:schemeClr val="bg1"/>
                </a:solidFill>
              </a:rPr>
              <a:t>Non</a:t>
            </a:r>
            <a:r>
              <a:rPr lang="pl-PL" sz="3200" b="1" dirty="0" smtClean="0">
                <a:solidFill>
                  <a:schemeClr val="bg1"/>
                </a:solidFill>
              </a:rPr>
              <a:t> </a:t>
            </a:r>
            <a:r>
              <a:rPr lang="en-US" sz="3200" b="1" dirty="0" smtClean="0">
                <a:solidFill>
                  <a:schemeClr val="bg1"/>
                </a:solidFill>
              </a:rPr>
              <a:t>97%</a:t>
            </a:r>
            <a:endParaRPr lang="fr-FR" sz="3200" b="1" dirty="0">
              <a:solidFill>
                <a:schemeClr val="bg1"/>
              </a:solidFill>
            </a:endParaRPr>
          </a:p>
        </p:txBody>
      </p:sp>
      <p:sp>
        <p:nvSpPr>
          <p:cNvPr id="41" name="Prostokąt 40"/>
          <p:cNvSpPr/>
          <p:nvPr/>
        </p:nvSpPr>
        <p:spPr>
          <a:xfrm>
            <a:off x="1446832" y="2807496"/>
            <a:ext cx="236337" cy="554182"/>
          </a:xfrm>
          <a:prstGeom prst="rect">
            <a:avLst/>
          </a:prstGeom>
          <a:solidFill>
            <a:srgbClr val="006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1628500" y="3369689"/>
            <a:ext cx="1920141" cy="246221"/>
          </a:xfrm>
          <a:prstGeom prst="rect">
            <a:avLst/>
          </a:prstGeom>
          <a:noFill/>
        </p:spPr>
        <p:txBody>
          <a:bodyPr wrap="square" rtlCol="0">
            <a:spAutoFit/>
          </a:bodyPr>
          <a:lstStyle/>
          <a:p>
            <a:r>
              <a:rPr lang="fr-FR" sz="1000" b="1" i="1" dirty="0" smtClean="0">
                <a:solidFill>
                  <a:schemeClr val="bg1">
                    <a:lumMod val="50000"/>
                  </a:schemeClr>
                </a:solidFill>
              </a:rPr>
              <a:t>6% </a:t>
            </a:r>
            <a:r>
              <a:rPr lang="fr-FR" sz="1000" b="1" i="1" dirty="0">
                <a:solidFill>
                  <a:schemeClr val="bg1">
                    <a:lumMod val="50000"/>
                  </a:schemeClr>
                </a:solidFill>
              </a:rPr>
              <a:t>auprès des </a:t>
            </a:r>
            <a:r>
              <a:rPr lang="fr-FR" sz="1000" b="1" i="1" dirty="0" smtClean="0">
                <a:solidFill>
                  <a:schemeClr val="bg1">
                    <a:lumMod val="50000"/>
                  </a:schemeClr>
                </a:solidFill>
              </a:rPr>
              <a:t>55-64 ans</a:t>
            </a:r>
            <a:endParaRPr lang="fr-FR" sz="1000" b="1" i="1" dirty="0">
              <a:solidFill>
                <a:schemeClr val="bg1">
                  <a:lumMod val="50000"/>
                </a:schemeClr>
              </a:solidFill>
            </a:endParaRPr>
          </a:p>
        </p:txBody>
      </p:sp>
      <p:sp>
        <p:nvSpPr>
          <p:cNvPr id="31" name="Rectangle 13"/>
          <p:cNvSpPr/>
          <p:nvPr/>
        </p:nvSpPr>
        <p:spPr>
          <a:xfrm>
            <a:off x="1396305" y="2851915"/>
            <a:ext cx="1134065" cy="461665"/>
          </a:xfrm>
          <a:prstGeom prst="rect">
            <a:avLst/>
          </a:prstGeom>
        </p:spPr>
        <p:txBody>
          <a:bodyPr wrap="none">
            <a:spAutoFit/>
          </a:bodyPr>
          <a:lstStyle/>
          <a:p>
            <a:r>
              <a:rPr lang="pl-PL" sz="2400" b="1" dirty="0" smtClean="0">
                <a:solidFill>
                  <a:schemeClr val="bg1"/>
                </a:solidFill>
              </a:rPr>
              <a:t>3</a:t>
            </a:r>
            <a:r>
              <a:rPr lang="en-US" sz="2400" b="1" dirty="0" smtClean="0">
                <a:solidFill>
                  <a:schemeClr val="bg1"/>
                </a:solidFill>
              </a:rPr>
              <a:t>%</a:t>
            </a:r>
            <a:r>
              <a:rPr lang="pl-PL" sz="2400" b="1" dirty="0" smtClean="0">
                <a:solidFill>
                  <a:schemeClr val="bg1"/>
                </a:solidFill>
              </a:rPr>
              <a:t> </a:t>
            </a:r>
            <a:r>
              <a:rPr lang="fr-FR" sz="1600" i="1" dirty="0" smtClean="0">
                <a:solidFill>
                  <a:schemeClr val="bg1"/>
                </a:solidFill>
              </a:rPr>
              <a:t>Oui</a:t>
            </a:r>
            <a:endParaRPr lang="fr-FR" sz="1600" i="1" dirty="0">
              <a:solidFill>
                <a:schemeClr val="bg1"/>
              </a:solidFill>
            </a:endParaRPr>
          </a:p>
        </p:txBody>
      </p:sp>
      <p:sp>
        <p:nvSpPr>
          <p:cNvPr id="40"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45"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48"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2"/>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3"/>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4"/>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Baromètre 2016</a:t>
            </a:r>
            <a:endParaRPr lang="fr-FR" sz="1200" dirty="0">
              <a:solidFill>
                <a:srgbClr val="FF6600"/>
              </a:solidFill>
            </a:endParaRPr>
          </a:p>
        </p:txBody>
      </p:sp>
      <p:sp>
        <p:nvSpPr>
          <p:cNvPr id="3" name="Rectangle 2"/>
          <p:cNvSpPr/>
          <p:nvPr/>
        </p:nvSpPr>
        <p:spPr>
          <a:xfrm>
            <a:off x="611560" y="548680"/>
            <a:ext cx="5163793" cy="430887"/>
          </a:xfrm>
          <a:prstGeom prst="rect">
            <a:avLst/>
          </a:prstGeom>
        </p:spPr>
        <p:txBody>
          <a:bodyPr wrap="none">
            <a:spAutoFit/>
          </a:bodyPr>
          <a:lstStyle/>
          <a:p>
            <a:r>
              <a:rPr lang="fr-FR" sz="2200" b="1" cap="all" dirty="0">
                <a:solidFill>
                  <a:srgbClr val="FF6600"/>
                </a:solidFill>
                <a:latin typeface="+mj-lt"/>
                <a:ea typeface="+mj-ea"/>
                <a:cs typeface="+mj-cs"/>
              </a:rPr>
              <a:t>utilisation du vélo électrique </a:t>
            </a:r>
          </a:p>
        </p:txBody>
      </p:sp>
      <p:pic>
        <p:nvPicPr>
          <p:cNvPr id="37" name="Image 36"/>
          <p:cNvPicPr>
            <a:picLocks noChangeAspect="1"/>
          </p:cNvPicPr>
          <p:nvPr/>
        </p:nvPicPr>
        <p:blipFill rotWithShape="1">
          <a:blip r:embed="rId5"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39" name="Picture 2" descr="See original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34570861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3"/>
          <p:cNvSpPr/>
          <p:nvPr/>
        </p:nvSpPr>
        <p:spPr>
          <a:xfrm>
            <a:off x="5606257" y="1636183"/>
            <a:ext cx="1612286" cy="584776"/>
          </a:xfrm>
          <a:prstGeom prst="rect">
            <a:avLst/>
          </a:prstGeom>
        </p:spPr>
        <p:txBody>
          <a:bodyPr wrap="none">
            <a:spAutoFit/>
          </a:bodyPr>
          <a:lstStyle/>
          <a:p>
            <a:pPr algn="r"/>
            <a:r>
              <a:rPr lang="pl-PL" sz="2000" i="1" dirty="0" smtClean="0">
                <a:solidFill>
                  <a:schemeClr val="bg1"/>
                </a:solidFill>
              </a:rPr>
              <a:t>Non</a:t>
            </a:r>
            <a:r>
              <a:rPr lang="pl-PL" sz="3200" b="1" dirty="0" smtClean="0">
                <a:solidFill>
                  <a:schemeClr val="bg1"/>
                </a:solidFill>
              </a:rPr>
              <a:t> </a:t>
            </a:r>
            <a:r>
              <a:rPr lang="en-US" sz="3200" b="1" dirty="0" smtClean="0">
                <a:solidFill>
                  <a:schemeClr val="bg1"/>
                </a:solidFill>
              </a:rPr>
              <a:t>97%</a:t>
            </a:r>
            <a:endParaRPr lang="fr-FR" sz="3200" b="1" dirty="0">
              <a:solidFill>
                <a:schemeClr val="bg1"/>
              </a:solidFill>
            </a:endParaRPr>
          </a:p>
        </p:txBody>
      </p:sp>
      <p:sp>
        <p:nvSpPr>
          <p:cNvPr id="32" name="Espace réservé du texte 9"/>
          <p:cNvSpPr txBox="1">
            <a:spLocks/>
          </p:cNvSpPr>
          <p:nvPr/>
        </p:nvSpPr>
        <p:spPr>
          <a:xfrm>
            <a:off x="4628627" y="1700808"/>
            <a:ext cx="4294375" cy="431800"/>
          </a:xfrm>
          <a:prstGeom prst="rect">
            <a:avLst/>
          </a:prstGeom>
        </p:spPr>
        <p:txBody>
          <a:bodyPr wrap="square"/>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dirty="0" smtClean="0">
                <a:ln>
                  <a:noFill/>
                </a:ln>
                <a:solidFill>
                  <a:srgbClr val="000000"/>
                </a:solidFill>
                <a:effectLst/>
                <a:uLnTx/>
                <a:uFillTx/>
                <a:latin typeface="+mn-lt"/>
                <a:ea typeface="+mn-ea"/>
                <a:cs typeface="+mn-cs"/>
              </a:rPr>
              <a:t>Quels arguments pourraient vous faire utiliser un VAE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000" b="0" i="1" u="none" strike="noStrike" kern="1200" cap="none" spc="0" normalizeH="0" baseline="0" noProof="0" dirty="0" smtClean="0">
                <a:ln>
                  <a:noFill/>
                </a:ln>
                <a:solidFill>
                  <a:srgbClr val="000000"/>
                </a:solidFill>
                <a:effectLst/>
                <a:uLnTx/>
                <a:uFillTx/>
                <a:latin typeface="+mn-lt"/>
                <a:ea typeface="+mn-ea"/>
                <a:cs typeface="+mn-cs"/>
              </a:rPr>
              <a:t>Base n’utilisent pas de vélo électrique (n=1014)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000" b="0" i="1" u="none" strike="noStrike" kern="1200" cap="none" spc="0" normalizeH="0" baseline="0" noProof="0" dirty="0" smtClean="0">
              <a:ln>
                <a:noFill/>
              </a:ln>
              <a:solidFill>
                <a:srgbClr val="000000"/>
              </a:solidFill>
              <a:effectLst/>
              <a:uLnTx/>
              <a:uFillTx/>
              <a:latin typeface="+mn-lt"/>
              <a:ea typeface="+mn-ea"/>
              <a:cs typeface="+mn-cs"/>
            </a:endParaRPr>
          </a:p>
        </p:txBody>
      </p:sp>
      <p:graphicFrame>
        <p:nvGraphicFramePr>
          <p:cNvPr id="33" name="Tabela 32"/>
          <p:cNvGraphicFramePr>
            <a:graphicFrameLocks noGrp="1"/>
          </p:cNvGraphicFramePr>
          <p:nvPr>
            <p:extLst>
              <p:ext uri="{D42A27DB-BD31-4B8C-83A1-F6EECF244321}">
                <p14:modId xmlns:p14="http://schemas.microsoft.com/office/powerpoint/2010/main" val="1468206031"/>
              </p:ext>
            </p:extLst>
          </p:nvPr>
        </p:nvGraphicFramePr>
        <p:xfrm>
          <a:off x="4442723" y="2279436"/>
          <a:ext cx="2551968" cy="2329675"/>
        </p:xfrm>
        <a:graphic>
          <a:graphicData uri="http://schemas.openxmlformats.org/drawingml/2006/table">
            <a:tbl>
              <a:tblPr/>
              <a:tblGrid>
                <a:gridCol w="2551968"/>
              </a:tblGrid>
              <a:tr h="387224">
                <a:tc>
                  <a:txBody>
                    <a:bodyPr/>
                    <a:lstStyle/>
                    <a:p>
                      <a:pPr algn="r" fontAlgn="t">
                        <a:lnSpc>
                          <a:spcPts val="1100"/>
                        </a:lnSpc>
                      </a:pPr>
                      <a:r>
                        <a:rPr lang="fr-FR" sz="1100" b="1" i="0" u="none" strike="noStrike" dirty="0" smtClean="0">
                          <a:solidFill>
                            <a:srgbClr val="7F7F7F"/>
                          </a:solidFill>
                          <a:latin typeface="+mn-lt"/>
                        </a:rPr>
                        <a:t>parcourir </a:t>
                      </a:r>
                      <a:r>
                        <a:rPr lang="fr-FR" sz="1100" b="1" i="0" u="none" strike="noStrike" dirty="0">
                          <a:solidFill>
                            <a:srgbClr val="7F7F7F"/>
                          </a:solidFill>
                          <a:latin typeface="+mn-lt"/>
                        </a:rPr>
                        <a:t>des distances</a:t>
                      </a:r>
                      <a:r>
                        <a:rPr lang="fr-FR" sz="1100" b="1" i="0" u="none" strike="noStrike" dirty="0" smtClean="0">
                          <a:solidFill>
                            <a:srgbClr val="7F7F7F"/>
                          </a:solidFill>
                          <a:latin typeface="+mn-lt"/>
                        </a:rPr>
                        <a:t> </a:t>
                      </a:r>
                    </a:p>
                    <a:p>
                      <a:pPr algn="r" fontAlgn="t">
                        <a:lnSpc>
                          <a:spcPts val="1100"/>
                        </a:lnSpc>
                      </a:pPr>
                      <a:r>
                        <a:rPr lang="fr-FR" sz="1100" b="1" i="0" u="none" strike="noStrike" dirty="0" smtClean="0">
                          <a:solidFill>
                            <a:srgbClr val="7F7F7F"/>
                          </a:solidFill>
                          <a:latin typeface="+mn-lt"/>
                        </a:rPr>
                        <a:t>plus longues</a:t>
                      </a:r>
                      <a:endParaRPr lang="fr-FR" sz="1100" b="1" i="0" u="none" strike="noStrike" dirty="0">
                        <a:solidFill>
                          <a:srgbClr val="7F7F7F"/>
                        </a:solidFill>
                        <a:latin typeface="+mn-lt"/>
                      </a:endParaRPr>
                    </a:p>
                  </a:txBody>
                  <a:tcPr marL="79131" marR="8792"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224">
                <a:tc>
                  <a:txBody>
                    <a:bodyPr/>
                    <a:lstStyle/>
                    <a:p>
                      <a:pPr algn="r" fontAlgn="t">
                        <a:lnSpc>
                          <a:spcPts val="1100"/>
                        </a:lnSpc>
                      </a:pPr>
                      <a:r>
                        <a:rPr lang="fr-FR" sz="1100" b="1" kern="1200" dirty="0" smtClean="0">
                          <a:solidFill>
                            <a:srgbClr val="7F7F7F"/>
                          </a:solidFill>
                          <a:latin typeface="+mn-lt"/>
                          <a:ea typeface="Calibri"/>
                          <a:cs typeface="Times New Roman"/>
                        </a:rPr>
                        <a:t>gagner du temps</a:t>
                      </a:r>
                    </a:p>
                  </a:txBody>
                  <a:tcPr marL="79131" marR="8792"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224">
                <a:tc>
                  <a:txBody>
                    <a:bodyPr/>
                    <a:lstStyle/>
                    <a:p>
                      <a:pPr algn="r" fontAlgn="t">
                        <a:lnSpc>
                          <a:spcPts val="1100"/>
                        </a:lnSpc>
                      </a:pPr>
                      <a:r>
                        <a:rPr lang="fr-FR" sz="1100" kern="1200" dirty="0" smtClean="0">
                          <a:solidFill>
                            <a:srgbClr val="7F7F7F"/>
                          </a:solidFill>
                          <a:latin typeface="+mn-lt"/>
                          <a:ea typeface="Calibri"/>
                          <a:cs typeface="Times New Roman"/>
                        </a:rPr>
                        <a:t>bénéficier des aides et incitations financières actuelles</a:t>
                      </a:r>
                    </a:p>
                  </a:txBody>
                  <a:tcPr marL="79131" marR="8792"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224">
                <a:tc>
                  <a:txBody>
                    <a:bodyPr/>
                    <a:lstStyle/>
                    <a:p>
                      <a:pPr algn="r" fontAlgn="t">
                        <a:lnSpc>
                          <a:spcPts val="1100"/>
                        </a:lnSpc>
                      </a:pPr>
                      <a:r>
                        <a:rPr lang="fr-FR" sz="1100" kern="1200" dirty="0" smtClean="0">
                          <a:solidFill>
                            <a:srgbClr val="7F7F7F"/>
                          </a:solidFill>
                          <a:latin typeface="+mn-lt"/>
                          <a:ea typeface="Calibri"/>
                          <a:cs typeface="Times New Roman"/>
                        </a:rPr>
                        <a:t>se déplacer plus facilement en ville</a:t>
                      </a:r>
                    </a:p>
                  </a:txBody>
                  <a:tcPr marL="79131" marR="8792"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3555">
                <a:tc>
                  <a:txBody>
                    <a:bodyPr/>
                    <a:lstStyle/>
                    <a:p>
                      <a:pPr algn="r" fontAlgn="t">
                        <a:lnSpc>
                          <a:spcPts val="1100"/>
                        </a:lnSpc>
                      </a:pPr>
                      <a:r>
                        <a:rPr lang="fr-FR" sz="1100" kern="1200" dirty="0" smtClean="0">
                          <a:solidFill>
                            <a:srgbClr val="7F7F7F"/>
                          </a:solidFill>
                          <a:latin typeface="+mn-lt"/>
                          <a:ea typeface="Calibri"/>
                          <a:cs typeface="Times New Roman"/>
                        </a:rPr>
                        <a:t>améliorer sa condition physique</a:t>
                      </a:r>
                    </a:p>
                  </a:txBody>
                  <a:tcPr marL="79131" marR="8792"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224">
                <a:tc>
                  <a:txBody>
                    <a:bodyPr/>
                    <a:lstStyle/>
                    <a:p>
                      <a:pPr algn="r" fontAlgn="t">
                        <a:lnSpc>
                          <a:spcPts val="1100"/>
                        </a:lnSpc>
                      </a:pPr>
                      <a:r>
                        <a:rPr lang="fr-FR" sz="1100" kern="1200" dirty="0" smtClean="0">
                          <a:solidFill>
                            <a:srgbClr val="7F7F7F"/>
                          </a:solidFill>
                          <a:latin typeface="+mn-lt"/>
                          <a:ea typeface="Calibri"/>
                          <a:cs typeface="Times New Roman"/>
                        </a:rPr>
                        <a:t>moins polluer</a:t>
                      </a:r>
                    </a:p>
                  </a:txBody>
                  <a:tcPr marL="79131" marR="8792"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4" name="Graphique 17"/>
          <p:cNvGraphicFramePr/>
          <p:nvPr>
            <p:extLst>
              <p:ext uri="{D42A27DB-BD31-4B8C-83A1-F6EECF244321}">
                <p14:modId xmlns:p14="http://schemas.microsoft.com/office/powerpoint/2010/main" val="2477705799"/>
              </p:ext>
            </p:extLst>
          </p:nvPr>
        </p:nvGraphicFramePr>
        <p:xfrm>
          <a:off x="7013375" y="2170330"/>
          <a:ext cx="2053372" cy="3729038"/>
        </p:xfrm>
        <a:graphic>
          <a:graphicData uri="http://schemas.openxmlformats.org/drawingml/2006/chart">
            <c:chart xmlns:c="http://schemas.openxmlformats.org/drawingml/2006/chart" xmlns:r="http://schemas.openxmlformats.org/officeDocument/2006/relationships" r:id="rId2"/>
          </a:graphicData>
        </a:graphic>
      </p:graphicFrame>
      <p:sp>
        <p:nvSpPr>
          <p:cNvPr id="35" name="Espace réservé du texte 9"/>
          <p:cNvSpPr txBox="1">
            <a:spLocks/>
          </p:cNvSpPr>
          <p:nvPr/>
        </p:nvSpPr>
        <p:spPr>
          <a:xfrm>
            <a:off x="459489" y="1700808"/>
            <a:ext cx="4294375" cy="431800"/>
          </a:xfrm>
          <a:prstGeom prst="rect">
            <a:avLst/>
          </a:prstGeom>
        </p:spPr>
        <p:txBody>
          <a:bodyPr wrap="square"/>
          <a:lstStyle/>
          <a:p>
            <a:pPr lvl="0"/>
            <a:r>
              <a:rPr lang="fr-FR" sz="1200" dirty="0" smtClean="0"/>
              <a:t>Pour quelles raisons ?</a:t>
            </a:r>
          </a:p>
          <a:p>
            <a:pPr lvl="0"/>
            <a:r>
              <a:rPr lang="fr-FR" sz="1000" i="1" dirty="0" smtClean="0"/>
              <a:t>(n=32*)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000" b="0" i="1" u="none" strike="noStrike" kern="1200" cap="none" spc="0" normalizeH="0" baseline="0" noProof="0" dirty="0" smtClean="0">
              <a:ln>
                <a:noFill/>
              </a:ln>
              <a:solidFill>
                <a:srgbClr val="BCBCBC"/>
              </a:solidFill>
              <a:effectLst/>
              <a:uLnTx/>
              <a:uFillTx/>
              <a:latin typeface="+mn-lt"/>
              <a:ea typeface="+mn-ea"/>
              <a:cs typeface="+mn-cs"/>
            </a:endParaRPr>
          </a:p>
        </p:txBody>
      </p:sp>
      <p:graphicFrame>
        <p:nvGraphicFramePr>
          <p:cNvPr id="36" name="Tabela 35"/>
          <p:cNvGraphicFramePr>
            <a:graphicFrameLocks noGrp="1"/>
          </p:cNvGraphicFramePr>
          <p:nvPr>
            <p:extLst>
              <p:ext uri="{D42A27DB-BD31-4B8C-83A1-F6EECF244321}">
                <p14:modId xmlns:p14="http://schemas.microsoft.com/office/powerpoint/2010/main" val="3925495938"/>
              </p:ext>
            </p:extLst>
          </p:nvPr>
        </p:nvGraphicFramePr>
        <p:xfrm>
          <a:off x="-8381" y="2250867"/>
          <a:ext cx="2759331" cy="2329675"/>
        </p:xfrm>
        <a:graphic>
          <a:graphicData uri="http://schemas.openxmlformats.org/drawingml/2006/table">
            <a:tbl>
              <a:tblPr/>
              <a:tblGrid>
                <a:gridCol w="2759331"/>
              </a:tblGrid>
              <a:tr h="387224">
                <a:tc>
                  <a:txBody>
                    <a:bodyPr/>
                    <a:lstStyle/>
                    <a:p>
                      <a:pPr algn="r" fontAlgn="t">
                        <a:lnSpc>
                          <a:spcPts val="1100"/>
                        </a:lnSpc>
                      </a:pPr>
                      <a:r>
                        <a:rPr lang="fr-FR" sz="1100" b="1" kern="1200" dirty="0" smtClean="0">
                          <a:solidFill>
                            <a:srgbClr val="7F7F7F"/>
                          </a:solidFill>
                          <a:latin typeface="+mn-lt"/>
                          <a:ea typeface="Calibri"/>
                          <a:cs typeface="Times New Roman"/>
                        </a:rPr>
                        <a:t>parcourir des distances </a:t>
                      </a:r>
                    </a:p>
                    <a:p>
                      <a:pPr algn="r" fontAlgn="t">
                        <a:lnSpc>
                          <a:spcPts val="1100"/>
                        </a:lnSpc>
                      </a:pPr>
                      <a:r>
                        <a:rPr lang="fr-FR" sz="1100" b="1" kern="1200" dirty="0" smtClean="0">
                          <a:solidFill>
                            <a:srgbClr val="7F7F7F"/>
                          </a:solidFill>
                          <a:latin typeface="+mn-lt"/>
                          <a:ea typeface="Calibri"/>
                          <a:cs typeface="Times New Roman"/>
                        </a:rPr>
                        <a:t>plus longues</a:t>
                      </a:r>
                    </a:p>
                  </a:txBody>
                  <a:tcPr marL="79131" marR="8792"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224">
                <a:tc>
                  <a:txBody>
                    <a:bodyPr/>
                    <a:lstStyle/>
                    <a:p>
                      <a:pPr algn="r" fontAlgn="t">
                        <a:lnSpc>
                          <a:spcPts val="1100"/>
                        </a:lnSpc>
                      </a:pPr>
                      <a:r>
                        <a:rPr lang="fr-FR" sz="1100" kern="1200" dirty="0" smtClean="0">
                          <a:solidFill>
                            <a:srgbClr val="7F7F7F"/>
                          </a:solidFill>
                          <a:latin typeface="+mn-lt"/>
                          <a:ea typeface="Calibri"/>
                          <a:cs typeface="Times New Roman"/>
                        </a:rPr>
                        <a:t>solution aux problèmes de santé </a:t>
                      </a:r>
                    </a:p>
                    <a:p>
                      <a:pPr algn="r" fontAlgn="t">
                        <a:lnSpc>
                          <a:spcPts val="1100"/>
                        </a:lnSpc>
                      </a:pPr>
                      <a:r>
                        <a:rPr lang="fr-FR" sz="1100" kern="1200" dirty="0" smtClean="0">
                          <a:solidFill>
                            <a:srgbClr val="7F7F7F"/>
                          </a:solidFill>
                          <a:latin typeface="+mn-lt"/>
                          <a:ea typeface="Calibri"/>
                          <a:cs typeface="Times New Roman"/>
                        </a:rPr>
                        <a:t>qui empêchent d'utiliser un vélo classique</a:t>
                      </a:r>
                    </a:p>
                  </a:txBody>
                  <a:tcPr marL="79131" marR="8792"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224">
                <a:tc>
                  <a:txBody>
                    <a:bodyPr/>
                    <a:lstStyle/>
                    <a:p>
                      <a:pPr algn="r" fontAlgn="t">
                        <a:lnSpc>
                          <a:spcPts val="1100"/>
                        </a:lnSpc>
                      </a:pPr>
                      <a:r>
                        <a:rPr lang="fr-FR" sz="1100" kern="1200" dirty="0" smtClean="0">
                          <a:solidFill>
                            <a:srgbClr val="7F7F7F"/>
                          </a:solidFill>
                          <a:latin typeface="+mn-lt"/>
                          <a:ea typeface="Calibri"/>
                          <a:cs typeface="Times New Roman"/>
                        </a:rPr>
                        <a:t>améliorer sa condition physique</a:t>
                      </a:r>
                    </a:p>
                  </a:txBody>
                  <a:tcPr marL="79131" marR="8792"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224">
                <a:tc>
                  <a:txBody>
                    <a:bodyPr/>
                    <a:lstStyle/>
                    <a:p>
                      <a:pPr algn="r" fontAlgn="t">
                        <a:lnSpc>
                          <a:spcPts val="1100"/>
                        </a:lnSpc>
                      </a:pPr>
                      <a:r>
                        <a:rPr lang="fr-FR" sz="1100" kern="1200" dirty="0" smtClean="0">
                          <a:solidFill>
                            <a:srgbClr val="7F7F7F"/>
                          </a:solidFill>
                          <a:latin typeface="+mn-lt"/>
                          <a:ea typeface="Calibri"/>
                          <a:cs typeface="Times New Roman"/>
                        </a:rPr>
                        <a:t>gagner du temps</a:t>
                      </a:r>
                    </a:p>
                  </a:txBody>
                  <a:tcPr marL="79131" marR="8792"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3555">
                <a:tc>
                  <a:txBody>
                    <a:bodyPr/>
                    <a:lstStyle/>
                    <a:p>
                      <a:pPr algn="r" fontAlgn="t">
                        <a:lnSpc>
                          <a:spcPts val="1100"/>
                        </a:lnSpc>
                      </a:pPr>
                      <a:r>
                        <a:rPr lang="fr-FR" sz="1100" kern="1200" dirty="0" smtClean="0">
                          <a:solidFill>
                            <a:srgbClr val="7F7F7F"/>
                          </a:solidFill>
                          <a:latin typeface="+mn-lt"/>
                          <a:ea typeface="Calibri"/>
                          <a:cs typeface="Times New Roman"/>
                        </a:rPr>
                        <a:t>moins polluer</a:t>
                      </a:r>
                    </a:p>
                  </a:txBody>
                  <a:tcPr marL="79131" marR="8792"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224">
                <a:tc>
                  <a:txBody>
                    <a:bodyPr/>
                    <a:lstStyle/>
                    <a:p>
                      <a:pPr algn="r" fontAlgn="t">
                        <a:lnSpc>
                          <a:spcPts val="1100"/>
                        </a:lnSpc>
                      </a:pPr>
                      <a:r>
                        <a:rPr lang="fr-FR" sz="1100" kern="1200" dirty="0" smtClean="0">
                          <a:solidFill>
                            <a:srgbClr val="7F7F7F"/>
                          </a:solidFill>
                          <a:latin typeface="+mn-lt"/>
                          <a:ea typeface="Calibri"/>
                          <a:cs typeface="Times New Roman"/>
                        </a:rPr>
                        <a:t>se déplacer plus facilement en ville</a:t>
                      </a:r>
                    </a:p>
                  </a:txBody>
                  <a:tcPr marL="79131" marR="8792"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7" name="Graphique 17"/>
          <p:cNvGraphicFramePr/>
          <p:nvPr>
            <p:extLst>
              <p:ext uri="{D42A27DB-BD31-4B8C-83A1-F6EECF244321}">
                <p14:modId xmlns:p14="http://schemas.microsoft.com/office/powerpoint/2010/main" val="1377107219"/>
              </p:ext>
            </p:extLst>
          </p:nvPr>
        </p:nvGraphicFramePr>
        <p:xfrm>
          <a:off x="2763772" y="2141761"/>
          <a:ext cx="2053372" cy="3729038"/>
        </p:xfrm>
        <a:graphic>
          <a:graphicData uri="http://schemas.openxmlformats.org/drawingml/2006/chart">
            <c:chart xmlns:c="http://schemas.openxmlformats.org/drawingml/2006/chart" xmlns:r="http://schemas.openxmlformats.org/officeDocument/2006/relationships" r:id="rId3"/>
          </a:graphicData>
        </a:graphic>
      </p:graphicFrame>
      <p:cxnSp>
        <p:nvCxnSpPr>
          <p:cNvPr id="42" name="Łącznik prosty 226"/>
          <p:cNvCxnSpPr/>
          <p:nvPr/>
        </p:nvCxnSpPr>
        <p:spPr>
          <a:xfrm>
            <a:off x="4442723" y="1517868"/>
            <a:ext cx="0" cy="3991718"/>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729680" y="5307532"/>
            <a:ext cx="874513" cy="246221"/>
          </a:xfrm>
          <a:prstGeom prst="rect">
            <a:avLst/>
          </a:prstGeom>
        </p:spPr>
        <p:txBody>
          <a:bodyPr wrap="none">
            <a:spAutoFit/>
          </a:bodyPr>
          <a:lstStyle/>
          <a:p>
            <a:r>
              <a:rPr lang="fr-FR" sz="1000" i="1" dirty="0" smtClean="0">
                <a:solidFill>
                  <a:srgbClr val="7F7F7F"/>
                </a:solidFill>
              </a:rPr>
              <a:t>*Base faible</a:t>
            </a:r>
            <a:endParaRPr lang="fr-FR" dirty="0">
              <a:solidFill>
                <a:srgbClr val="7F7F7F"/>
              </a:solidFill>
            </a:endParaRPr>
          </a:p>
        </p:txBody>
      </p:sp>
      <p:sp>
        <p:nvSpPr>
          <p:cNvPr id="38" name="Rectangle 37"/>
          <p:cNvSpPr/>
          <p:nvPr/>
        </p:nvSpPr>
        <p:spPr>
          <a:xfrm>
            <a:off x="2750949" y="4580542"/>
            <a:ext cx="5163065" cy="1211792"/>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45"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48"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4"/>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5"/>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6"/>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Baromètre 2016</a:t>
            </a:r>
            <a:endParaRPr lang="fr-FR" sz="1200" dirty="0">
              <a:solidFill>
                <a:srgbClr val="FF6600"/>
              </a:solidFill>
            </a:endParaRPr>
          </a:p>
        </p:txBody>
      </p:sp>
      <p:sp>
        <p:nvSpPr>
          <p:cNvPr id="49" name="Rectangle 48"/>
          <p:cNvSpPr/>
          <p:nvPr/>
        </p:nvSpPr>
        <p:spPr>
          <a:xfrm>
            <a:off x="611560" y="548680"/>
            <a:ext cx="5163793" cy="430887"/>
          </a:xfrm>
          <a:prstGeom prst="rect">
            <a:avLst/>
          </a:prstGeom>
        </p:spPr>
        <p:txBody>
          <a:bodyPr wrap="none">
            <a:spAutoFit/>
          </a:bodyPr>
          <a:lstStyle/>
          <a:p>
            <a:r>
              <a:rPr lang="fr-FR" sz="2200" b="1" cap="all" dirty="0">
                <a:solidFill>
                  <a:srgbClr val="FF6600"/>
                </a:solidFill>
                <a:latin typeface="+mj-lt"/>
                <a:ea typeface="+mj-ea"/>
                <a:cs typeface="+mj-cs"/>
              </a:rPr>
              <a:t>utilisation du vélo électrique </a:t>
            </a:r>
          </a:p>
        </p:txBody>
      </p:sp>
      <p:pic>
        <p:nvPicPr>
          <p:cNvPr id="18" name="Image 17"/>
          <p:cNvPicPr>
            <a:picLocks noChangeAspect="1"/>
          </p:cNvPicPr>
          <p:nvPr/>
        </p:nvPicPr>
        <p:blipFill rotWithShape="1">
          <a:blip r:embed="rId7"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9" name="Picture 2" descr="See original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20" name="Bouée 19"/>
          <p:cNvSpPr/>
          <p:nvPr/>
        </p:nvSpPr>
        <p:spPr>
          <a:xfrm>
            <a:off x="917580" y="2078381"/>
            <a:ext cx="2149624" cy="681038"/>
          </a:xfrm>
          <a:prstGeom prst="donut">
            <a:avLst>
              <a:gd name="adj" fmla="val 13337"/>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1" dirty="0">
              <a:solidFill>
                <a:srgbClr val="7F7F7F"/>
              </a:solidFill>
            </a:endParaRPr>
          </a:p>
        </p:txBody>
      </p:sp>
      <p:sp>
        <p:nvSpPr>
          <p:cNvPr id="21" name="Bouée 20"/>
          <p:cNvSpPr/>
          <p:nvPr/>
        </p:nvSpPr>
        <p:spPr>
          <a:xfrm>
            <a:off x="4987020" y="2057400"/>
            <a:ext cx="2499320" cy="1062587"/>
          </a:xfrm>
          <a:prstGeom prst="donut">
            <a:avLst>
              <a:gd name="adj" fmla="val 11567"/>
            </a:avLst>
          </a:prstGeom>
          <a:ln w="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4128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Left)">
                                      <p:cBhvr>
                                        <p:cTn id="7" dur="500"/>
                                        <p:tgtEl>
                                          <p:spTgt spid="20"/>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slide(fromLeft)">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52400" y="1546225"/>
            <a:ext cx="4103687" cy="3455987"/>
          </a:xfrm>
        </p:spPr>
        <p:txBody>
          <a:bodyPr/>
          <a:lstStyle/>
          <a:p>
            <a:pPr eaLnBrk="1" fontAlgn="auto" hangingPunct="1">
              <a:spcAft>
                <a:spcPts val="0"/>
              </a:spcAft>
              <a:defRPr/>
            </a:pPr>
            <a:r>
              <a:rPr lang="fr-FR" sz="3200" dirty="0" smtClean="0">
                <a:solidFill>
                  <a:srgbClr val="FF6600"/>
                </a:solidFill>
              </a:rPr>
              <a:t>OBJETS CONNECTES</a:t>
            </a:r>
            <a:endParaRPr lang="fr-FR" sz="3200" dirty="0">
              <a:solidFill>
                <a:srgbClr val="FF6600"/>
              </a:solidFill>
            </a:endParaRPr>
          </a:p>
        </p:txBody>
      </p:sp>
      <p:sp>
        <p:nvSpPr>
          <p:cNvPr id="20" name="Freeform 10"/>
          <p:cNvSpPr>
            <a:spLocks/>
          </p:cNvSpPr>
          <p:nvPr/>
        </p:nvSpPr>
        <p:spPr bwMode="auto">
          <a:xfrm>
            <a:off x="4367212" y="1074737"/>
            <a:ext cx="3959225" cy="4397375"/>
          </a:xfrm>
          <a:custGeom>
            <a:avLst/>
            <a:gdLst>
              <a:gd name="T0" fmla="*/ 2492 w 2494"/>
              <a:gd name="T1" fmla="*/ 1348 h 2770"/>
              <a:gd name="T2" fmla="*/ 2480 w 2494"/>
              <a:gd name="T3" fmla="*/ 1286 h 2770"/>
              <a:gd name="T4" fmla="*/ 2458 w 2494"/>
              <a:gd name="T5" fmla="*/ 1228 h 2770"/>
              <a:gd name="T6" fmla="*/ 2446 w 2494"/>
              <a:gd name="T7" fmla="*/ 1206 h 2770"/>
              <a:gd name="T8" fmla="*/ 2426 w 2494"/>
              <a:gd name="T9" fmla="*/ 1176 h 2770"/>
              <a:gd name="T10" fmla="*/ 2386 w 2494"/>
              <a:gd name="T11" fmla="*/ 1130 h 2770"/>
              <a:gd name="T12" fmla="*/ 2340 w 2494"/>
              <a:gd name="T13" fmla="*/ 1092 h 2770"/>
              <a:gd name="T14" fmla="*/ 2310 w 2494"/>
              <a:gd name="T15" fmla="*/ 1074 h 2770"/>
              <a:gd name="T16" fmla="*/ 534 w 2494"/>
              <a:gd name="T17" fmla="*/ 48 h 2770"/>
              <a:gd name="T18" fmla="*/ 490 w 2494"/>
              <a:gd name="T19" fmla="*/ 26 h 2770"/>
              <a:gd name="T20" fmla="*/ 440 w 2494"/>
              <a:gd name="T21" fmla="*/ 10 h 2770"/>
              <a:gd name="T22" fmla="*/ 398 w 2494"/>
              <a:gd name="T23" fmla="*/ 2 h 2770"/>
              <a:gd name="T24" fmla="*/ 356 w 2494"/>
              <a:gd name="T25" fmla="*/ 0 h 2770"/>
              <a:gd name="T26" fmla="*/ 282 w 2494"/>
              <a:gd name="T27" fmla="*/ 8 h 2770"/>
              <a:gd name="T28" fmla="*/ 184 w 2494"/>
              <a:gd name="T29" fmla="*/ 44 h 2770"/>
              <a:gd name="T30" fmla="*/ 118 w 2494"/>
              <a:gd name="T31" fmla="*/ 92 h 2770"/>
              <a:gd name="T32" fmla="*/ 64 w 2494"/>
              <a:gd name="T33" fmla="*/ 154 h 2770"/>
              <a:gd name="T34" fmla="*/ 48 w 2494"/>
              <a:gd name="T35" fmla="*/ 178 h 2770"/>
              <a:gd name="T36" fmla="*/ 34 w 2494"/>
              <a:gd name="T37" fmla="*/ 206 h 2770"/>
              <a:gd name="T38" fmla="*/ 16 w 2494"/>
              <a:gd name="T39" fmla="*/ 252 h 2770"/>
              <a:gd name="T40" fmla="*/ 4 w 2494"/>
              <a:gd name="T41" fmla="*/ 304 h 2770"/>
              <a:gd name="T42" fmla="*/ 2 w 2494"/>
              <a:gd name="T43" fmla="*/ 330 h 2770"/>
              <a:gd name="T44" fmla="*/ 0 w 2494"/>
              <a:gd name="T45" fmla="*/ 2408 h 2770"/>
              <a:gd name="T46" fmla="*/ 2 w 2494"/>
              <a:gd name="T47" fmla="*/ 2440 h 2770"/>
              <a:gd name="T48" fmla="*/ 4 w 2494"/>
              <a:gd name="T49" fmla="*/ 2466 h 2770"/>
              <a:gd name="T50" fmla="*/ 16 w 2494"/>
              <a:gd name="T51" fmla="*/ 2520 h 2770"/>
              <a:gd name="T52" fmla="*/ 34 w 2494"/>
              <a:gd name="T53" fmla="*/ 2564 h 2770"/>
              <a:gd name="T54" fmla="*/ 48 w 2494"/>
              <a:gd name="T55" fmla="*/ 2592 h 2770"/>
              <a:gd name="T56" fmla="*/ 62 w 2494"/>
              <a:gd name="T57" fmla="*/ 2614 h 2770"/>
              <a:gd name="T58" fmla="*/ 102 w 2494"/>
              <a:gd name="T59" fmla="*/ 2664 h 2770"/>
              <a:gd name="T60" fmla="*/ 150 w 2494"/>
              <a:gd name="T61" fmla="*/ 2704 h 2770"/>
              <a:gd name="T62" fmla="*/ 218 w 2494"/>
              <a:gd name="T63" fmla="*/ 2742 h 2770"/>
              <a:gd name="T64" fmla="*/ 328 w 2494"/>
              <a:gd name="T65" fmla="*/ 2768 h 2770"/>
              <a:gd name="T66" fmla="*/ 356 w 2494"/>
              <a:gd name="T67" fmla="*/ 2770 h 2770"/>
              <a:gd name="T68" fmla="*/ 434 w 2494"/>
              <a:gd name="T69" fmla="*/ 2762 h 2770"/>
              <a:gd name="T70" fmla="*/ 488 w 2494"/>
              <a:gd name="T71" fmla="*/ 2744 h 2770"/>
              <a:gd name="T72" fmla="*/ 534 w 2494"/>
              <a:gd name="T73" fmla="*/ 2722 h 2770"/>
              <a:gd name="T74" fmla="*/ 2316 w 2494"/>
              <a:gd name="T75" fmla="*/ 1694 h 2770"/>
              <a:gd name="T76" fmla="*/ 2334 w 2494"/>
              <a:gd name="T77" fmla="*/ 1682 h 2770"/>
              <a:gd name="T78" fmla="*/ 2370 w 2494"/>
              <a:gd name="T79" fmla="*/ 1654 h 2770"/>
              <a:gd name="T80" fmla="*/ 2406 w 2494"/>
              <a:gd name="T81" fmla="*/ 1618 h 2770"/>
              <a:gd name="T82" fmla="*/ 2436 w 2494"/>
              <a:gd name="T83" fmla="*/ 1578 h 2770"/>
              <a:gd name="T84" fmla="*/ 2446 w 2494"/>
              <a:gd name="T85" fmla="*/ 1562 h 2770"/>
              <a:gd name="T86" fmla="*/ 2476 w 2494"/>
              <a:gd name="T87" fmla="*/ 1496 h 2770"/>
              <a:gd name="T88" fmla="*/ 2494 w 2494"/>
              <a:gd name="T89" fmla="*/ 138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4" h="2770">
                <a:moveTo>
                  <a:pt x="2494" y="1388"/>
                </a:moveTo>
                <a:lnTo>
                  <a:pt x="2494" y="1388"/>
                </a:lnTo>
                <a:lnTo>
                  <a:pt x="2492" y="1348"/>
                </a:lnTo>
                <a:lnTo>
                  <a:pt x="2490" y="1328"/>
                </a:lnTo>
                <a:lnTo>
                  <a:pt x="2486" y="1306"/>
                </a:lnTo>
                <a:lnTo>
                  <a:pt x="2480" y="1286"/>
                </a:lnTo>
                <a:lnTo>
                  <a:pt x="2474" y="1266"/>
                </a:lnTo>
                <a:lnTo>
                  <a:pt x="2466" y="1246"/>
                </a:lnTo>
                <a:lnTo>
                  <a:pt x="2458" y="1228"/>
                </a:lnTo>
                <a:lnTo>
                  <a:pt x="2458" y="1228"/>
                </a:lnTo>
                <a:lnTo>
                  <a:pt x="2446" y="1206"/>
                </a:lnTo>
                <a:lnTo>
                  <a:pt x="2446" y="1206"/>
                </a:lnTo>
                <a:lnTo>
                  <a:pt x="2442" y="1200"/>
                </a:lnTo>
                <a:lnTo>
                  <a:pt x="2442" y="1200"/>
                </a:lnTo>
                <a:lnTo>
                  <a:pt x="2426" y="1176"/>
                </a:lnTo>
                <a:lnTo>
                  <a:pt x="2406" y="1150"/>
                </a:lnTo>
                <a:lnTo>
                  <a:pt x="2406" y="1150"/>
                </a:lnTo>
                <a:lnTo>
                  <a:pt x="2386" y="1130"/>
                </a:lnTo>
                <a:lnTo>
                  <a:pt x="2364" y="1110"/>
                </a:lnTo>
                <a:lnTo>
                  <a:pt x="2364" y="1110"/>
                </a:lnTo>
                <a:lnTo>
                  <a:pt x="2340" y="1092"/>
                </a:lnTo>
                <a:lnTo>
                  <a:pt x="2340" y="1092"/>
                </a:lnTo>
                <a:lnTo>
                  <a:pt x="2316" y="1076"/>
                </a:lnTo>
                <a:lnTo>
                  <a:pt x="2310" y="1074"/>
                </a:lnTo>
                <a:lnTo>
                  <a:pt x="540" y="52"/>
                </a:lnTo>
                <a:lnTo>
                  <a:pt x="534" y="48"/>
                </a:lnTo>
                <a:lnTo>
                  <a:pt x="534" y="48"/>
                </a:lnTo>
                <a:lnTo>
                  <a:pt x="512" y="36"/>
                </a:lnTo>
                <a:lnTo>
                  <a:pt x="512" y="36"/>
                </a:lnTo>
                <a:lnTo>
                  <a:pt x="490" y="26"/>
                </a:lnTo>
                <a:lnTo>
                  <a:pt x="490" y="26"/>
                </a:lnTo>
                <a:lnTo>
                  <a:pt x="464" y="16"/>
                </a:lnTo>
                <a:lnTo>
                  <a:pt x="440" y="10"/>
                </a:lnTo>
                <a:lnTo>
                  <a:pt x="440" y="10"/>
                </a:lnTo>
                <a:lnTo>
                  <a:pt x="418" y="6"/>
                </a:lnTo>
                <a:lnTo>
                  <a:pt x="398" y="2"/>
                </a:lnTo>
                <a:lnTo>
                  <a:pt x="376" y="0"/>
                </a:lnTo>
                <a:lnTo>
                  <a:pt x="356" y="0"/>
                </a:lnTo>
                <a:lnTo>
                  <a:pt x="356" y="0"/>
                </a:lnTo>
                <a:lnTo>
                  <a:pt x="318" y="2"/>
                </a:lnTo>
                <a:lnTo>
                  <a:pt x="318" y="2"/>
                </a:lnTo>
                <a:lnTo>
                  <a:pt x="282" y="8"/>
                </a:lnTo>
                <a:lnTo>
                  <a:pt x="248" y="16"/>
                </a:lnTo>
                <a:lnTo>
                  <a:pt x="214" y="28"/>
                </a:lnTo>
                <a:lnTo>
                  <a:pt x="184" y="44"/>
                </a:lnTo>
                <a:lnTo>
                  <a:pt x="184" y="44"/>
                </a:lnTo>
                <a:lnTo>
                  <a:pt x="150" y="66"/>
                </a:lnTo>
                <a:lnTo>
                  <a:pt x="118" y="92"/>
                </a:lnTo>
                <a:lnTo>
                  <a:pt x="88" y="120"/>
                </a:lnTo>
                <a:lnTo>
                  <a:pt x="76" y="136"/>
                </a:lnTo>
                <a:lnTo>
                  <a:pt x="64" y="154"/>
                </a:lnTo>
                <a:lnTo>
                  <a:pt x="64" y="154"/>
                </a:lnTo>
                <a:lnTo>
                  <a:pt x="48" y="178"/>
                </a:lnTo>
                <a:lnTo>
                  <a:pt x="48" y="178"/>
                </a:lnTo>
                <a:lnTo>
                  <a:pt x="40" y="192"/>
                </a:lnTo>
                <a:lnTo>
                  <a:pt x="40" y="192"/>
                </a:lnTo>
                <a:lnTo>
                  <a:pt x="34" y="206"/>
                </a:lnTo>
                <a:lnTo>
                  <a:pt x="34" y="206"/>
                </a:lnTo>
                <a:lnTo>
                  <a:pt x="24" y="230"/>
                </a:lnTo>
                <a:lnTo>
                  <a:pt x="16" y="252"/>
                </a:lnTo>
                <a:lnTo>
                  <a:pt x="16" y="252"/>
                </a:lnTo>
                <a:lnTo>
                  <a:pt x="8" y="278"/>
                </a:lnTo>
                <a:lnTo>
                  <a:pt x="4" y="304"/>
                </a:lnTo>
                <a:lnTo>
                  <a:pt x="4" y="304"/>
                </a:lnTo>
                <a:lnTo>
                  <a:pt x="2" y="330"/>
                </a:lnTo>
                <a:lnTo>
                  <a:pt x="2" y="330"/>
                </a:lnTo>
                <a:lnTo>
                  <a:pt x="0" y="356"/>
                </a:lnTo>
                <a:lnTo>
                  <a:pt x="0" y="362"/>
                </a:lnTo>
                <a:lnTo>
                  <a:pt x="0" y="2408"/>
                </a:lnTo>
                <a:lnTo>
                  <a:pt x="0" y="2414"/>
                </a:lnTo>
                <a:lnTo>
                  <a:pt x="0" y="2414"/>
                </a:lnTo>
                <a:lnTo>
                  <a:pt x="2" y="2440"/>
                </a:lnTo>
                <a:lnTo>
                  <a:pt x="2" y="2440"/>
                </a:lnTo>
                <a:lnTo>
                  <a:pt x="4" y="2466"/>
                </a:lnTo>
                <a:lnTo>
                  <a:pt x="4" y="2466"/>
                </a:lnTo>
                <a:lnTo>
                  <a:pt x="10" y="2494"/>
                </a:lnTo>
                <a:lnTo>
                  <a:pt x="16" y="2520"/>
                </a:lnTo>
                <a:lnTo>
                  <a:pt x="16" y="2520"/>
                </a:lnTo>
                <a:lnTo>
                  <a:pt x="24" y="2542"/>
                </a:lnTo>
                <a:lnTo>
                  <a:pt x="34" y="2564"/>
                </a:lnTo>
                <a:lnTo>
                  <a:pt x="34" y="2564"/>
                </a:lnTo>
                <a:lnTo>
                  <a:pt x="40" y="2578"/>
                </a:lnTo>
                <a:lnTo>
                  <a:pt x="40" y="2578"/>
                </a:lnTo>
                <a:lnTo>
                  <a:pt x="48" y="2592"/>
                </a:lnTo>
                <a:lnTo>
                  <a:pt x="48" y="2592"/>
                </a:lnTo>
                <a:lnTo>
                  <a:pt x="62" y="2614"/>
                </a:lnTo>
                <a:lnTo>
                  <a:pt x="62" y="2614"/>
                </a:lnTo>
                <a:lnTo>
                  <a:pt x="74" y="2632"/>
                </a:lnTo>
                <a:lnTo>
                  <a:pt x="88" y="2648"/>
                </a:lnTo>
                <a:lnTo>
                  <a:pt x="102" y="2664"/>
                </a:lnTo>
                <a:lnTo>
                  <a:pt x="118" y="2678"/>
                </a:lnTo>
                <a:lnTo>
                  <a:pt x="134" y="2692"/>
                </a:lnTo>
                <a:lnTo>
                  <a:pt x="150" y="2704"/>
                </a:lnTo>
                <a:lnTo>
                  <a:pt x="184" y="2726"/>
                </a:lnTo>
                <a:lnTo>
                  <a:pt x="184" y="2726"/>
                </a:lnTo>
                <a:lnTo>
                  <a:pt x="218" y="2742"/>
                </a:lnTo>
                <a:lnTo>
                  <a:pt x="254" y="2754"/>
                </a:lnTo>
                <a:lnTo>
                  <a:pt x="290" y="2764"/>
                </a:lnTo>
                <a:lnTo>
                  <a:pt x="328" y="2768"/>
                </a:lnTo>
                <a:lnTo>
                  <a:pt x="328" y="2768"/>
                </a:lnTo>
                <a:lnTo>
                  <a:pt x="356" y="2770"/>
                </a:lnTo>
                <a:lnTo>
                  <a:pt x="356" y="2770"/>
                </a:lnTo>
                <a:lnTo>
                  <a:pt x="396" y="2768"/>
                </a:lnTo>
                <a:lnTo>
                  <a:pt x="434" y="2762"/>
                </a:lnTo>
                <a:lnTo>
                  <a:pt x="434" y="2762"/>
                </a:lnTo>
                <a:lnTo>
                  <a:pt x="462" y="2754"/>
                </a:lnTo>
                <a:lnTo>
                  <a:pt x="488" y="2744"/>
                </a:lnTo>
                <a:lnTo>
                  <a:pt x="488" y="2744"/>
                </a:lnTo>
                <a:lnTo>
                  <a:pt x="510" y="2734"/>
                </a:lnTo>
                <a:lnTo>
                  <a:pt x="510" y="2734"/>
                </a:lnTo>
                <a:lnTo>
                  <a:pt x="534" y="2722"/>
                </a:lnTo>
                <a:lnTo>
                  <a:pt x="540" y="2718"/>
                </a:lnTo>
                <a:lnTo>
                  <a:pt x="2312" y="1696"/>
                </a:lnTo>
                <a:lnTo>
                  <a:pt x="2316" y="1694"/>
                </a:lnTo>
                <a:lnTo>
                  <a:pt x="2316" y="1694"/>
                </a:lnTo>
                <a:lnTo>
                  <a:pt x="2334" y="1682"/>
                </a:lnTo>
                <a:lnTo>
                  <a:pt x="2334" y="1682"/>
                </a:lnTo>
                <a:lnTo>
                  <a:pt x="2352" y="1670"/>
                </a:lnTo>
                <a:lnTo>
                  <a:pt x="2352" y="1670"/>
                </a:lnTo>
                <a:lnTo>
                  <a:pt x="2370" y="1654"/>
                </a:lnTo>
                <a:lnTo>
                  <a:pt x="2388" y="1640"/>
                </a:lnTo>
                <a:lnTo>
                  <a:pt x="2388" y="1640"/>
                </a:lnTo>
                <a:lnTo>
                  <a:pt x="2406" y="1618"/>
                </a:lnTo>
                <a:lnTo>
                  <a:pt x="2426" y="1594"/>
                </a:lnTo>
                <a:lnTo>
                  <a:pt x="2426" y="1594"/>
                </a:lnTo>
                <a:lnTo>
                  <a:pt x="2436" y="1578"/>
                </a:lnTo>
                <a:lnTo>
                  <a:pt x="2436" y="1578"/>
                </a:lnTo>
                <a:lnTo>
                  <a:pt x="2446" y="1562"/>
                </a:lnTo>
                <a:lnTo>
                  <a:pt x="2446" y="1562"/>
                </a:lnTo>
                <a:lnTo>
                  <a:pt x="2462" y="1532"/>
                </a:lnTo>
                <a:lnTo>
                  <a:pt x="2462" y="1532"/>
                </a:lnTo>
                <a:lnTo>
                  <a:pt x="2476" y="1496"/>
                </a:lnTo>
                <a:lnTo>
                  <a:pt x="2486" y="1462"/>
                </a:lnTo>
                <a:lnTo>
                  <a:pt x="2492" y="1424"/>
                </a:lnTo>
                <a:lnTo>
                  <a:pt x="2494" y="1388"/>
                </a:lnTo>
                <a:close/>
              </a:path>
            </a:pathLst>
          </a:custGeom>
          <a:solidFill>
            <a:srgbClr val="EF7B71"/>
          </a:solidFill>
          <a:ln>
            <a:noFill/>
          </a:ln>
        </p:spPr>
        <p:txBody>
          <a:bodyPr rIns="360000" anchor="ctr"/>
          <a:lstStyle/>
          <a:p>
            <a:pPr algn="ctr" eaLnBrk="1" fontAlgn="auto" hangingPunct="1">
              <a:spcBef>
                <a:spcPts val="0"/>
              </a:spcBef>
              <a:spcAft>
                <a:spcPts val="0"/>
              </a:spcAft>
              <a:defRPr/>
            </a:pPr>
            <a:endParaRPr lang="fr-FR" dirty="0">
              <a:latin typeface="+mn-lt"/>
              <a:cs typeface="+mn-cs"/>
            </a:endParaRPr>
          </a:p>
        </p:txBody>
      </p:sp>
    </p:spTree>
    <p:extLst>
      <p:ext uri="{BB962C8B-B14F-4D97-AF65-F5344CB8AC3E}">
        <p14:creationId xmlns:p14="http://schemas.microsoft.com/office/powerpoint/2010/main" val="546696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re 3"/>
          <p:cNvSpPr>
            <a:spLocks noGrp="1"/>
          </p:cNvSpPr>
          <p:nvPr>
            <p:ph type="title"/>
          </p:nvPr>
        </p:nvSpPr>
        <p:spPr>
          <a:xfrm>
            <a:off x="683568" y="630046"/>
            <a:ext cx="7886700" cy="566706"/>
          </a:xfrm>
        </p:spPr>
        <p:txBody>
          <a:bodyPr vert="horz" lIns="36000" tIns="0" rIns="36000" bIns="0" rtlCol="0" anchor="t">
            <a:noAutofit/>
          </a:bodyPr>
          <a:lstStyle/>
          <a:p>
            <a:r>
              <a:rPr lang="fr-FR" sz="2200" dirty="0">
                <a:solidFill>
                  <a:srgbClr val="FF6600"/>
                </a:solidFill>
                <a:latin typeface="+mj-lt"/>
              </a:rPr>
              <a:t>L’utilisation </a:t>
            </a:r>
            <a:r>
              <a:rPr lang="fr-FR" sz="2200" dirty="0" smtClean="0">
                <a:solidFill>
                  <a:srgbClr val="FF6600"/>
                </a:solidFill>
                <a:latin typeface="+mj-lt"/>
              </a:rPr>
              <a:t>d’accessoires</a:t>
            </a:r>
            <a:endParaRPr lang="fr-FR" sz="2200" dirty="0">
              <a:solidFill>
                <a:srgbClr val="FF6600"/>
              </a:solidFill>
              <a:latin typeface="+mj-lt"/>
            </a:endParaRPr>
          </a:p>
        </p:txBody>
      </p:sp>
      <p:graphicFrame>
        <p:nvGraphicFramePr>
          <p:cNvPr id="17" name="Tabela 16"/>
          <p:cNvGraphicFramePr>
            <a:graphicFrameLocks noGrp="1"/>
          </p:cNvGraphicFramePr>
          <p:nvPr>
            <p:extLst>
              <p:ext uri="{D42A27DB-BD31-4B8C-83A1-F6EECF244321}">
                <p14:modId xmlns:p14="http://schemas.microsoft.com/office/powerpoint/2010/main" val="614438230"/>
              </p:ext>
            </p:extLst>
          </p:nvPr>
        </p:nvGraphicFramePr>
        <p:xfrm>
          <a:off x="533400" y="2483229"/>
          <a:ext cx="3747282" cy="3648414"/>
        </p:xfrm>
        <a:graphic>
          <a:graphicData uri="http://schemas.openxmlformats.org/drawingml/2006/table">
            <a:tbl>
              <a:tblPr/>
              <a:tblGrid>
                <a:gridCol w="3747282"/>
              </a:tblGrid>
              <a:tr h="521202">
                <a:tc>
                  <a:txBody>
                    <a:bodyPr/>
                    <a:lstStyle/>
                    <a:p>
                      <a:pPr algn="r" fontAlgn="t"/>
                      <a:r>
                        <a:rPr lang="fr-FR" sz="1200" b="1" kern="1200" dirty="0" smtClean="0">
                          <a:solidFill>
                            <a:srgbClr val="7F7F7F"/>
                          </a:solidFill>
                          <a:latin typeface="+mn-lt"/>
                          <a:ea typeface="Calibri"/>
                          <a:cs typeface="Times New Roman"/>
                        </a:rPr>
                        <a:t>applications sur smartphone</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1202">
                <a:tc>
                  <a:txBody>
                    <a:bodyPr/>
                    <a:lstStyle/>
                    <a:p>
                      <a:pPr algn="r" fontAlgn="t"/>
                      <a:r>
                        <a:rPr lang="fr-FR" sz="1200" b="1" kern="1200" dirty="0" smtClean="0">
                          <a:solidFill>
                            <a:srgbClr val="7F7F7F"/>
                          </a:solidFill>
                          <a:latin typeface="+mn-lt"/>
                          <a:ea typeface="Calibri"/>
                          <a:cs typeface="Times New Roman"/>
                        </a:rPr>
                        <a:t>podomètre</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1202">
                <a:tc>
                  <a:txBody>
                    <a:bodyPr/>
                    <a:lstStyle/>
                    <a:p>
                      <a:pPr algn="r" fontAlgn="t"/>
                      <a:r>
                        <a:rPr lang="fr-FR" sz="1200" b="1" kern="1200" dirty="0" smtClean="0">
                          <a:solidFill>
                            <a:srgbClr val="7F7F7F"/>
                          </a:solidFill>
                          <a:latin typeface="+mn-lt"/>
                          <a:ea typeface="Calibri"/>
                          <a:cs typeface="Times New Roman"/>
                        </a:rPr>
                        <a:t>montre connectée</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1202">
                <a:tc>
                  <a:txBody>
                    <a:bodyPr/>
                    <a:lstStyle/>
                    <a:p>
                      <a:pPr algn="r" fontAlgn="t"/>
                      <a:r>
                        <a:rPr lang="fr-FR" sz="1200" b="1" kern="1200" dirty="0" smtClean="0">
                          <a:solidFill>
                            <a:srgbClr val="7F7F7F"/>
                          </a:solidFill>
                          <a:latin typeface="+mn-lt"/>
                          <a:ea typeface="Calibri"/>
                          <a:cs typeface="Times New Roman"/>
                        </a:rPr>
                        <a:t>moniteur de fréquence cardiaque </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1202">
                <a:tc>
                  <a:txBody>
                    <a:bodyPr/>
                    <a:lstStyle/>
                    <a:p>
                      <a:pPr algn="r" fontAlgn="t"/>
                      <a:r>
                        <a:rPr lang="fr-FR" sz="1200" kern="1200" dirty="0" smtClean="0">
                          <a:solidFill>
                            <a:srgbClr val="7F7F7F"/>
                          </a:solidFill>
                          <a:latin typeface="+mn-lt"/>
                          <a:ea typeface="Calibri"/>
                          <a:cs typeface="Times New Roman"/>
                        </a:rPr>
                        <a:t>vêtements connectés</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1202">
                <a:tc>
                  <a:txBody>
                    <a:bodyPr/>
                    <a:lstStyle/>
                    <a:p>
                      <a:pPr marL="342900" marR="0" lvl="0" indent="-342900" algn="r">
                        <a:lnSpc>
                          <a:spcPct val="115000"/>
                        </a:lnSpc>
                        <a:spcBef>
                          <a:spcPts val="0"/>
                        </a:spcBef>
                        <a:spcAft>
                          <a:spcPts val="0"/>
                        </a:spcAft>
                        <a:buFontTx/>
                        <a:buNone/>
                      </a:pPr>
                      <a:r>
                        <a:rPr lang="fr-FR" sz="1200" dirty="0" smtClean="0">
                          <a:solidFill>
                            <a:srgbClr val="7F7F7F"/>
                          </a:solidFill>
                          <a:latin typeface="+mn-lt"/>
                          <a:ea typeface="Calibri"/>
                          <a:cs typeface="Times New Roman"/>
                        </a:rPr>
                        <a:t>Autre</a:t>
                      </a:r>
                      <a:endParaRPr lang="fr-FR" sz="1200" dirty="0">
                        <a:solidFill>
                          <a:srgbClr val="7F7F7F"/>
                        </a:solidFill>
                        <a:latin typeface="+mn-lt"/>
                        <a:ea typeface="Calibri"/>
                        <a:cs typeface="Times New Roman"/>
                      </a:endParaRPr>
                    </a:p>
                  </a:txBody>
                  <a:tcPr marL="41031" marR="410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1202">
                <a:tc>
                  <a:txBody>
                    <a:bodyPr/>
                    <a:lstStyle/>
                    <a:p>
                      <a:pPr marL="342900" marR="0" lvl="0" indent="-342900" algn="r">
                        <a:lnSpc>
                          <a:spcPct val="115000"/>
                        </a:lnSpc>
                        <a:spcBef>
                          <a:spcPts val="0"/>
                        </a:spcBef>
                        <a:spcAft>
                          <a:spcPts val="0"/>
                        </a:spcAft>
                        <a:buFontTx/>
                        <a:buNone/>
                      </a:pPr>
                      <a:r>
                        <a:rPr lang="fr-FR" sz="1200" dirty="0">
                          <a:solidFill>
                            <a:srgbClr val="7F7F7F"/>
                          </a:solidFill>
                          <a:latin typeface="+mn-lt"/>
                          <a:ea typeface="Calibri"/>
                          <a:cs typeface="Times New Roman"/>
                        </a:rPr>
                        <a:t>Aucun de ces éléments</a:t>
                      </a:r>
                    </a:p>
                  </a:txBody>
                  <a:tcPr marL="41031" marR="410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8" name="Graphique 17"/>
          <p:cNvGraphicFramePr/>
          <p:nvPr>
            <p:extLst>
              <p:ext uri="{D42A27DB-BD31-4B8C-83A1-F6EECF244321}">
                <p14:modId xmlns:p14="http://schemas.microsoft.com/office/powerpoint/2010/main" val="1189144230"/>
              </p:ext>
            </p:extLst>
          </p:nvPr>
        </p:nvGraphicFramePr>
        <p:xfrm>
          <a:off x="4337464" y="2368129"/>
          <a:ext cx="2884644" cy="3869183"/>
        </p:xfrm>
        <a:graphic>
          <a:graphicData uri="http://schemas.openxmlformats.org/drawingml/2006/chart">
            <c:chart xmlns:c="http://schemas.openxmlformats.org/drawingml/2006/chart" xmlns:r="http://schemas.openxmlformats.org/officeDocument/2006/relationships" r:id="rId2"/>
          </a:graphicData>
        </a:graphic>
      </p:graphicFrame>
      <p:sp>
        <p:nvSpPr>
          <p:cNvPr id="2" name="ZoneTexte 1"/>
          <p:cNvSpPr txBox="1"/>
          <p:nvPr/>
        </p:nvSpPr>
        <p:spPr>
          <a:xfrm>
            <a:off x="5108306" y="1514968"/>
            <a:ext cx="4055113" cy="307777"/>
          </a:xfrm>
          <a:prstGeom prst="rect">
            <a:avLst/>
          </a:prstGeom>
          <a:noFill/>
          <a:ln>
            <a:noFill/>
          </a:ln>
        </p:spPr>
        <p:txBody>
          <a:bodyPr wrap="square" rtlCol="0">
            <a:spAutoFit/>
          </a:bodyPr>
          <a:lstStyle/>
          <a:p>
            <a:r>
              <a:rPr lang="fr-FR" sz="1400" dirty="0" smtClean="0">
                <a:solidFill>
                  <a:schemeClr val="bg1">
                    <a:lumMod val="50000"/>
                  </a:schemeClr>
                </a:solidFill>
              </a:rPr>
              <a:t>utilisent au moins un accessoire</a:t>
            </a:r>
            <a:endParaRPr lang="fr-FR" sz="1400" dirty="0">
              <a:solidFill>
                <a:schemeClr val="bg1">
                  <a:lumMod val="50000"/>
                </a:schemeClr>
              </a:solidFill>
            </a:endParaRPr>
          </a:p>
        </p:txBody>
      </p:sp>
      <p:sp>
        <p:nvSpPr>
          <p:cNvPr id="22" name="Elipsa 11"/>
          <p:cNvSpPr/>
          <p:nvPr/>
        </p:nvSpPr>
        <p:spPr>
          <a:xfrm>
            <a:off x="4190676" y="1395660"/>
            <a:ext cx="813312" cy="61129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2215" dirty="0"/>
              <a:t>39%</a:t>
            </a:r>
          </a:p>
        </p:txBody>
      </p:sp>
      <p:sp>
        <p:nvSpPr>
          <p:cNvPr id="8" name="Rectangle 7"/>
          <p:cNvSpPr/>
          <p:nvPr/>
        </p:nvSpPr>
        <p:spPr>
          <a:xfrm>
            <a:off x="5750452" y="2884512"/>
            <a:ext cx="2637972" cy="584776"/>
          </a:xfrm>
          <a:prstGeom prst="rect">
            <a:avLst/>
          </a:prstGeom>
          <a:noFill/>
          <a:ln>
            <a:noFill/>
          </a:ln>
        </p:spPr>
        <p:txBody>
          <a:bodyPr wrap="square" rtlCol="0">
            <a:spAutoFit/>
          </a:bodyPr>
          <a:lstStyle/>
          <a:p>
            <a:r>
              <a:rPr lang="fr-FR" sz="1600" dirty="0">
                <a:solidFill>
                  <a:srgbClr val="7F7F7F"/>
                </a:solidFill>
              </a:rPr>
              <a:t>Portés par des gens </a:t>
            </a:r>
          </a:p>
          <a:p>
            <a:r>
              <a:rPr lang="fr-FR" sz="1600" dirty="0">
                <a:solidFill>
                  <a:srgbClr val="7F7F7F"/>
                </a:solidFill>
              </a:rPr>
              <a:t>déjà sportifs </a:t>
            </a:r>
            <a:r>
              <a:rPr lang="fr-FR" sz="1600" dirty="0" smtClean="0">
                <a:solidFill>
                  <a:srgbClr val="7F7F7F"/>
                </a:solidFill>
              </a:rPr>
              <a:t>?</a:t>
            </a:r>
            <a:endParaRPr lang="fr-FR" sz="1600" dirty="0">
              <a:solidFill>
                <a:srgbClr val="7F7F7F"/>
              </a:solidFill>
            </a:endParaRPr>
          </a:p>
        </p:txBody>
      </p:sp>
      <p:sp>
        <p:nvSpPr>
          <p:cNvPr id="10"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11"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4"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Baromètre 2016</a:t>
            </a:r>
            <a:endParaRPr lang="fr-FR" sz="1200" dirty="0">
              <a:solidFill>
                <a:srgbClr val="FF6600"/>
              </a:solidFill>
            </a:endParaRPr>
          </a:p>
        </p:txBody>
      </p:sp>
      <p:sp>
        <p:nvSpPr>
          <p:cNvPr id="3" name="Rectangle 2"/>
          <p:cNvSpPr/>
          <p:nvPr/>
        </p:nvSpPr>
        <p:spPr>
          <a:xfrm>
            <a:off x="683568" y="1340768"/>
            <a:ext cx="6408712" cy="630942"/>
          </a:xfrm>
          <a:prstGeom prst="rect">
            <a:avLst/>
          </a:prstGeom>
        </p:spPr>
        <p:txBody>
          <a:bodyPr wrap="square">
            <a:spAutoFit/>
          </a:bodyPr>
          <a:lstStyle/>
          <a:p>
            <a:pPr>
              <a:lnSpc>
                <a:spcPts val="2100"/>
              </a:lnSpc>
            </a:pPr>
            <a:r>
              <a:rPr lang="fr-FR" sz="1400" b="1" dirty="0" smtClean="0">
                <a:solidFill>
                  <a:schemeClr val="bg1">
                    <a:lumMod val="50000"/>
                  </a:schemeClr>
                </a:solidFill>
                <a:latin typeface="+mn-lt"/>
                <a:ea typeface="+mj-ea"/>
              </a:rPr>
              <a:t>Permettant un suivi de la pratique </a:t>
            </a:r>
          </a:p>
          <a:p>
            <a:pPr>
              <a:lnSpc>
                <a:spcPts val="2100"/>
              </a:lnSpc>
            </a:pPr>
            <a:r>
              <a:rPr lang="fr-FR" sz="1400" b="1" dirty="0" smtClean="0">
                <a:solidFill>
                  <a:schemeClr val="bg1">
                    <a:lumMod val="50000"/>
                  </a:schemeClr>
                </a:solidFill>
                <a:latin typeface="+mn-lt"/>
                <a:ea typeface="+mj-ea"/>
              </a:rPr>
              <a:t>est peu répandue…</a:t>
            </a:r>
            <a:endParaRPr lang="fr-FR" sz="1400" b="1" dirty="0">
              <a:solidFill>
                <a:schemeClr val="bg1">
                  <a:lumMod val="50000"/>
                </a:schemeClr>
              </a:solidFill>
              <a:latin typeface="+mn-lt"/>
              <a:ea typeface="+mj-ea"/>
            </a:endParaRPr>
          </a:p>
        </p:txBody>
      </p:sp>
      <p:pic>
        <p:nvPicPr>
          <p:cNvPr id="15" name="Image 14"/>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6"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154436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re 3"/>
          <p:cNvSpPr>
            <a:spLocks noGrp="1"/>
          </p:cNvSpPr>
          <p:nvPr>
            <p:ph type="title"/>
          </p:nvPr>
        </p:nvSpPr>
        <p:spPr>
          <a:xfrm>
            <a:off x="684213" y="664139"/>
            <a:ext cx="8459787" cy="604621"/>
          </a:xfrm>
        </p:spPr>
        <p:txBody>
          <a:bodyPr vert="horz" lIns="36000" tIns="0" rIns="36000" bIns="0" rtlCol="0" anchor="t">
            <a:normAutofit/>
          </a:bodyPr>
          <a:lstStyle/>
          <a:p>
            <a:r>
              <a:rPr lang="fr-FR" sz="2200" dirty="0">
                <a:solidFill>
                  <a:srgbClr val="FF6600"/>
                </a:solidFill>
                <a:latin typeface="+mj-lt"/>
              </a:rPr>
              <a:t>Motivation pour utiliser un accessoire</a:t>
            </a:r>
          </a:p>
        </p:txBody>
      </p:sp>
      <p:graphicFrame>
        <p:nvGraphicFramePr>
          <p:cNvPr id="17" name="Tabela 16"/>
          <p:cNvGraphicFramePr>
            <a:graphicFrameLocks noGrp="1"/>
          </p:cNvGraphicFramePr>
          <p:nvPr>
            <p:extLst>
              <p:ext uri="{D42A27DB-BD31-4B8C-83A1-F6EECF244321}">
                <p14:modId xmlns:p14="http://schemas.microsoft.com/office/powerpoint/2010/main" val="366943716"/>
              </p:ext>
            </p:extLst>
          </p:nvPr>
        </p:nvGraphicFramePr>
        <p:xfrm>
          <a:off x="609600" y="1806120"/>
          <a:ext cx="3747282" cy="3650520"/>
        </p:xfrm>
        <a:graphic>
          <a:graphicData uri="http://schemas.openxmlformats.org/drawingml/2006/table">
            <a:tbl>
              <a:tblPr/>
              <a:tblGrid>
                <a:gridCol w="3747282"/>
              </a:tblGrid>
              <a:tr h="365052">
                <a:tc>
                  <a:txBody>
                    <a:bodyPr/>
                    <a:lstStyle/>
                    <a:p>
                      <a:pPr algn="r" fontAlgn="t">
                        <a:lnSpc>
                          <a:spcPts val="1100"/>
                        </a:lnSpc>
                      </a:pPr>
                      <a:r>
                        <a:rPr lang="fr-FR" sz="1200" b="0" kern="1200" dirty="0" smtClean="0">
                          <a:solidFill>
                            <a:srgbClr val="7F7F7F"/>
                          </a:solidFill>
                          <a:latin typeface="+mn-lt"/>
                          <a:ea typeface="Calibri"/>
                          <a:cs typeface="Times New Roman"/>
                        </a:rPr>
                        <a:t>Etre plus motivé</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5052">
                <a:tc>
                  <a:txBody>
                    <a:bodyPr/>
                    <a:lstStyle/>
                    <a:p>
                      <a:pPr algn="r" fontAlgn="t">
                        <a:lnSpc>
                          <a:spcPts val="1100"/>
                        </a:lnSpc>
                      </a:pPr>
                      <a:r>
                        <a:rPr lang="fr-FR" sz="1200" b="1" kern="1200" dirty="0" smtClean="0">
                          <a:solidFill>
                            <a:srgbClr val="7F7F7F"/>
                          </a:solidFill>
                          <a:latin typeface="+mn-lt"/>
                          <a:ea typeface="Calibri"/>
                          <a:cs typeface="Times New Roman"/>
                        </a:rPr>
                        <a:t>Dépasser des performances antérieures</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5052">
                <a:tc>
                  <a:txBody>
                    <a:bodyPr/>
                    <a:lstStyle/>
                    <a:p>
                      <a:pPr algn="r" fontAlgn="t">
                        <a:lnSpc>
                          <a:spcPts val="1100"/>
                        </a:lnSpc>
                      </a:pPr>
                      <a:r>
                        <a:rPr lang="fr-FR" sz="1200" b="1" kern="1200" dirty="0" smtClean="0">
                          <a:solidFill>
                            <a:srgbClr val="7F7F7F"/>
                          </a:solidFill>
                          <a:latin typeface="+mn-lt"/>
                          <a:ea typeface="Calibri"/>
                          <a:cs typeface="Times New Roman"/>
                        </a:rPr>
                        <a:t>Etre plus efficace</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5052">
                <a:tc>
                  <a:txBody>
                    <a:bodyPr/>
                    <a:lstStyle/>
                    <a:p>
                      <a:pPr algn="r" fontAlgn="t">
                        <a:lnSpc>
                          <a:spcPts val="1100"/>
                        </a:lnSpc>
                      </a:pPr>
                      <a:r>
                        <a:rPr lang="fr-FR" sz="1200" b="1" kern="1200" dirty="0" smtClean="0">
                          <a:solidFill>
                            <a:srgbClr val="7F7F7F"/>
                          </a:solidFill>
                          <a:latin typeface="+mn-lt"/>
                          <a:ea typeface="Calibri"/>
                          <a:cs typeface="Times New Roman"/>
                        </a:rPr>
                        <a:t>Obtenir des données en temps réel </a:t>
                      </a:r>
                    </a:p>
                    <a:p>
                      <a:pPr algn="r" fontAlgn="t">
                        <a:lnSpc>
                          <a:spcPts val="1100"/>
                        </a:lnSpc>
                      </a:pPr>
                      <a:r>
                        <a:rPr lang="fr-FR" sz="1200" b="1" kern="1200" dirty="0" smtClean="0">
                          <a:solidFill>
                            <a:srgbClr val="7F7F7F"/>
                          </a:solidFill>
                          <a:latin typeface="+mn-lt"/>
                          <a:ea typeface="Calibri"/>
                          <a:cs typeface="Times New Roman"/>
                        </a:rPr>
                        <a:t>pour adapter l’effort à l’état de santé</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5052">
                <a:tc>
                  <a:txBody>
                    <a:bodyPr/>
                    <a:lstStyle/>
                    <a:p>
                      <a:pPr algn="r" fontAlgn="t">
                        <a:lnSpc>
                          <a:spcPts val="1100"/>
                        </a:lnSpc>
                      </a:pPr>
                      <a:r>
                        <a:rPr lang="fr-FR" sz="1200" b="1" kern="1200" dirty="0" smtClean="0">
                          <a:solidFill>
                            <a:srgbClr val="7F7F7F"/>
                          </a:solidFill>
                          <a:latin typeface="+mn-lt"/>
                          <a:ea typeface="Calibri"/>
                          <a:cs typeface="Times New Roman"/>
                        </a:rPr>
                        <a:t>Avoir plus de données </a:t>
                      </a:r>
                    </a:p>
                    <a:p>
                      <a:pPr algn="r" fontAlgn="t">
                        <a:lnSpc>
                          <a:spcPts val="1100"/>
                        </a:lnSpc>
                      </a:pPr>
                      <a:r>
                        <a:rPr lang="fr-FR" sz="1200" b="1" kern="1200" dirty="0" smtClean="0">
                          <a:solidFill>
                            <a:srgbClr val="7F7F7F"/>
                          </a:solidFill>
                          <a:latin typeface="+mn-lt"/>
                          <a:ea typeface="Calibri"/>
                          <a:cs typeface="Times New Roman"/>
                        </a:rPr>
                        <a:t>sur la forme physique et la santé</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5052">
                <a:tc>
                  <a:txBody>
                    <a:bodyPr/>
                    <a:lstStyle/>
                    <a:p>
                      <a:pPr algn="r" fontAlgn="t">
                        <a:lnSpc>
                          <a:spcPts val="1100"/>
                        </a:lnSpc>
                      </a:pPr>
                      <a:r>
                        <a:rPr lang="fr-FR" sz="1200" b="1" kern="1200" dirty="0" smtClean="0">
                          <a:solidFill>
                            <a:srgbClr val="7F7F7F"/>
                          </a:solidFill>
                          <a:latin typeface="+mn-lt"/>
                          <a:ea typeface="Calibri"/>
                          <a:cs typeface="Times New Roman"/>
                        </a:rPr>
                        <a:t>Profiter des dernières technologies</a:t>
                      </a:r>
                    </a:p>
                    <a:p>
                      <a:pPr algn="r" fontAlgn="t">
                        <a:lnSpc>
                          <a:spcPts val="1100"/>
                        </a:lnSpc>
                      </a:pPr>
                      <a:r>
                        <a:rPr lang="fr-FR" sz="1200" b="1" kern="1200" dirty="0" smtClean="0">
                          <a:solidFill>
                            <a:srgbClr val="7F7F7F"/>
                          </a:solidFill>
                          <a:latin typeface="+mn-lt"/>
                          <a:ea typeface="Calibri"/>
                          <a:cs typeface="Times New Roman"/>
                        </a:rPr>
                        <a:t>être dans l'air du temps</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5052">
                <a:tc>
                  <a:txBody>
                    <a:bodyPr/>
                    <a:lstStyle/>
                    <a:p>
                      <a:pPr algn="r" fontAlgn="t">
                        <a:lnSpc>
                          <a:spcPts val="1100"/>
                        </a:lnSpc>
                      </a:pPr>
                      <a:r>
                        <a:rPr lang="fr-FR" sz="1200" b="1" kern="1200" dirty="0" smtClean="0">
                          <a:solidFill>
                            <a:srgbClr val="7F7F7F"/>
                          </a:solidFill>
                          <a:latin typeface="+mn-lt"/>
                          <a:ea typeface="Calibri"/>
                          <a:cs typeface="Times New Roman"/>
                        </a:rPr>
                        <a:t>Comparer ses performances</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5052">
                <a:tc>
                  <a:txBody>
                    <a:bodyPr/>
                    <a:lstStyle/>
                    <a:p>
                      <a:pPr algn="r" fontAlgn="t">
                        <a:lnSpc>
                          <a:spcPts val="1100"/>
                        </a:lnSpc>
                      </a:pPr>
                      <a:r>
                        <a:rPr lang="fr-FR" sz="1200" b="1" kern="1200" dirty="0" smtClean="0">
                          <a:solidFill>
                            <a:srgbClr val="7F7F7F"/>
                          </a:solidFill>
                          <a:latin typeface="+mn-lt"/>
                          <a:ea typeface="Calibri"/>
                          <a:cs typeface="Times New Roman"/>
                        </a:rPr>
                        <a:t>Avoir des suggestions d'activités</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5052">
                <a:tc>
                  <a:txBody>
                    <a:bodyPr/>
                    <a:lstStyle/>
                    <a:p>
                      <a:pPr algn="r" fontAlgn="t">
                        <a:lnSpc>
                          <a:spcPts val="1100"/>
                        </a:lnSpc>
                      </a:pPr>
                      <a:r>
                        <a:rPr lang="fr-FR" sz="1200" b="0" kern="1200" dirty="0" smtClean="0">
                          <a:solidFill>
                            <a:srgbClr val="7F7F7F"/>
                          </a:solidFill>
                          <a:latin typeface="+mn-lt"/>
                          <a:ea typeface="Calibri"/>
                          <a:cs typeface="Times New Roman"/>
                        </a:rPr>
                        <a:t>Bénéficier d'un coaching virtuel</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5052">
                <a:tc>
                  <a:txBody>
                    <a:bodyPr/>
                    <a:lstStyle/>
                    <a:p>
                      <a:pPr algn="r" fontAlgn="t">
                        <a:lnSpc>
                          <a:spcPts val="1100"/>
                        </a:lnSpc>
                      </a:pPr>
                      <a:r>
                        <a:rPr lang="fr-FR" sz="1200" b="0" kern="1200" dirty="0" smtClean="0">
                          <a:solidFill>
                            <a:srgbClr val="7F7F7F"/>
                          </a:solidFill>
                          <a:latin typeface="+mn-lt"/>
                          <a:ea typeface="Calibri"/>
                          <a:cs typeface="Times New Roman"/>
                        </a:rPr>
                        <a:t>Faire parler de vous dans votre entourage</a:t>
                      </a:r>
                    </a:p>
                    <a:p>
                      <a:pPr algn="r" fontAlgn="t">
                        <a:lnSpc>
                          <a:spcPts val="1100"/>
                        </a:lnSpc>
                      </a:pPr>
                      <a:r>
                        <a:rPr lang="fr-FR" sz="1200" b="0" kern="1200" dirty="0" smtClean="0">
                          <a:solidFill>
                            <a:srgbClr val="7F7F7F"/>
                          </a:solidFill>
                          <a:latin typeface="+mn-lt"/>
                          <a:ea typeface="Calibri"/>
                          <a:cs typeface="Times New Roman"/>
                        </a:rPr>
                        <a:t>'créer du buzz'</a:t>
                      </a:r>
                    </a:p>
                  </a:txBody>
                  <a:tcPr marL="79131" marR="8792" marT="879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8" name="Graphique 17"/>
          <p:cNvGraphicFramePr/>
          <p:nvPr>
            <p:extLst>
              <p:ext uri="{D42A27DB-BD31-4B8C-83A1-F6EECF244321}">
                <p14:modId xmlns:p14="http://schemas.microsoft.com/office/powerpoint/2010/main" val="1904547"/>
              </p:ext>
            </p:extLst>
          </p:nvPr>
        </p:nvGraphicFramePr>
        <p:xfrm>
          <a:off x="4360910" y="1569341"/>
          <a:ext cx="3213157" cy="5060059"/>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Łącznik prosty 11"/>
          <p:cNvCxnSpPr/>
          <p:nvPr/>
        </p:nvCxnSpPr>
        <p:spPr>
          <a:xfrm rot="5400000">
            <a:off x="5106194" y="3505200"/>
            <a:ext cx="2589215" cy="1589"/>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Elipsa 12"/>
          <p:cNvSpPr/>
          <p:nvPr/>
        </p:nvSpPr>
        <p:spPr>
          <a:xfrm rot="3361402">
            <a:off x="6047102" y="3398759"/>
            <a:ext cx="2631508" cy="914400"/>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performance</a:t>
            </a:r>
            <a:endParaRPr lang="fr-FR" b="1" dirty="0"/>
          </a:p>
        </p:txBody>
      </p:sp>
      <p:sp>
        <p:nvSpPr>
          <p:cNvPr id="9" name="Rectangle 8"/>
          <p:cNvSpPr/>
          <p:nvPr/>
        </p:nvSpPr>
        <p:spPr>
          <a:xfrm>
            <a:off x="2752002" y="5444413"/>
            <a:ext cx="5163065" cy="971128"/>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11"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4"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Baromètre 2016</a:t>
            </a:r>
            <a:endParaRPr lang="fr-FR" sz="1200" dirty="0">
              <a:solidFill>
                <a:srgbClr val="FF6600"/>
              </a:solidFill>
            </a:endParaRPr>
          </a:p>
        </p:txBody>
      </p:sp>
      <p:pic>
        <p:nvPicPr>
          <p:cNvPr id="15" name="Image 14"/>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6"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1947631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3"/>
          <p:cNvSpPr txBox="1">
            <a:spLocks/>
          </p:cNvSpPr>
          <p:nvPr/>
        </p:nvSpPr>
        <p:spPr>
          <a:xfrm>
            <a:off x="711969" y="656057"/>
            <a:ext cx="7964487" cy="780648"/>
          </a:xfrm>
          <a:prstGeom prst="rect">
            <a:avLst/>
          </a:prstGeom>
        </p:spPr>
        <p:txBody>
          <a:bodyPr vert="horz" wrap="square" lIns="36000" tIns="0" rIns="36000" bIns="0" rtlCol="0" anchor="t">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fr-FR" sz="2200" b="1" cap="all" dirty="0">
                <a:solidFill>
                  <a:srgbClr val="FF6600"/>
                </a:solidFill>
                <a:latin typeface="+mj-lt"/>
                <a:ea typeface="+mj-ea"/>
                <a:cs typeface="+mj-cs"/>
              </a:rPr>
              <a:t>Evolution du nombre moyen de pas</a:t>
            </a:r>
          </a:p>
        </p:txBody>
      </p:sp>
      <p:cxnSp>
        <p:nvCxnSpPr>
          <p:cNvPr id="7" name="Connecteur droit 6"/>
          <p:cNvCxnSpPr/>
          <p:nvPr/>
        </p:nvCxnSpPr>
        <p:spPr>
          <a:xfrm>
            <a:off x="1763688" y="3212976"/>
            <a:ext cx="5681600" cy="766"/>
          </a:xfrm>
          <a:prstGeom prst="line">
            <a:avLst/>
          </a:prstGeom>
          <a:ln w="38100" cap="flat" cmpd="sng" algn="ctr">
            <a:solidFill>
              <a:schemeClr val="bg1">
                <a:lumMod val="50000"/>
              </a:schemeClr>
            </a:solidFill>
            <a:prstDash val="sysDash"/>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8" name="Grouper 17"/>
          <p:cNvGrpSpPr/>
          <p:nvPr/>
        </p:nvGrpSpPr>
        <p:grpSpPr>
          <a:xfrm>
            <a:off x="-112713" y="611188"/>
            <a:ext cx="701676" cy="846137"/>
            <a:chOff x="-112713" y="611188"/>
            <a:chExt cx="701676" cy="846137"/>
          </a:xfrm>
        </p:grpSpPr>
        <p:sp>
          <p:nvSpPr>
            <p:cNvPr id="19"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20"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grpSp>
      <p:sp>
        <p:nvSpPr>
          <p:cNvPr id="25" name="Espace réservé du texte 13"/>
          <p:cNvSpPr>
            <a:spLocks noGrp="1"/>
          </p:cNvSpPr>
          <p:nvPr>
            <p:ph type="body" sz="quarter" idx="4294967295"/>
          </p:nvPr>
        </p:nvSpPr>
        <p:spPr>
          <a:xfrm>
            <a:off x="684213" y="374524"/>
            <a:ext cx="7775575" cy="185737"/>
          </a:xfrm>
          <a:prstGeom prst="rect">
            <a:avLst/>
          </a:prstGeom>
        </p:spPr>
        <p:txBody>
          <a:bodyPr rtlCol="0"/>
          <a:lstStyle/>
          <a:p>
            <a:pPr marL="0" indent="0" eaLnBrk="1" fontAlgn="auto" hangingPunct="1">
              <a:spcBef>
                <a:spcPts val="0"/>
              </a:spcBef>
              <a:spcAft>
                <a:spcPts val="0"/>
              </a:spcAft>
              <a:buNone/>
              <a:defRPr/>
            </a:pPr>
            <a:r>
              <a:rPr lang="fr-FR" sz="1200" dirty="0">
                <a:solidFill>
                  <a:srgbClr val="FF6600"/>
                </a:solidFill>
              </a:rPr>
              <a:t>5 ans de baromètre</a:t>
            </a:r>
          </a:p>
        </p:txBody>
      </p:sp>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3" name="Picture 2" descr="See original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
        <p:nvSpPr>
          <p:cNvPr id="15" name="Forme libre 14"/>
          <p:cNvSpPr/>
          <p:nvPr/>
        </p:nvSpPr>
        <p:spPr>
          <a:xfrm>
            <a:off x="2226331" y="2564904"/>
            <a:ext cx="4625203" cy="914400"/>
          </a:xfrm>
          <a:custGeom>
            <a:avLst/>
            <a:gdLst>
              <a:gd name="connsiteX0" fmla="*/ 4411119 w 4411119"/>
              <a:gd name="connsiteY0" fmla="*/ 340206 h 557560"/>
              <a:gd name="connsiteX1" fmla="*/ 3844137 w 4411119"/>
              <a:gd name="connsiteY1" fmla="*/ 374227 h 557560"/>
              <a:gd name="connsiteX2" fmla="*/ 3288495 w 4411119"/>
              <a:gd name="connsiteY2" fmla="*/ 453608 h 557560"/>
              <a:gd name="connsiteX3" fmla="*/ 2211229 w 4411119"/>
              <a:gd name="connsiteY3" fmla="*/ 249484 h 557560"/>
              <a:gd name="connsiteX4" fmla="*/ 1202001 w 4411119"/>
              <a:gd name="connsiteY4" fmla="*/ 532990 h 557560"/>
              <a:gd name="connsiteX5" fmla="*/ 396887 w 4411119"/>
              <a:gd name="connsiteY5" fmla="*/ 102062 h 557560"/>
              <a:gd name="connsiteX6" fmla="*/ 0 w 4411119"/>
              <a:gd name="connsiteY6" fmla="*/ 0 h 55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119" h="557560">
                <a:moveTo>
                  <a:pt x="4411119" y="340206"/>
                </a:moveTo>
                <a:cubicBezTo>
                  <a:pt x="4221180" y="347766"/>
                  <a:pt x="4031241" y="355327"/>
                  <a:pt x="3844137" y="374227"/>
                </a:cubicBezTo>
                <a:cubicBezTo>
                  <a:pt x="3657033" y="393127"/>
                  <a:pt x="3560646" y="474398"/>
                  <a:pt x="3288495" y="453608"/>
                </a:cubicBezTo>
                <a:cubicBezTo>
                  <a:pt x="3016344" y="432818"/>
                  <a:pt x="2558978" y="236254"/>
                  <a:pt x="2211229" y="249484"/>
                </a:cubicBezTo>
                <a:cubicBezTo>
                  <a:pt x="1863480" y="262714"/>
                  <a:pt x="1504391" y="557560"/>
                  <a:pt x="1202001" y="532990"/>
                </a:cubicBezTo>
                <a:cubicBezTo>
                  <a:pt x="899611" y="508420"/>
                  <a:pt x="597220" y="190894"/>
                  <a:pt x="396887" y="102062"/>
                </a:cubicBezTo>
                <a:cubicBezTo>
                  <a:pt x="196554" y="13230"/>
                  <a:pt x="0" y="0"/>
                  <a:pt x="0" y="0"/>
                </a:cubicBezTo>
              </a:path>
            </a:pathLst>
          </a:custGeom>
          <a:ln w="76200" cap="flat" cmpd="sng" algn="ctr">
            <a:solidFill>
              <a:srgbClr val="800000"/>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aphicFrame>
        <p:nvGraphicFramePr>
          <p:cNvPr id="14" name="Graphique 13"/>
          <p:cNvGraphicFramePr/>
          <p:nvPr>
            <p:extLst>
              <p:ext uri="{D42A27DB-BD31-4B8C-83A1-F6EECF244321}">
                <p14:modId xmlns:p14="http://schemas.microsoft.com/office/powerpoint/2010/main" val="2290688491"/>
              </p:ext>
            </p:extLst>
          </p:nvPr>
        </p:nvGraphicFramePr>
        <p:xfrm>
          <a:off x="968288" y="1950360"/>
          <a:ext cx="6629400" cy="3620779"/>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7445288" y="2986854"/>
            <a:ext cx="1470112" cy="738664"/>
          </a:xfrm>
          <a:prstGeom prst="rect">
            <a:avLst/>
          </a:prstGeom>
        </p:spPr>
        <p:txBody>
          <a:bodyPr wrap="square">
            <a:spAutoFit/>
          </a:bodyPr>
          <a:lstStyle/>
          <a:p>
            <a:pPr algn="ctr"/>
            <a:r>
              <a:rPr lang="fr-FR" sz="2100" b="1" dirty="0" smtClean="0">
                <a:solidFill>
                  <a:schemeClr val="tx1">
                    <a:lumMod val="50000"/>
                    <a:lumOff val="50000"/>
                  </a:schemeClr>
                </a:solidFill>
              </a:rPr>
              <a:t>7 889 pas</a:t>
            </a:r>
          </a:p>
          <a:p>
            <a:pPr algn="ctr"/>
            <a:r>
              <a:rPr lang="fr-FR" sz="2100" dirty="0" smtClean="0">
                <a:solidFill>
                  <a:schemeClr val="tx1">
                    <a:lumMod val="50000"/>
                    <a:lumOff val="50000"/>
                  </a:schemeClr>
                </a:solidFill>
              </a:rPr>
              <a:t>~ 6 km</a:t>
            </a:r>
          </a:p>
        </p:txBody>
      </p:sp>
      <p:sp>
        <p:nvSpPr>
          <p:cNvPr id="22" name="Rectangle 21"/>
          <p:cNvSpPr/>
          <p:nvPr/>
        </p:nvSpPr>
        <p:spPr>
          <a:xfrm>
            <a:off x="7445288" y="3736538"/>
            <a:ext cx="1470112" cy="1292662"/>
          </a:xfrm>
          <a:prstGeom prst="rect">
            <a:avLst/>
          </a:prstGeom>
        </p:spPr>
        <p:txBody>
          <a:bodyPr wrap="square">
            <a:spAutoFit/>
          </a:bodyPr>
          <a:lstStyle/>
          <a:p>
            <a:pPr algn="ctr"/>
            <a:endParaRPr lang="fr-FR" sz="2100" b="1" dirty="0" smtClean="0">
              <a:solidFill>
                <a:schemeClr val="tx1">
                  <a:lumMod val="50000"/>
                  <a:lumOff val="50000"/>
                </a:schemeClr>
              </a:solidFill>
              <a:sym typeface="Wingdings"/>
            </a:endParaRPr>
          </a:p>
          <a:p>
            <a:pPr algn="ctr">
              <a:buFont typeface="Wingdings" charset="2"/>
              <a:buChar char="à"/>
            </a:pPr>
            <a:r>
              <a:rPr lang="fr-FR" sz="2100" dirty="0" smtClean="0">
                <a:solidFill>
                  <a:schemeClr val="tx1">
                    <a:lumMod val="50000"/>
                    <a:lumOff val="50000"/>
                  </a:schemeClr>
                </a:solidFill>
              </a:rPr>
              <a:t> ~ </a:t>
            </a:r>
            <a:r>
              <a:rPr lang="fr-FR" i="1" dirty="0" smtClean="0">
                <a:solidFill>
                  <a:schemeClr val="tx1">
                    <a:lumMod val="50000"/>
                    <a:lumOff val="50000"/>
                  </a:schemeClr>
                </a:solidFill>
              </a:rPr>
              <a:t>2 km </a:t>
            </a:r>
          </a:p>
          <a:p>
            <a:pPr algn="ctr"/>
            <a:r>
              <a:rPr lang="fr-FR" i="1" dirty="0" smtClean="0">
                <a:solidFill>
                  <a:schemeClr val="tx1">
                    <a:lumMod val="50000"/>
                    <a:lumOff val="50000"/>
                  </a:schemeClr>
                </a:solidFill>
              </a:rPr>
              <a:t>ou 30 min </a:t>
            </a:r>
          </a:p>
          <a:p>
            <a:pPr algn="ctr"/>
            <a:r>
              <a:rPr lang="fr-FR" i="1" dirty="0" smtClean="0">
                <a:solidFill>
                  <a:schemeClr val="tx1">
                    <a:lumMod val="50000"/>
                    <a:lumOff val="50000"/>
                  </a:schemeClr>
                </a:solidFill>
              </a:rPr>
              <a:t>de plus</a:t>
            </a:r>
            <a:endParaRPr lang="fr-FR" i="1" dirty="0">
              <a:solidFill>
                <a:schemeClr val="tx1">
                  <a:lumMod val="50000"/>
                  <a:lumOff val="50000"/>
                </a:schemeClr>
              </a:solidFill>
            </a:endParaRPr>
          </a:p>
        </p:txBody>
      </p:sp>
    </p:spTree>
    <p:extLst>
      <p:ext uri="{BB962C8B-B14F-4D97-AF65-F5344CB8AC3E}">
        <p14:creationId xmlns:p14="http://schemas.microsoft.com/office/powerpoint/2010/main" val="20131860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52400" y="1546225"/>
            <a:ext cx="4103687" cy="3455987"/>
          </a:xfrm>
        </p:spPr>
        <p:txBody>
          <a:bodyPr/>
          <a:lstStyle/>
          <a:p>
            <a:pPr eaLnBrk="1" fontAlgn="auto" hangingPunct="1">
              <a:spcAft>
                <a:spcPts val="0"/>
              </a:spcAft>
              <a:defRPr/>
            </a:pPr>
            <a:r>
              <a:rPr lang="fr-FR" sz="3200" dirty="0" smtClean="0">
                <a:solidFill>
                  <a:srgbClr val="FF6600"/>
                </a:solidFill>
              </a:rPr>
              <a:t>INFORMER </a:t>
            </a:r>
            <a:br>
              <a:rPr lang="fr-FR" sz="3200" dirty="0" smtClean="0">
                <a:solidFill>
                  <a:srgbClr val="FF6600"/>
                </a:solidFill>
              </a:rPr>
            </a:br>
            <a:r>
              <a:rPr lang="fr-FR" sz="3200" dirty="0" smtClean="0">
                <a:solidFill>
                  <a:srgbClr val="FF6600"/>
                </a:solidFill>
              </a:rPr>
              <a:t>EDUQUER</a:t>
            </a:r>
            <a:endParaRPr lang="fr-FR" sz="3200" dirty="0">
              <a:solidFill>
                <a:srgbClr val="FF6600"/>
              </a:solidFill>
            </a:endParaRPr>
          </a:p>
        </p:txBody>
      </p:sp>
      <p:sp>
        <p:nvSpPr>
          <p:cNvPr id="20" name="Freeform 10"/>
          <p:cNvSpPr>
            <a:spLocks/>
          </p:cNvSpPr>
          <p:nvPr/>
        </p:nvSpPr>
        <p:spPr bwMode="auto">
          <a:xfrm>
            <a:off x="4367212" y="1074737"/>
            <a:ext cx="3959225" cy="4397375"/>
          </a:xfrm>
          <a:custGeom>
            <a:avLst/>
            <a:gdLst>
              <a:gd name="T0" fmla="*/ 2492 w 2494"/>
              <a:gd name="T1" fmla="*/ 1348 h 2770"/>
              <a:gd name="T2" fmla="*/ 2480 w 2494"/>
              <a:gd name="T3" fmla="*/ 1286 h 2770"/>
              <a:gd name="T4" fmla="*/ 2458 w 2494"/>
              <a:gd name="T5" fmla="*/ 1228 h 2770"/>
              <a:gd name="T6" fmla="*/ 2446 w 2494"/>
              <a:gd name="T7" fmla="*/ 1206 h 2770"/>
              <a:gd name="T8" fmla="*/ 2426 w 2494"/>
              <a:gd name="T9" fmla="*/ 1176 h 2770"/>
              <a:gd name="T10" fmla="*/ 2386 w 2494"/>
              <a:gd name="T11" fmla="*/ 1130 h 2770"/>
              <a:gd name="T12" fmla="*/ 2340 w 2494"/>
              <a:gd name="T13" fmla="*/ 1092 h 2770"/>
              <a:gd name="T14" fmla="*/ 2310 w 2494"/>
              <a:gd name="T15" fmla="*/ 1074 h 2770"/>
              <a:gd name="T16" fmla="*/ 534 w 2494"/>
              <a:gd name="T17" fmla="*/ 48 h 2770"/>
              <a:gd name="T18" fmla="*/ 490 w 2494"/>
              <a:gd name="T19" fmla="*/ 26 h 2770"/>
              <a:gd name="T20" fmla="*/ 440 w 2494"/>
              <a:gd name="T21" fmla="*/ 10 h 2770"/>
              <a:gd name="T22" fmla="*/ 398 w 2494"/>
              <a:gd name="T23" fmla="*/ 2 h 2770"/>
              <a:gd name="T24" fmla="*/ 356 w 2494"/>
              <a:gd name="T25" fmla="*/ 0 h 2770"/>
              <a:gd name="T26" fmla="*/ 282 w 2494"/>
              <a:gd name="T27" fmla="*/ 8 h 2770"/>
              <a:gd name="T28" fmla="*/ 184 w 2494"/>
              <a:gd name="T29" fmla="*/ 44 h 2770"/>
              <a:gd name="T30" fmla="*/ 118 w 2494"/>
              <a:gd name="T31" fmla="*/ 92 h 2770"/>
              <a:gd name="T32" fmla="*/ 64 w 2494"/>
              <a:gd name="T33" fmla="*/ 154 h 2770"/>
              <a:gd name="T34" fmla="*/ 48 w 2494"/>
              <a:gd name="T35" fmla="*/ 178 h 2770"/>
              <a:gd name="T36" fmla="*/ 34 w 2494"/>
              <a:gd name="T37" fmla="*/ 206 h 2770"/>
              <a:gd name="T38" fmla="*/ 16 w 2494"/>
              <a:gd name="T39" fmla="*/ 252 h 2770"/>
              <a:gd name="T40" fmla="*/ 4 w 2494"/>
              <a:gd name="T41" fmla="*/ 304 h 2770"/>
              <a:gd name="T42" fmla="*/ 2 w 2494"/>
              <a:gd name="T43" fmla="*/ 330 h 2770"/>
              <a:gd name="T44" fmla="*/ 0 w 2494"/>
              <a:gd name="T45" fmla="*/ 2408 h 2770"/>
              <a:gd name="T46" fmla="*/ 2 w 2494"/>
              <a:gd name="T47" fmla="*/ 2440 h 2770"/>
              <a:gd name="T48" fmla="*/ 4 w 2494"/>
              <a:gd name="T49" fmla="*/ 2466 h 2770"/>
              <a:gd name="T50" fmla="*/ 16 w 2494"/>
              <a:gd name="T51" fmla="*/ 2520 h 2770"/>
              <a:gd name="T52" fmla="*/ 34 w 2494"/>
              <a:gd name="T53" fmla="*/ 2564 h 2770"/>
              <a:gd name="T54" fmla="*/ 48 w 2494"/>
              <a:gd name="T55" fmla="*/ 2592 h 2770"/>
              <a:gd name="T56" fmla="*/ 62 w 2494"/>
              <a:gd name="T57" fmla="*/ 2614 h 2770"/>
              <a:gd name="T58" fmla="*/ 102 w 2494"/>
              <a:gd name="T59" fmla="*/ 2664 h 2770"/>
              <a:gd name="T60" fmla="*/ 150 w 2494"/>
              <a:gd name="T61" fmla="*/ 2704 h 2770"/>
              <a:gd name="T62" fmla="*/ 218 w 2494"/>
              <a:gd name="T63" fmla="*/ 2742 h 2770"/>
              <a:gd name="T64" fmla="*/ 328 w 2494"/>
              <a:gd name="T65" fmla="*/ 2768 h 2770"/>
              <a:gd name="T66" fmla="*/ 356 w 2494"/>
              <a:gd name="T67" fmla="*/ 2770 h 2770"/>
              <a:gd name="T68" fmla="*/ 434 w 2494"/>
              <a:gd name="T69" fmla="*/ 2762 h 2770"/>
              <a:gd name="T70" fmla="*/ 488 w 2494"/>
              <a:gd name="T71" fmla="*/ 2744 h 2770"/>
              <a:gd name="T72" fmla="*/ 534 w 2494"/>
              <a:gd name="T73" fmla="*/ 2722 h 2770"/>
              <a:gd name="T74" fmla="*/ 2316 w 2494"/>
              <a:gd name="T75" fmla="*/ 1694 h 2770"/>
              <a:gd name="T76" fmla="*/ 2334 w 2494"/>
              <a:gd name="T77" fmla="*/ 1682 h 2770"/>
              <a:gd name="T78" fmla="*/ 2370 w 2494"/>
              <a:gd name="T79" fmla="*/ 1654 h 2770"/>
              <a:gd name="T80" fmla="*/ 2406 w 2494"/>
              <a:gd name="T81" fmla="*/ 1618 h 2770"/>
              <a:gd name="T82" fmla="*/ 2436 w 2494"/>
              <a:gd name="T83" fmla="*/ 1578 h 2770"/>
              <a:gd name="T84" fmla="*/ 2446 w 2494"/>
              <a:gd name="T85" fmla="*/ 1562 h 2770"/>
              <a:gd name="T86" fmla="*/ 2476 w 2494"/>
              <a:gd name="T87" fmla="*/ 1496 h 2770"/>
              <a:gd name="T88" fmla="*/ 2494 w 2494"/>
              <a:gd name="T89" fmla="*/ 138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4" h="2770">
                <a:moveTo>
                  <a:pt x="2494" y="1388"/>
                </a:moveTo>
                <a:lnTo>
                  <a:pt x="2494" y="1388"/>
                </a:lnTo>
                <a:lnTo>
                  <a:pt x="2492" y="1348"/>
                </a:lnTo>
                <a:lnTo>
                  <a:pt x="2490" y="1328"/>
                </a:lnTo>
                <a:lnTo>
                  <a:pt x="2486" y="1306"/>
                </a:lnTo>
                <a:lnTo>
                  <a:pt x="2480" y="1286"/>
                </a:lnTo>
                <a:lnTo>
                  <a:pt x="2474" y="1266"/>
                </a:lnTo>
                <a:lnTo>
                  <a:pt x="2466" y="1246"/>
                </a:lnTo>
                <a:lnTo>
                  <a:pt x="2458" y="1228"/>
                </a:lnTo>
                <a:lnTo>
                  <a:pt x="2458" y="1228"/>
                </a:lnTo>
                <a:lnTo>
                  <a:pt x="2446" y="1206"/>
                </a:lnTo>
                <a:lnTo>
                  <a:pt x="2446" y="1206"/>
                </a:lnTo>
                <a:lnTo>
                  <a:pt x="2442" y="1200"/>
                </a:lnTo>
                <a:lnTo>
                  <a:pt x="2442" y="1200"/>
                </a:lnTo>
                <a:lnTo>
                  <a:pt x="2426" y="1176"/>
                </a:lnTo>
                <a:lnTo>
                  <a:pt x="2406" y="1150"/>
                </a:lnTo>
                <a:lnTo>
                  <a:pt x="2406" y="1150"/>
                </a:lnTo>
                <a:lnTo>
                  <a:pt x="2386" y="1130"/>
                </a:lnTo>
                <a:lnTo>
                  <a:pt x="2364" y="1110"/>
                </a:lnTo>
                <a:lnTo>
                  <a:pt x="2364" y="1110"/>
                </a:lnTo>
                <a:lnTo>
                  <a:pt x="2340" y="1092"/>
                </a:lnTo>
                <a:lnTo>
                  <a:pt x="2340" y="1092"/>
                </a:lnTo>
                <a:lnTo>
                  <a:pt x="2316" y="1076"/>
                </a:lnTo>
                <a:lnTo>
                  <a:pt x="2310" y="1074"/>
                </a:lnTo>
                <a:lnTo>
                  <a:pt x="540" y="52"/>
                </a:lnTo>
                <a:lnTo>
                  <a:pt x="534" y="48"/>
                </a:lnTo>
                <a:lnTo>
                  <a:pt x="534" y="48"/>
                </a:lnTo>
                <a:lnTo>
                  <a:pt x="512" y="36"/>
                </a:lnTo>
                <a:lnTo>
                  <a:pt x="512" y="36"/>
                </a:lnTo>
                <a:lnTo>
                  <a:pt x="490" y="26"/>
                </a:lnTo>
                <a:lnTo>
                  <a:pt x="490" y="26"/>
                </a:lnTo>
                <a:lnTo>
                  <a:pt x="464" y="16"/>
                </a:lnTo>
                <a:lnTo>
                  <a:pt x="440" y="10"/>
                </a:lnTo>
                <a:lnTo>
                  <a:pt x="440" y="10"/>
                </a:lnTo>
                <a:lnTo>
                  <a:pt x="418" y="6"/>
                </a:lnTo>
                <a:lnTo>
                  <a:pt x="398" y="2"/>
                </a:lnTo>
                <a:lnTo>
                  <a:pt x="376" y="0"/>
                </a:lnTo>
                <a:lnTo>
                  <a:pt x="356" y="0"/>
                </a:lnTo>
                <a:lnTo>
                  <a:pt x="356" y="0"/>
                </a:lnTo>
                <a:lnTo>
                  <a:pt x="318" y="2"/>
                </a:lnTo>
                <a:lnTo>
                  <a:pt x="318" y="2"/>
                </a:lnTo>
                <a:lnTo>
                  <a:pt x="282" y="8"/>
                </a:lnTo>
                <a:lnTo>
                  <a:pt x="248" y="16"/>
                </a:lnTo>
                <a:lnTo>
                  <a:pt x="214" y="28"/>
                </a:lnTo>
                <a:lnTo>
                  <a:pt x="184" y="44"/>
                </a:lnTo>
                <a:lnTo>
                  <a:pt x="184" y="44"/>
                </a:lnTo>
                <a:lnTo>
                  <a:pt x="150" y="66"/>
                </a:lnTo>
                <a:lnTo>
                  <a:pt x="118" y="92"/>
                </a:lnTo>
                <a:lnTo>
                  <a:pt x="88" y="120"/>
                </a:lnTo>
                <a:lnTo>
                  <a:pt x="76" y="136"/>
                </a:lnTo>
                <a:lnTo>
                  <a:pt x="64" y="154"/>
                </a:lnTo>
                <a:lnTo>
                  <a:pt x="64" y="154"/>
                </a:lnTo>
                <a:lnTo>
                  <a:pt x="48" y="178"/>
                </a:lnTo>
                <a:lnTo>
                  <a:pt x="48" y="178"/>
                </a:lnTo>
                <a:lnTo>
                  <a:pt x="40" y="192"/>
                </a:lnTo>
                <a:lnTo>
                  <a:pt x="40" y="192"/>
                </a:lnTo>
                <a:lnTo>
                  <a:pt x="34" y="206"/>
                </a:lnTo>
                <a:lnTo>
                  <a:pt x="34" y="206"/>
                </a:lnTo>
                <a:lnTo>
                  <a:pt x="24" y="230"/>
                </a:lnTo>
                <a:lnTo>
                  <a:pt x="16" y="252"/>
                </a:lnTo>
                <a:lnTo>
                  <a:pt x="16" y="252"/>
                </a:lnTo>
                <a:lnTo>
                  <a:pt x="8" y="278"/>
                </a:lnTo>
                <a:lnTo>
                  <a:pt x="4" y="304"/>
                </a:lnTo>
                <a:lnTo>
                  <a:pt x="4" y="304"/>
                </a:lnTo>
                <a:lnTo>
                  <a:pt x="2" y="330"/>
                </a:lnTo>
                <a:lnTo>
                  <a:pt x="2" y="330"/>
                </a:lnTo>
                <a:lnTo>
                  <a:pt x="0" y="356"/>
                </a:lnTo>
                <a:lnTo>
                  <a:pt x="0" y="362"/>
                </a:lnTo>
                <a:lnTo>
                  <a:pt x="0" y="2408"/>
                </a:lnTo>
                <a:lnTo>
                  <a:pt x="0" y="2414"/>
                </a:lnTo>
                <a:lnTo>
                  <a:pt x="0" y="2414"/>
                </a:lnTo>
                <a:lnTo>
                  <a:pt x="2" y="2440"/>
                </a:lnTo>
                <a:lnTo>
                  <a:pt x="2" y="2440"/>
                </a:lnTo>
                <a:lnTo>
                  <a:pt x="4" y="2466"/>
                </a:lnTo>
                <a:lnTo>
                  <a:pt x="4" y="2466"/>
                </a:lnTo>
                <a:lnTo>
                  <a:pt x="10" y="2494"/>
                </a:lnTo>
                <a:lnTo>
                  <a:pt x="16" y="2520"/>
                </a:lnTo>
                <a:lnTo>
                  <a:pt x="16" y="2520"/>
                </a:lnTo>
                <a:lnTo>
                  <a:pt x="24" y="2542"/>
                </a:lnTo>
                <a:lnTo>
                  <a:pt x="34" y="2564"/>
                </a:lnTo>
                <a:lnTo>
                  <a:pt x="34" y="2564"/>
                </a:lnTo>
                <a:lnTo>
                  <a:pt x="40" y="2578"/>
                </a:lnTo>
                <a:lnTo>
                  <a:pt x="40" y="2578"/>
                </a:lnTo>
                <a:lnTo>
                  <a:pt x="48" y="2592"/>
                </a:lnTo>
                <a:lnTo>
                  <a:pt x="48" y="2592"/>
                </a:lnTo>
                <a:lnTo>
                  <a:pt x="62" y="2614"/>
                </a:lnTo>
                <a:lnTo>
                  <a:pt x="62" y="2614"/>
                </a:lnTo>
                <a:lnTo>
                  <a:pt x="74" y="2632"/>
                </a:lnTo>
                <a:lnTo>
                  <a:pt x="88" y="2648"/>
                </a:lnTo>
                <a:lnTo>
                  <a:pt x="102" y="2664"/>
                </a:lnTo>
                <a:lnTo>
                  <a:pt x="118" y="2678"/>
                </a:lnTo>
                <a:lnTo>
                  <a:pt x="134" y="2692"/>
                </a:lnTo>
                <a:lnTo>
                  <a:pt x="150" y="2704"/>
                </a:lnTo>
                <a:lnTo>
                  <a:pt x="184" y="2726"/>
                </a:lnTo>
                <a:lnTo>
                  <a:pt x="184" y="2726"/>
                </a:lnTo>
                <a:lnTo>
                  <a:pt x="218" y="2742"/>
                </a:lnTo>
                <a:lnTo>
                  <a:pt x="254" y="2754"/>
                </a:lnTo>
                <a:lnTo>
                  <a:pt x="290" y="2764"/>
                </a:lnTo>
                <a:lnTo>
                  <a:pt x="328" y="2768"/>
                </a:lnTo>
                <a:lnTo>
                  <a:pt x="328" y="2768"/>
                </a:lnTo>
                <a:lnTo>
                  <a:pt x="356" y="2770"/>
                </a:lnTo>
                <a:lnTo>
                  <a:pt x="356" y="2770"/>
                </a:lnTo>
                <a:lnTo>
                  <a:pt x="396" y="2768"/>
                </a:lnTo>
                <a:lnTo>
                  <a:pt x="434" y="2762"/>
                </a:lnTo>
                <a:lnTo>
                  <a:pt x="434" y="2762"/>
                </a:lnTo>
                <a:lnTo>
                  <a:pt x="462" y="2754"/>
                </a:lnTo>
                <a:lnTo>
                  <a:pt x="488" y="2744"/>
                </a:lnTo>
                <a:lnTo>
                  <a:pt x="488" y="2744"/>
                </a:lnTo>
                <a:lnTo>
                  <a:pt x="510" y="2734"/>
                </a:lnTo>
                <a:lnTo>
                  <a:pt x="510" y="2734"/>
                </a:lnTo>
                <a:lnTo>
                  <a:pt x="534" y="2722"/>
                </a:lnTo>
                <a:lnTo>
                  <a:pt x="540" y="2718"/>
                </a:lnTo>
                <a:lnTo>
                  <a:pt x="2312" y="1696"/>
                </a:lnTo>
                <a:lnTo>
                  <a:pt x="2316" y="1694"/>
                </a:lnTo>
                <a:lnTo>
                  <a:pt x="2316" y="1694"/>
                </a:lnTo>
                <a:lnTo>
                  <a:pt x="2334" y="1682"/>
                </a:lnTo>
                <a:lnTo>
                  <a:pt x="2334" y="1682"/>
                </a:lnTo>
                <a:lnTo>
                  <a:pt x="2352" y="1670"/>
                </a:lnTo>
                <a:lnTo>
                  <a:pt x="2352" y="1670"/>
                </a:lnTo>
                <a:lnTo>
                  <a:pt x="2370" y="1654"/>
                </a:lnTo>
                <a:lnTo>
                  <a:pt x="2388" y="1640"/>
                </a:lnTo>
                <a:lnTo>
                  <a:pt x="2388" y="1640"/>
                </a:lnTo>
                <a:lnTo>
                  <a:pt x="2406" y="1618"/>
                </a:lnTo>
                <a:lnTo>
                  <a:pt x="2426" y="1594"/>
                </a:lnTo>
                <a:lnTo>
                  <a:pt x="2426" y="1594"/>
                </a:lnTo>
                <a:lnTo>
                  <a:pt x="2436" y="1578"/>
                </a:lnTo>
                <a:lnTo>
                  <a:pt x="2436" y="1578"/>
                </a:lnTo>
                <a:lnTo>
                  <a:pt x="2446" y="1562"/>
                </a:lnTo>
                <a:lnTo>
                  <a:pt x="2446" y="1562"/>
                </a:lnTo>
                <a:lnTo>
                  <a:pt x="2462" y="1532"/>
                </a:lnTo>
                <a:lnTo>
                  <a:pt x="2462" y="1532"/>
                </a:lnTo>
                <a:lnTo>
                  <a:pt x="2476" y="1496"/>
                </a:lnTo>
                <a:lnTo>
                  <a:pt x="2486" y="1462"/>
                </a:lnTo>
                <a:lnTo>
                  <a:pt x="2492" y="1424"/>
                </a:lnTo>
                <a:lnTo>
                  <a:pt x="2494" y="1388"/>
                </a:lnTo>
                <a:close/>
              </a:path>
            </a:pathLst>
          </a:custGeom>
          <a:solidFill>
            <a:srgbClr val="EF7B71"/>
          </a:solidFill>
          <a:ln>
            <a:noFill/>
          </a:ln>
        </p:spPr>
        <p:txBody>
          <a:bodyPr rIns="360000" anchor="ctr"/>
          <a:lstStyle/>
          <a:p>
            <a:pPr algn="ctr" eaLnBrk="1" fontAlgn="auto" hangingPunct="1">
              <a:spcBef>
                <a:spcPts val="0"/>
              </a:spcBef>
              <a:spcAft>
                <a:spcPts val="0"/>
              </a:spcAft>
              <a:defRPr/>
            </a:pPr>
            <a:endParaRPr lang="fr-FR" dirty="0">
              <a:latin typeface="+mn-lt"/>
              <a:cs typeface="+mn-cs"/>
            </a:endParaRPr>
          </a:p>
        </p:txBody>
      </p:sp>
    </p:spTree>
    <p:extLst>
      <p:ext uri="{BB962C8B-B14F-4D97-AF65-F5344CB8AC3E}">
        <p14:creationId xmlns:p14="http://schemas.microsoft.com/office/powerpoint/2010/main" val="2126938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76598"/>
            <a:ext cx="7775575" cy="792162"/>
          </a:xfrm>
        </p:spPr>
        <p:txBody>
          <a:bodyPr>
            <a:normAutofit/>
          </a:bodyPr>
          <a:lstStyle/>
          <a:p>
            <a:r>
              <a:rPr lang="fr-FR" dirty="0">
                <a:solidFill>
                  <a:srgbClr val="FF6600"/>
                </a:solidFill>
              </a:rPr>
              <a:t>Le niveau de connaissance des </a:t>
            </a:r>
            <a:r>
              <a:rPr lang="fr-FR" dirty="0" smtClean="0">
                <a:solidFill>
                  <a:srgbClr val="FF6600"/>
                </a:solidFill>
              </a:rPr>
              <a:t>10 000 </a:t>
            </a:r>
            <a:r>
              <a:rPr lang="fr-FR" dirty="0">
                <a:solidFill>
                  <a:srgbClr val="FF6600"/>
                </a:solidFill>
              </a:rPr>
              <a:t>pas augmente au cours des ans</a:t>
            </a:r>
          </a:p>
        </p:txBody>
      </p:sp>
      <p:graphicFrame>
        <p:nvGraphicFramePr>
          <p:cNvPr id="4" name="Graphique 3"/>
          <p:cNvGraphicFramePr>
            <a:graphicFrameLocks/>
          </p:cNvGraphicFramePr>
          <p:nvPr>
            <p:extLst>
              <p:ext uri="{D42A27DB-BD31-4B8C-83A1-F6EECF244321}">
                <p14:modId xmlns:p14="http://schemas.microsoft.com/office/powerpoint/2010/main" val="2538668458"/>
              </p:ext>
            </p:extLst>
          </p:nvPr>
        </p:nvGraphicFramePr>
        <p:xfrm>
          <a:off x="1259632" y="1556792"/>
          <a:ext cx="7279482"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6"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0" name="Picture 2" descr="See original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613607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52400" y="1546225"/>
            <a:ext cx="4103687" cy="3455987"/>
          </a:xfrm>
        </p:spPr>
        <p:txBody>
          <a:bodyPr/>
          <a:lstStyle/>
          <a:p>
            <a:pPr eaLnBrk="1" fontAlgn="auto" hangingPunct="1">
              <a:spcAft>
                <a:spcPts val="0"/>
              </a:spcAft>
              <a:defRPr/>
            </a:pPr>
            <a:r>
              <a:rPr lang="fr-FR" sz="3200" dirty="0" smtClean="0">
                <a:solidFill>
                  <a:srgbClr val="FF6600"/>
                </a:solidFill>
              </a:rPr>
              <a:t>Pratique </a:t>
            </a:r>
            <a:r>
              <a:rPr lang="fr-FR" sz="3200" dirty="0">
                <a:solidFill>
                  <a:srgbClr val="FF6600"/>
                </a:solidFill>
              </a:rPr>
              <a:t>des enfants</a:t>
            </a:r>
          </a:p>
        </p:txBody>
      </p:sp>
      <p:sp>
        <p:nvSpPr>
          <p:cNvPr id="20" name="Freeform 10"/>
          <p:cNvSpPr>
            <a:spLocks/>
          </p:cNvSpPr>
          <p:nvPr/>
        </p:nvSpPr>
        <p:spPr bwMode="auto">
          <a:xfrm>
            <a:off x="4367212" y="1074737"/>
            <a:ext cx="3959225" cy="4397375"/>
          </a:xfrm>
          <a:custGeom>
            <a:avLst/>
            <a:gdLst>
              <a:gd name="T0" fmla="*/ 2492 w 2494"/>
              <a:gd name="T1" fmla="*/ 1348 h 2770"/>
              <a:gd name="T2" fmla="*/ 2480 w 2494"/>
              <a:gd name="T3" fmla="*/ 1286 h 2770"/>
              <a:gd name="T4" fmla="*/ 2458 w 2494"/>
              <a:gd name="T5" fmla="*/ 1228 h 2770"/>
              <a:gd name="T6" fmla="*/ 2446 w 2494"/>
              <a:gd name="T7" fmla="*/ 1206 h 2770"/>
              <a:gd name="T8" fmla="*/ 2426 w 2494"/>
              <a:gd name="T9" fmla="*/ 1176 h 2770"/>
              <a:gd name="T10" fmla="*/ 2386 w 2494"/>
              <a:gd name="T11" fmla="*/ 1130 h 2770"/>
              <a:gd name="T12" fmla="*/ 2340 w 2494"/>
              <a:gd name="T13" fmla="*/ 1092 h 2770"/>
              <a:gd name="T14" fmla="*/ 2310 w 2494"/>
              <a:gd name="T15" fmla="*/ 1074 h 2770"/>
              <a:gd name="T16" fmla="*/ 534 w 2494"/>
              <a:gd name="T17" fmla="*/ 48 h 2770"/>
              <a:gd name="T18" fmla="*/ 490 w 2494"/>
              <a:gd name="T19" fmla="*/ 26 h 2770"/>
              <a:gd name="T20" fmla="*/ 440 w 2494"/>
              <a:gd name="T21" fmla="*/ 10 h 2770"/>
              <a:gd name="T22" fmla="*/ 398 w 2494"/>
              <a:gd name="T23" fmla="*/ 2 h 2770"/>
              <a:gd name="T24" fmla="*/ 356 w 2494"/>
              <a:gd name="T25" fmla="*/ 0 h 2770"/>
              <a:gd name="T26" fmla="*/ 282 w 2494"/>
              <a:gd name="T27" fmla="*/ 8 h 2770"/>
              <a:gd name="T28" fmla="*/ 184 w 2494"/>
              <a:gd name="T29" fmla="*/ 44 h 2770"/>
              <a:gd name="T30" fmla="*/ 118 w 2494"/>
              <a:gd name="T31" fmla="*/ 92 h 2770"/>
              <a:gd name="T32" fmla="*/ 64 w 2494"/>
              <a:gd name="T33" fmla="*/ 154 h 2770"/>
              <a:gd name="T34" fmla="*/ 48 w 2494"/>
              <a:gd name="T35" fmla="*/ 178 h 2770"/>
              <a:gd name="T36" fmla="*/ 34 w 2494"/>
              <a:gd name="T37" fmla="*/ 206 h 2770"/>
              <a:gd name="T38" fmla="*/ 16 w 2494"/>
              <a:gd name="T39" fmla="*/ 252 h 2770"/>
              <a:gd name="T40" fmla="*/ 4 w 2494"/>
              <a:gd name="T41" fmla="*/ 304 h 2770"/>
              <a:gd name="T42" fmla="*/ 2 w 2494"/>
              <a:gd name="T43" fmla="*/ 330 h 2770"/>
              <a:gd name="T44" fmla="*/ 0 w 2494"/>
              <a:gd name="T45" fmla="*/ 2408 h 2770"/>
              <a:gd name="T46" fmla="*/ 2 w 2494"/>
              <a:gd name="T47" fmla="*/ 2440 h 2770"/>
              <a:gd name="T48" fmla="*/ 4 w 2494"/>
              <a:gd name="T49" fmla="*/ 2466 h 2770"/>
              <a:gd name="T50" fmla="*/ 16 w 2494"/>
              <a:gd name="T51" fmla="*/ 2520 h 2770"/>
              <a:gd name="T52" fmla="*/ 34 w 2494"/>
              <a:gd name="T53" fmla="*/ 2564 h 2770"/>
              <a:gd name="T54" fmla="*/ 48 w 2494"/>
              <a:gd name="T55" fmla="*/ 2592 h 2770"/>
              <a:gd name="T56" fmla="*/ 62 w 2494"/>
              <a:gd name="T57" fmla="*/ 2614 h 2770"/>
              <a:gd name="T58" fmla="*/ 102 w 2494"/>
              <a:gd name="T59" fmla="*/ 2664 h 2770"/>
              <a:gd name="T60" fmla="*/ 150 w 2494"/>
              <a:gd name="T61" fmla="*/ 2704 h 2770"/>
              <a:gd name="T62" fmla="*/ 218 w 2494"/>
              <a:gd name="T63" fmla="*/ 2742 h 2770"/>
              <a:gd name="T64" fmla="*/ 328 w 2494"/>
              <a:gd name="T65" fmla="*/ 2768 h 2770"/>
              <a:gd name="T66" fmla="*/ 356 w 2494"/>
              <a:gd name="T67" fmla="*/ 2770 h 2770"/>
              <a:gd name="T68" fmla="*/ 434 w 2494"/>
              <a:gd name="T69" fmla="*/ 2762 h 2770"/>
              <a:gd name="T70" fmla="*/ 488 w 2494"/>
              <a:gd name="T71" fmla="*/ 2744 h 2770"/>
              <a:gd name="T72" fmla="*/ 534 w 2494"/>
              <a:gd name="T73" fmla="*/ 2722 h 2770"/>
              <a:gd name="T74" fmla="*/ 2316 w 2494"/>
              <a:gd name="T75" fmla="*/ 1694 h 2770"/>
              <a:gd name="T76" fmla="*/ 2334 w 2494"/>
              <a:gd name="T77" fmla="*/ 1682 h 2770"/>
              <a:gd name="T78" fmla="*/ 2370 w 2494"/>
              <a:gd name="T79" fmla="*/ 1654 h 2770"/>
              <a:gd name="T80" fmla="*/ 2406 w 2494"/>
              <a:gd name="T81" fmla="*/ 1618 h 2770"/>
              <a:gd name="T82" fmla="*/ 2436 w 2494"/>
              <a:gd name="T83" fmla="*/ 1578 h 2770"/>
              <a:gd name="T84" fmla="*/ 2446 w 2494"/>
              <a:gd name="T85" fmla="*/ 1562 h 2770"/>
              <a:gd name="T86" fmla="*/ 2476 w 2494"/>
              <a:gd name="T87" fmla="*/ 1496 h 2770"/>
              <a:gd name="T88" fmla="*/ 2494 w 2494"/>
              <a:gd name="T89" fmla="*/ 138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4" h="2770">
                <a:moveTo>
                  <a:pt x="2494" y="1388"/>
                </a:moveTo>
                <a:lnTo>
                  <a:pt x="2494" y="1388"/>
                </a:lnTo>
                <a:lnTo>
                  <a:pt x="2492" y="1348"/>
                </a:lnTo>
                <a:lnTo>
                  <a:pt x="2490" y="1328"/>
                </a:lnTo>
                <a:lnTo>
                  <a:pt x="2486" y="1306"/>
                </a:lnTo>
                <a:lnTo>
                  <a:pt x="2480" y="1286"/>
                </a:lnTo>
                <a:lnTo>
                  <a:pt x="2474" y="1266"/>
                </a:lnTo>
                <a:lnTo>
                  <a:pt x="2466" y="1246"/>
                </a:lnTo>
                <a:lnTo>
                  <a:pt x="2458" y="1228"/>
                </a:lnTo>
                <a:lnTo>
                  <a:pt x="2458" y="1228"/>
                </a:lnTo>
                <a:lnTo>
                  <a:pt x="2446" y="1206"/>
                </a:lnTo>
                <a:lnTo>
                  <a:pt x="2446" y="1206"/>
                </a:lnTo>
                <a:lnTo>
                  <a:pt x="2442" y="1200"/>
                </a:lnTo>
                <a:lnTo>
                  <a:pt x="2442" y="1200"/>
                </a:lnTo>
                <a:lnTo>
                  <a:pt x="2426" y="1176"/>
                </a:lnTo>
                <a:lnTo>
                  <a:pt x="2406" y="1150"/>
                </a:lnTo>
                <a:lnTo>
                  <a:pt x="2406" y="1150"/>
                </a:lnTo>
                <a:lnTo>
                  <a:pt x="2386" y="1130"/>
                </a:lnTo>
                <a:lnTo>
                  <a:pt x="2364" y="1110"/>
                </a:lnTo>
                <a:lnTo>
                  <a:pt x="2364" y="1110"/>
                </a:lnTo>
                <a:lnTo>
                  <a:pt x="2340" y="1092"/>
                </a:lnTo>
                <a:lnTo>
                  <a:pt x="2340" y="1092"/>
                </a:lnTo>
                <a:lnTo>
                  <a:pt x="2316" y="1076"/>
                </a:lnTo>
                <a:lnTo>
                  <a:pt x="2310" y="1074"/>
                </a:lnTo>
                <a:lnTo>
                  <a:pt x="540" y="52"/>
                </a:lnTo>
                <a:lnTo>
                  <a:pt x="534" y="48"/>
                </a:lnTo>
                <a:lnTo>
                  <a:pt x="534" y="48"/>
                </a:lnTo>
                <a:lnTo>
                  <a:pt x="512" y="36"/>
                </a:lnTo>
                <a:lnTo>
                  <a:pt x="512" y="36"/>
                </a:lnTo>
                <a:lnTo>
                  <a:pt x="490" y="26"/>
                </a:lnTo>
                <a:lnTo>
                  <a:pt x="490" y="26"/>
                </a:lnTo>
                <a:lnTo>
                  <a:pt x="464" y="16"/>
                </a:lnTo>
                <a:lnTo>
                  <a:pt x="440" y="10"/>
                </a:lnTo>
                <a:lnTo>
                  <a:pt x="440" y="10"/>
                </a:lnTo>
                <a:lnTo>
                  <a:pt x="418" y="6"/>
                </a:lnTo>
                <a:lnTo>
                  <a:pt x="398" y="2"/>
                </a:lnTo>
                <a:lnTo>
                  <a:pt x="376" y="0"/>
                </a:lnTo>
                <a:lnTo>
                  <a:pt x="356" y="0"/>
                </a:lnTo>
                <a:lnTo>
                  <a:pt x="356" y="0"/>
                </a:lnTo>
                <a:lnTo>
                  <a:pt x="318" y="2"/>
                </a:lnTo>
                <a:lnTo>
                  <a:pt x="318" y="2"/>
                </a:lnTo>
                <a:lnTo>
                  <a:pt x="282" y="8"/>
                </a:lnTo>
                <a:lnTo>
                  <a:pt x="248" y="16"/>
                </a:lnTo>
                <a:lnTo>
                  <a:pt x="214" y="28"/>
                </a:lnTo>
                <a:lnTo>
                  <a:pt x="184" y="44"/>
                </a:lnTo>
                <a:lnTo>
                  <a:pt x="184" y="44"/>
                </a:lnTo>
                <a:lnTo>
                  <a:pt x="150" y="66"/>
                </a:lnTo>
                <a:lnTo>
                  <a:pt x="118" y="92"/>
                </a:lnTo>
                <a:lnTo>
                  <a:pt x="88" y="120"/>
                </a:lnTo>
                <a:lnTo>
                  <a:pt x="76" y="136"/>
                </a:lnTo>
                <a:lnTo>
                  <a:pt x="64" y="154"/>
                </a:lnTo>
                <a:lnTo>
                  <a:pt x="64" y="154"/>
                </a:lnTo>
                <a:lnTo>
                  <a:pt x="48" y="178"/>
                </a:lnTo>
                <a:lnTo>
                  <a:pt x="48" y="178"/>
                </a:lnTo>
                <a:lnTo>
                  <a:pt x="40" y="192"/>
                </a:lnTo>
                <a:lnTo>
                  <a:pt x="40" y="192"/>
                </a:lnTo>
                <a:lnTo>
                  <a:pt x="34" y="206"/>
                </a:lnTo>
                <a:lnTo>
                  <a:pt x="34" y="206"/>
                </a:lnTo>
                <a:lnTo>
                  <a:pt x="24" y="230"/>
                </a:lnTo>
                <a:lnTo>
                  <a:pt x="16" y="252"/>
                </a:lnTo>
                <a:lnTo>
                  <a:pt x="16" y="252"/>
                </a:lnTo>
                <a:lnTo>
                  <a:pt x="8" y="278"/>
                </a:lnTo>
                <a:lnTo>
                  <a:pt x="4" y="304"/>
                </a:lnTo>
                <a:lnTo>
                  <a:pt x="4" y="304"/>
                </a:lnTo>
                <a:lnTo>
                  <a:pt x="2" y="330"/>
                </a:lnTo>
                <a:lnTo>
                  <a:pt x="2" y="330"/>
                </a:lnTo>
                <a:lnTo>
                  <a:pt x="0" y="356"/>
                </a:lnTo>
                <a:lnTo>
                  <a:pt x="0" y="362"/>
                </a:lnTo>
                <a:lnTo>
                  <a:pt x="0" y="2408"/>
                </a:lnTo>
                <a:lnTo>
                  <a:pt x="0" y="2414"/>
                </a:lnTo>
                <a:lnTo>
                  <a:pt x="0" y="2414"/>
                </a:lnTo>
                <a:lnTo>
                  <a:pt x="2" y="2440"/>
                </a:lnTo>
                <a:lnTo>
                  <a:pt x="2" y="2440"/>
                </a:lnTo>
                <a:lnTo>
                  <a:pt x="4" y="2466"/>
                </a:lnTo>
                <a:lnTo>
                  <a:pt x="4" y="2466"/>
                </a:lnTo>
                <a:lnTo>
                  <a:pt x="10" y="2494"/>
                </a:lnTo>
                <a:lnTo>
                  <a:pt x="16" y="2520"/>
                </a:lnTo>
                <a:lnTo>
                  <a:pt x="16" y="2520"/>
                </a:lnTo>
                <a:lnTo>
                  <a:pt x="24" y="2542"/>
                </a:lnTo>
                <a:lnTo>
                  <a:pt x="34" y="2564"/>
                </a:lnTo>
                <a:lnTo>
                  <a:pt x="34" y="2564"/>
                </a:lnTo>
                <a:lnTo>
                  <a:pt x="40" y="2578"/>
                </a:lnTo>
                <a:lnTo>
                  <a:pt x="40" y="2578"/>
                </a:lnTo>
                <a:lnTo>
                  <a:pt x="48" y="2592"/>
                </a:lnTo>
                <a:lnTo>
                  <a:pt x="48" y="2592"/>
                </a:lnTo>
                <a:lnTo>
                  <a:pt x="62" y="2614"/>
                </a:lnTo>
                <a:lnTo>
                  <a:pt x="62" y="2614"/>
                </a:lnTo>
                <a:lnTo>
                  <a:pt x="74" y="2632"/>
                </a:lnTo>
                <a:lnTo>
                  <a:pt x="88" y="2648"/>
                </a:lnTo>
                <a:lnTo>
                  <a:pt x="102" y="2664"/>
                </a:lnTo>
                <a:lnTo>
                  <a:pt x="118" y="2678"/>
                </a:lnTo>
                <a:lnTo>
                  <a:pt x="134" y="2692"/>
                </a:lnTo>
                <a:lnTo>
                  <a:pt x="150" y="2704"/>
                </a:lnTo>
                <a:lnTo>
                  <a:pt x="184" y="2726"/>
                </a:lnTo>
                <a:lnTo>
                  <a:pt x="184" y="2726"/>
                </a:lnTo>
                <a:lnTo>
                  <a:pt x="218" y="2742"/>
                </a:lnTo>
                <a:lnTo>
                  <a:pt x="254" y="2754"/>
                </a:lnTo>
                <a:lnTo>
                  <a:pt x="290" y="2764"/>
                </a:lnTo>
                <a:lnTo>
                  <a:pt x="328" y="2768"/>
                </a:lnTo>
                <a:lnTo>
                  <a:pt x="328" y="2768"/>
                </a:lnTo>
                <a:lnTo>
                  <a:pt x="356" y="2770"/>
                </a:lnTo>
                <a:lnTo>
                  <a:pt x="356" y="2770"/>
                </a:lnTo>
                <a:lnTo>
                  <a:pt x="396" y="2768"/>
                </a:lnTo>
                <a:lnTo>
                  <a:pt x="434" y="2762"/>
                </a:lnTo>
                <a:lnTo>
                  <a:pt x="434" y="2762"/>
                </a:lnTo>
                <a:lnTo>
                  <a:pt x="462" y="2754"/>
                </a:lnTo>
                <a:lnTo>
                  <a:pt x="488" y="2744"/>
                </a:lnTo>
                <a:lnTo>
                  <a:pt x="488" y="2744"/>
                </a:lnTo>
                <a:lnTo>
                  <a:pt x="510" y="2734"/>
                </a:lnTo>
                <a:lnTo>
                  <a:pt x="510" y="2734"/>
                </a:lnTo>
                <a:lnTo>
                  <a:pt x="534" y="2722"/>
                </a:lnTo>
                <a:lnTo>
                  <a:pt x="540" y="2718"/>
                </a:lnTo>
                <a:lnTo>
                  <a:pt x="2312" y="1696"/>
                </a:lnTo>
                <a:lnTo>
                  <a:pt x="2316" y="1694"/>
                </a:lnTo>
                <a:lnTo>
                  <a:pt x="2316" y="1694"/>
                </a:lnTo>
                <a:lnTo>
                  <a:pt x="2334" y="1682"/>
                </a:lnTo>
                <a:lnTo>
                  <a:pt x="2334" y="1682"/>
                </a:lnTo>
                <a:lnTo>
                  <a:pt x="2352" y="1670"/>
                </a:lnTo>
                <a:lnTo>
                  <a:pt x="2352" y="1670"/>
                </a:lnTo>
                <a:lnTo>
                  <a:pt x="2370" y="1654"/>
                </a:lnTo>
                <a:lnTo>
                  <a:pt x="2388" y="1640"/>
                </a:lnTo>
                <a:lnTo>
                  <a:pt x="2388" y="1640"/>
                </a:lnTo>
                <a:lnTo>
                  <a:pt x="2406" y="1618"/>
                </a:lnTo>
                <a:lnTo>
                  <a:pt x="2426" y="1594"/>
                </a:lnTo>
                <a:lnTo>
                  <a:pt x="2426" y="1594"/>
                </a:lnTo>
                <a:lnTo>
                  <a:pt x="2436" y="1578"/>
                </a:lnTo>
                <a:lnTo>
                  <a:pt x="2436" y="1578"/>
                </a:lnTo>
                <a:lnTo>
                  <a:pt x="2446" y="1562"/>
                </a:lnTo>
                <a:lnTo>
                  <a:pt x="2446" y="1562"/>
                </a:lnTo>
                <a:lnTo>
                  <a:pt x="2462" y="1532"/>
                </a:lnTo>
                <a:lnTo>
                  <a:pt x="2462" y="1532"/>
                </a:lnTo>
                <a:lnTo>
                  <a:pt x="2476" y="1496"/>
                </a:lnTo>
                <a:lnTo>
                  <a:pt x="2486" y="1462"/>
                </a:lnTo>
                <a:lnTo>
                  <a:pt x="2492" y="1424"/>
                </a:lnTo>
                <a:lnTo>
                  <a:pt x="2494" y="1388"/>
                </a:lnTo>
                <a:close/>
              </a:path>
            </a:pathLst>
          </a:custGeom>
          <a:solidFill>
            <a:srgbClr val="EF7B71"/>
          </a:solidFill>
          <a:ln>
            <a:noFill/>
          </a:ln>
        </p:spPr>
        <p:txBody>
          <a:bodyPr rIns="360000" anchor="ctr"/>
          <a:lstStyle/>
          <a:p>
            <a:pPr algn="ctr" eaLnBrk="1" fontAlgn="auto" hangingPunct="1">
              <a:spcBef>
                <a:spcPts val="0"/>
              </a:spcBef>
              <a:spcAft>
                <a:spcPts val="0"/>
              </a:spcAft>
              <a:defRPr/>
            </a:pPr>
            <a:endParaRPr lang="fr-FR" dirty="0">
              <a:latin typeface="+mn-lt"/>
              <a:cs typeface="+mn-cs"/>
            </a:endParaRPr>
          </a:p>
        </p:txBody>
      </p:sp>
    </p:spTree>
    <p:extLst>
      <p:ext uri="{BB962C8B-B14F-4D97-AF65-F5344CB8AC3E}">
        <p14:creationId xmlns:p14="http://schemas.microsoft.com/office/powerpoint/2010/main" val="23303980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 name="Image 42"/>
          <p:cNvPicPr>
            <a:picLocks noChangeAspect="1"/>
          </p:cNvPicPr>
          <p:nvPr/>
        </p:nvPicPr>
        <p:blipFill rotWithShape="1">
          <a:blip r:embed="rId3" cstate="print">
            <a:extLst>
              <a:ext uri="{28A0092B-C50C-407E-A947-70E740481C1C}">
                <a14:useLocalDpi xmlns:a14="http://schemas.microsoft.com/office/drawing/2010/main" val="0"/>
              </a:ext>
            </a:extLst>
          </a:blip>
          <a:srcRect t="43420" b="7229"/>
          <a:stretch/>
        </p:blipFill>
        <p:spPr>
          <a:xfrm>
            <a:off x="7718107" y="414901"/>
            <a:ext cx="1361174" cy="305264"/>
          </a:xfrm>
          <a:prstGeom prst="rect">
            <a:avLst/>
          </a:prstGeom>
        </p:spPr>
      </p:pic>
      <p:pic>
        <p:nvPicPr>
          <p:cNvPr id="4" name="Image 3" descr="info-barometre-APS-0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7" y="210161"/>
            <a:ext cx="9132733" cy="6459199"/>
          </a:xfrm>
          <a:prstGeom prst="rect">
            <a:avLst/>
          </a:prstGeom>
        </p:spPr>
      </p:pic>
    </p:spTree>
    <p:extLst>
      <p:ext uri="{BB962C8B-B14F-4D97-AF65-F5344CB8AC3E}">
        <p14:creationId xmlns:p14="http://schemas.microsoft.com/office/powerpoint/2010/main" val="23176193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re 3"/>
          <p:cNvSpPr>
            <a:spLocks noGrp="1"/>
          </p:cNvSpPr>
          <p:nvPr>
            <p:ph type="title"/>
          </p:nvPr>
        </p:nvSpPr>
        <p:spPr>
          <a:xfrm>
            <a:off x="683568" y="623744"/>
            <a:ext cx="8032745" cy="933048"/>
          </a:xfrm>
        </p:spPr>
        <p:txBody>
          <a:bodyPr vert="horz" lIns="36000" tIns="0" rIns="36000" bIns="0" rtlCol="0" anchor="t">
            <a:normAutofit/>
          </a:bodyPr>
          <a:lstStyle/>
          <a:p>
            <a:r>
              <a:rPr lang="fr-FR" sz="2200" dirty="0">
                <a:solidFill>
                  <a:srgbClr val="FF6600"/>
                </a:solidFill>
                <a:latin typeface="+mj-lt"/>
              </a:rPr>
              <a:t>Fréquence de pratique</a:t>
            </a:r>
            <a:br>
              <a:rPr lang="fr-FR" sz="2200" dirty="0">
                <a:solidFill>
                  <a:srgbClr val="FF6600"/>
                </a:solidFill>
                <a:latin typeface="+mj-lt"/>
              </a:rPr>
            </a:br>
            <a:r>
              <a:rPr lang="fr-FR" sz="1600" dirty="0">
                <a:solidFill>
                  <a:srgbClr val="FF6600"/>
                </a:solidFill>
                <a:latin typeface="+mj-lt"/>
              </a:rPr>
              <a:t>(hors ÉCOLE)</a:t>
            </a:r>
          </a:p>
        </p:txBody>
      </p:sp>
      <p:graphicFrame>
        <p:nvGraphicFramePr>
          <p:cNvPr id="3" name="Graphique 2"/>
          <p:cNvGraphicFramePr/>
          <p:nvPr>
            <p:extLst>
              <p:ext uri="{D42A27DB-BD31-4B8C-83A1-F6EECF244321}">
                <p14:modId xmlns:p14="http://schemas.microsoft.com/office/powerpoint/2010/main" val="1613293511"/>
              </p:ext>
            </p:extLst>
          </p:nvPr>
        </p:nvGraphicFramePr>
        <p:xfrm>
          <a:off x="1295400" y="2987918"/>
          <a:ext cx="6096000" cy="2795466"/>
        </p:xfrm>
        <a:graphic>
          <a:graphicData uri="http://schemas.openxmlformats.org/drawingml/2006/chart">
            <c:chart xmlns:c="http://schemas.openxmlformats.org/drawingml/2006/chart" xmlns:r="http://schemas.openxmlformats.org/officeDocument/2006/relationships" r:id="rId2"/>
          </a:graphicData>
        </a:graphic>
      </p:graphicFrame>
      <p:sp>
        <p:nvSpPr>
          <p:cNvPr id="7" name="Elipsa 29"/>
          <p:cNvSpPr/>
          <p:nvPr/>
        </p:nvSpPr>
        <p:spPr>
          <a:xfrm>
            <a:off x="3250607" y="2582280"/>
            <a:ext cx="465231" cy="465231"/>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eur droit 5"/>
          <p:cNvCxnSpPr/>
          <p:nvPr/>
        </p:nvCxnSpPr>
        <p:spPr>
          <a:xfrm>
            <a:off x="1503485" y="2814895"/>
            <a:ext cx="4325815"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201868" y="2643040"/>
            <a:ext cx="722060" cy="338554"/>
          </a:xfrm>
          <a:prstGeom prst="rect">
            <a:avLst/>
          </a:prstGeom>
          <a:noFill/>
        </p:spPr>
        <p:txBody>
          <a:bodyPr wrap="square" rtlCol="0">
            <a:spAutoFit/>
          </a:bodyPr>
          <a:lstStyle/>
          <a:p>
            <a:r>
              <a:rPr lang="fr-FR" sz="1600" dirty="0" smtClean="0">
                <a:solidFill>
                  <a:schemeClr val="bg1"/>
                </a:solidFill>
              </a:rPr>
              <a:t>93%</a:t>
            </a:r>
            <a:endParaRPr lang="fr-FR" sz="1600" dirty="0">
              <a:solidFill>
                <a:schemeClr val="bg1"/>
              </a:solidFill>
            </a:endParaRPr>
          </a:p>
        </p:txBody>
      </p:sp>
      <p:sp>
        <p:nvSpPr>
          <p:cNvPr id="11" name="Rectangle 10"/>
          <p:cNvSpPr/>
          <p:nvPr/>
        </p:nvSpPr>
        <p:spPr>
          <a:xfrm>
            <a:off x="2650798" y="2078982"/>
            <a:ext cx="1664847" cy="433324"/>
          </a:xfrm>
          <a:prstGeom prst="rect">
            <a:avLst/>
          </a:prstGeom>
        </p:spPr>
        <p:txBody>
          <a:bodyPr wrap="square">
            <a:spAutoFit/>
          </a:bodyPr>
          <a:lstStyle/>
          <a:p>
            <a:pPr algn="ctr"/>
            <a:r>
              <a:rPr lang="fr-FR" sz="1108" b="1" i="1" dirty="0">
                <a:solidFill>
                  <a:srgbClr val="7F7F7F"/>
                </a:solidFill>
              </a:rPr>
              <a:t>Pratique hebdomadaire </a:t>
            </a:r>
            <a:endParaRPr lang="fr-FR" sz="1108" b="1" dirty="0">
              <a:solidFill>
                <a:srgbClr val="7F7F7F"/>
              </a:solidFill>
            </a:endParaRPr>
          </a:p>
        </p:txBody>
      </p:sp>
      <p:sp>
        <p:nvSpPr>
          <p:cNvPr id="10"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12"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15"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3"/>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4"/>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5"/>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Baromètre 2016</a:t>
            </a:r>
            <a:endParaRPr lang="fr-FR" sz="1200" dirty="0">
              <a:solidFill>
                <a:srgbClr val="FF6600"/>
              </a:solidFill>
            </a:endParaRPr>
          </a:p>
        </p:txBody>
      </p:sp>
      <p:pic>
        <p:nvPicPr>
          <p:cNvPr id="16" name="Image 15"/>
          <p:cNvPicPr>
            <a:picLocks noChangeAspect="1"/>
          </p:cNvPicPr>
          <p:nvPr/>
        </p:nvPicPr>
        <p:blipFill rotWithShape="1">
          <a:blip r:embed="rId6"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17" name="Picture 2" descr="See original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33319028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a 222"/>
          <p:cNvGrpSpPr/>
          <p:nvPr/>
        </p:nvGrpSpPr>
        <p:grpSpPr>
          <a:xfrm>
            <a:off x="3973795" y="2020561"/>
            <a:ext cx="1242770" cy="3618239"/>
            <a:chOff x="226773" y="2142876"/>
            <a:chExt cx="1346334" cy="3919759"/>
          </a:xfrm>
          <a:solidFill>
            <a:srgbClr val="FF6600"/>
          </a:solidFill>
        </p:grpSpPr>
        <p:sp>
          <p:nvSpPr>
            <p:cNvPr id="16" name="Rectangle 77"/>
            <p:cNvSpPr/>
            <p:nvPr/>
          </p:nvSpPr>
          <p:spPr>
            <a:xfrm>
              <a:off x="226773" y="2142876"/>
              <a:ext cx="1346334" cy="864000"/>
            </a:xfrm>
            <a:prstGeom prst="rect">
              <a:avLst/>
            </a:prstGeom>
            <a:solidFill>
              <a:srgbClr val="FFFFFF"/>
            </a:solidFill>
          </p:spPr>
          <p:txBody>
            <a:bodyPr wrap="square" anchor="ctr" anchorCtr="0">
              <a:noAutofit/>
            </a:bodyPr>
            <a:lstStyle/>
            <a:p>
              <a:pPr algn="ctr"/>
              <a:r>
                <a:rPr lang="fr-FR" sz="1385" dirty="0">
                  <a:solidFill>
                    <a:srgbClr val="7F7F7F"/>
                  </a:solidFill>
                  <a:ea typeface="Calibri" pitchFamily="34" charset="0"/>
                </a:rPr>
                <a:t>Gymnastique</a:t>
              </a:r>
            </a:p>
            <a:p>
              <a:pPr algn="ctr"/>
              <a:r>
                <a:rPr lang="fr-FR" sz="1385" dirty="0" smtClean="0">
                  <a:solidFill>
                    <a:srgbClr val="7F7F7F"/>
                  </a:solidFill>
                  <a:ea typeface="Calibri" pitchFamily="34" charset="0"/>
                </a:rPr>
                <a:t>/ Danse</a:t>
              </a:r>
              <a:endParaRPr lang="fr-FR" sz="1385" dirty="0">
                <a:solidFill>
                  <a:srgbClr val="7F7F7F"/>
                </a:solidFill>
              </a:endParaRPr>
            </a:p>
          </p:txBody>
        </p:sp>
        <p:grpSp>
          <p:nvGrpSpPr>
            <p:cNvPr id="11" name="Groupe 109"/>
            <p:cNvGrpSpPr/>
            <p:nvPr/>
          </p:nvGrpSpPr>
          <p:grpSpPr>
            <a:xfrm>
              <a:off x="576909" y="3161902"/>
              <a:ext cx="674961" cy="864002"/>
              <a:chOff x="2151702" y="4198261"/>
              <a:chExt cx="674961" cy="864002"/>
            </a:xfrm>
            <a:grpFill/>
          </p:grpSpPr>
          <p:grpSp>
            <p:nvGrpSpPr>
              <p:cNvPr id="15" name="Groupe 108"/>
              <p:cNvGrpSpPr>
                <a:grpSpLocks noChangeAspect="1"/>
              </p:cNvGrpSpPr>
              <p:nvPr/>
            </p:nvGrpSpPr>
            <p:grpSpPr>
              <a:xfrm>
                <a:off x="2151702" y="4198261"/>
                <a:ext cx="674961" cy="864002"/>
                <a:chOff x="2177105" y="4172047"/>
                <a:chExt cx="540000" cy="691241"/>
              </a:xfrm>
              <a:grpFill/>
            </p:grpSpPr>
            <p:sp>
              <p:nvSpPr>
                <p:cNvPr id="23" name="Ellipse 104"/>
                <p:cNvSpPr/>
                <p:nvPr/>
              </p:nvSpPr>
              <p:spPr>
                <a:xfrm rot="10604328">
                  <a:off x="2177105" y="4172047"/>
                  <a:ext cx="540000" cy="5400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CBCBC"/>
                    </a:solidFill>
                  </a:endParaRPr>
                </a:p>
              </p:txBody>
            </p:sp>
            <p:sp>
              <p:nvSpPr>
                <p:cNvPr id="24" name="Triangle isocèle 107"/>
                <p:cNvSpPr/>
                <p:nvPr/>
              </p:nvSpPr>
              <p:spPr>
                <a:xfrm flipV="1">
                  <a:off x="2383605" y="4651622"/>
                  <a:ext cx="127000" cy="2116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CBCBC"/>
                    </a:solidFill>
                  </a:endParaRPr>
                </a:p>
              </p:txBody>
            </p:sp>
          </p:grpSp>
          <p:sp>
            <p:nvSpPr>
              <p:cNvPr id="22" name="Rectangle 102"/>
              <p:cNvSpPr/>
              <p:nvPr/>
            </p:nvSpPr>
            <p:spPr>
              <a:xfrm>
                <a:off x="2276402" y="4362363"/>
                <a:ext cx="424464" cy="323935"/>
              </a:xfrm>
              <a:prstGeom prst="rect">
                <a:avLst/>
              </a:prstGeom>
              <a:grpFill/>
            </p:spPr>
            <p:txBody>
              <a:bodyPr wrap="none" lIns="33231" rIns="33231" anchor="ctr" anchorCtr="0">
                <a:noAutofit/>
              </a:bodyPr>
              <a:lstStyle/>
              <a:p>
                <a:pPr algn="ctr"/>
                <a:r>
                  <a:rPr lang="fr-FR" sz="2400" dirty="0">
                    <a:solidFill>
                      <a:schemeClr val="bg1"/>
                    </a:solidFill>
                  </a:rPr>
                  <a:t>25</a:t>
                </a:r>
                <a:r>
                  <a:rPr lang="fr-FR" sz="1200" dirty="0">
                    <a:solidFill>
                      <a:schemeClr val="bg1"/>
                    </a:solidFill>
                  </a:rPr>
                  <a:t>%</a:t>
                </a:r>
              </a:p>
            </p:txBody>
          </p:sp>
        </p:grpSp>
        <p:sp>
          <p:nvSpPr>
            <p:cNvPr id="18" name="Rectangle 87"/>
            <p:cNvSpPr/>
            <p:nvPr/>
          </p:nvSpPr>
          <p:spPr>
            <a:xfrm rot="5400000" flipH="1" flipV="1">
              <a:off x="-58080" y="4516491"/>
              <a:ext cx="1930903" cy="1161386"/>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54" dirty="0">
                <a:solidFill>
                  <a:srgbClr val="BCBCBC"/>
                </a:solidFill>
              </a:endParaRPr>
            </a:p>
          </p:txBody>
        </p:sp>
        <p:sp>
          <p:nvSpPr>
            <p:cNvPr id="20" name="Rectangle 88"/>
            <p:cNvSpPr/>
            <p:nvPr/>
          </p:nvSpPr>
          <p:spPr>
            <a:xfrm rot="5400000" flipH="1" flipV="1">
              <a:off x="232268" y="4806833"/>
              <a:ext cx="1930903" cy="580693"/>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54" dirty="0">
                <a:solidFill>
                  <a:srgbClr val="BCBCBC"/>
                </a:solidFill>
              </a:endParaRPr>
            </a:p>
          </p:txBody>
        </p:sp>
      </p:grpSp>
      <p:sp>
        <p:nvSpPr>
          <p:cNvPr id="163" name="Titre 3"/>
          <p:cNvSpPr>
            <a:spLocks noGrp="1"/>
          </p:cNvSpPr>
          <p:nvPr>
            <p:ph type="title"/>
          </p:nvPr>
        </p:nvSpPr>
        <p:spPr>
          <a:xfrm>
            <a:off x="683568" y="611188"/>
            <a:ext cx="8444173" cy="801588"/>
          </a:xfrm>
        </p:spPr>
        <p:txBody>
          <a:bodyPr vert="horz" wrap="square" lIns="36000" tIns="0" rIns="36000" bIns="0" rtlCol="0" anchor="t">
            <a:normAutofit/>
          </a:bodyPr>
          <a:lstStyle/>
          <a:p>
            <a:r>
              <a:rPr lang="fr-FR" sz="2200" dirty="0">
                <a:solidFill>
                  <a:srgbClr val="FF6600"/>
                </a:solidFill>
                <a:latin typeface="+mj-lt"/>
              </a:rPr>
              <a:t>TOP3 des activités des enfants de 6 à 17 ans</a:t>
            </a:r>
            <a:br>
              <a:rPr lang="fr-FR" sz="2200" dirty="0">
                <a:solidFill>
                  <a:srgbClr val="FF6600"/>
                </a:solidFill>
                <a:latin typeface="+mj-lt"/>
              </a:rPr>
            </a:br>
            <a:r>
              <a:rPr lang="fr-FR" sz="1600" dirty="0">
                <a:solidFill>
                  <a:srgbClr val="FF6600"/>
                </a:solidFill>
                <a:latin typeface="+mj-lt"/>
              </a:rPr>
              <a:t>(hors ÉCOLE)</a:t>
            </a:r>
          </a:p>
        </p:txBody>
      </p:sp>
      <p:grpSp>
        <p:nvGrpSpPr>
          <p:cNvPr id="2" name="Grupa 223"/>
          <p:cNvGrpSpPr/>
          <p:nvPr/>
        </p:nvGrpSpPr>
        <p:grpSpPr>
          <a:xfrm>
            <a:off x="2623679" y="1464512"/>
            <a:ext cx="1658754" cy="4174288"/>
            <a:chOff x="1298368" y="1540490"/>
            <a:chExt cx="1796984" cy="4522146"/>
          </a:xfrm>
          <a:solidFill>
            <a:srgbClr val="FF6600"/>
          </a:solidFill>
        </p:grpSpPr>
        <p:sp>
          <p:nvSpPr>
            <p:cNvPr id="5" name="Rectangle 77"/>
            <p:cNvSpPr/>
            <p:nvPr/>
          </p:nvSpPr>
          <p:spPr>
            <a:xfrm>
              <a:off x="1298368" y="1540490"/>
              <a:ext cx="1796984" cy="745488"/>
            </a:xfrm>
            <a:prstGeom prst="rect">
              <a:avLst/>
            </a:prstGeom>
            <a:solidFill>
              <a:srgbClr val="FFFFFF"/>
            </a:solidFill>
          </p:spPr>
          <p:txBody>
            <a:bodyPr wrap="square" anchor="ctr" anchorCtr="0">
              <a:noAutofit/>
            </a:bodyPr>
            <a:lstStyle/>
            <a:p>
              <a:pPr algn="ctr"/>
              <a:r>
                <a:rPr lang="fr-FR" sz="1385" b="1" dirty="0">
                  <a:solidFill>
                    <a:srgbClr val="7F7F7F"/>
                  </a:solidFill>
                  <a:ea typeface="Calibri" pitchFamily="34" charset="0"/>
                </a:rPr>
                <a:t>Sports collectifs </a:t>
              </a:r>
              <a:r>
                <a:rPr lang="fr-FR" sz="923" dirty="0">
                  <a:solidFill>
                    <a:srgbClr val="7F7F7F"/>
                  </a:solidFill>
                  <a:ea typeface="Calibri" pitchFamily="34" charset="0"/>
                </a:rPr>
                <a:t>(Football, Basket, </a:t>
              </a:r>
              <a:r>
                <a:rPr lang="fr-FR" sz="923" dirty="0" smtClean="0">
                  <a:solidFill>
                    <a:srgbClr val="7F7F7F"/>
                  </a:solidFill>
                  <a:ea typeface="Calibri" pitchFamily="34" charset="0"/>
                </a:rPr>
                <a:t>Handball, </a:t>
              </a:r>
              <a:r>
                <a:rPr lang="fr-FR" sz="923" dirty="0">
                  <a:solidFill>
                    <a:srgbClr val="7F7F7F"/>
                  </a:solidFill>
                  <a:ea typeface="Calibri" pitchFamily="34" charset="0"/>
                </a:rPr>
                <a:t>Volley, Rugby et autres)</a:t>
              </a:r>
              <a:endParaRPr lang="fr-FR" sz="923" dirty="0">
                <a:solidFill>
                  <a:srgbClr val="7F7F7F"/>
                </a:solidFill>
              </a:endParaRPr>
            </a:p>
          </p:txBody>
        </p:sp>
        <p:grpSp>
          <p:nvGrpSpPr>
            <p:cNvPr id="3" name="Groupe 109"/>
            <p:cNvGrpSpPr/>
            <p:nvPr/>
          </p:nvGrpSpPr>
          <p:grpSpPr>
            <a:xfrm>
              <a:off x="1796109" y="2416024"/>
              <a:ext cx="674961" cy="864000"/>
              <a:chOff x="2151702" y="3728359"/>
              <a:chExt cx="674961" cy="864000"/>
            </a:xfrm>
            <a:grpFill/>
          </p:grpSpPr>
          <p:grpSp>
            <p:nvGrpSpPr>
              <p:cNvPr id="4" name="Groupe 108"/>
              <p:cNvGrpSpPr>
                <a:grpSpLocks noChangeAspect="1"/>
              </p:cNvGrpSpPr>
              <p:nvPr/>
            </p:nvGrpSpPr>
            <p:grpSpPr>
              <a:xfrm>
                <a:off x="2151702" y="3728359"/>
                <a:ext cx="674961" cy="864000"/>
                <a:chOff x="2177105" y="3796095"/>
                <a:chExt cx="540000" cy="691238"/>
              </a:xfrm>
              <a:grpFill/>
            </p:grpSpPr>
            <p:sp>
              <p:nvSpPr>
                <p:cNvPr id="13" name="Ellipse 104"/>
                <p:cNvSpPr/>
                <p:nvPr/>
              </p:nvSpPr>
              <p:spPr>
                <a:xfrm rot="10604328">
                  <a:off x="2177105" y="3796095"/>
                  <a:ext cx="540000" cy="54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CBCBC"/>
                    </a:solidFill>
                  </a:endParaRPr>
                </a:p>
              </p:txBody>
            </p:sp>
            <p:sp>
              <p:nvSpPr>
                <p:cNvPr id="14" name="Triangle isocèle 107"/>
                <p:cNvSpPr/>
                <p:nvPr/>
              </p:nvSpPr>
              <p:spPr>
                <a:xfrm flipV="1">
                  <a:off x="2383605" y="4275667"/>
                  <a:ext cx="127000" cy="2116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CBCBC"/>
                    </a:solidFill>
                  </a:endParaRPr>
                </a:p>
              </p:txBody>
            </p:sp>
          </p:grpSp>
          <p:sp>
            <p:nvSpPr>
              <p:cNvPr id="12" name="Rectangle 102"/>
              <p:cNvSpPr/>
              <p:nvPr/>
            </p:nvSpPr>
            <p:spPr>
              <a:xfrm>
                <a:off x="2276402" y="3892463"/>
                <a:ext cx="424464" cy="323935"/>
              </a:xfrm>
              <a:prstGeom prst="rect">
                <a:avLst/>
              </a:prstGeom>
              <a:grpFill/>
            </p:spPr>
            <p:txBody>
              <a:bodyPr wrap="none" lIns="33231" rIns="33231" anchor="ctr" anchorCtr="0">
                <a:noAutofit/>
              </a:bodyPr>
              <a:lstStyle/>
              <a:p>
                <a:pPr algn="ctr"/>
                <a:r>
                  <a:rPr lang="fr-FR" sz="2400" dirty="0">
                    <a:solidFill>
                      <a:schemeClr val="bg1"/>
                    </a:solidFill>
                  </a:rPr>
                  <a:t>34%</a:t>
                </a:r>
              </a:p>
            </p:txBody>
          </p:sp>
        </p:grpSp>
        <p:sp>
          <p:nvSpPr>
            <p:cNvPr id="7" name="Rectangle 87"/>
            <p:cNvSpPr/>
            <p:nvPr/>
          </p:nvSpPr>
          <p:spPr>
            <a:xfrm rot="5400000" flipH="1" flipV="1">
              <a:off x="758954" y="4114326"/>
              <a:ext cx="2735235" cy="1161386"/>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54" dirty="0">
                <a:solidFill>
                  <a:srgbClr val="BCBCBC"/>
                </a:solidFill>
              </a:endParaRPr>
            </a:p>
          </p:txBody>
        </p:sp>
        <p:sp>
          <p:nvSpPr>
            <p:cNvPr id="9" name="Rectangle 88"/>
            <p:cNvSpPr/>
            <p:nvPr/>
          </p:nvSpPr>
          <p:spPr>
            <a:xfrm rot="5400000" flipH="1" flipV="1">
              <a:off x="1049300" y="4404671"/>
              <a:ext cx="2735235" cy="580693"/>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54" dirty="0">
                <a:solidFill>
                  <a:srgbClr val="BCBCBC"/>
                </a:solidFill>
              </a:endParaRPr>
            </a:p>
          </p:txBody>
        </p:sp>
      </p:grpSp>
      <p:grpSp>
        <p:nvGrpSpPr>
          <p:cNvPr id="17" name="Grupa 224"/>
          <p:cNvGrpSpPr/>
          <p:nvPr/>
        </p:nvGrpSpPr>
        <p:grpSpPr>
          <a:xfrm>
            <a:off x="5132398" y="2738460"/>
            <a:ext cx="1344602" cy="2900340"/>
            <a:chOff x="2643524" y="2920600"/>
            <a:chExt cx="1456652" cy="3142035"/>
          </a:xfrm>
          <a:solidFill>
            <a:srgbClr val="FF6600"/>
          </a:solidFill>
        </p:grpSpPr>
        <p:sp>
          <p:nvSpPr>
            <p:cNvPr id="26" name="Rectangle 77"/>
            <p:cNvSpPr/>
            <p:nvPr/>
          </p:nvSpPr>
          <p:spPr>
            <a:xfrm>
              <a:off x="2643524" y="2920600"/>
              <a:ext cx="1456652" cy="864000"/>
            </a:xfrm>
            <a:prstGeom prst="rect">
              <a:avLst/>
            </a:prstGeom>
            <a:solidFill>
              <a:srgbClr val="FFFFFF"/>
            </a:solidFill>
          </p:spPr>
          <p:txBody>
            <a:bodyPr wrap="square" anchor="ctr" anchorCtr="0">
              <a:noAutofit/>
            </a:bodyPr>
            <a:lstStyle/>
            <a:p>
              <a:pPr algn="ctr"/>
              <a:r>
                <a:rPr lang="fr-FR" sz="1385" dirty="0">
                  <a:solidFill>
                    <a:srgbClr val="7F7F7F"/>
                  </a:solidFill>
                  <a:ea typeface="Calibri" pitchFamily="34" charset="0"/>
                </a:rPr>
                <a:t>Vélo</a:t>
              </a:r>
              <a:r>
                <a:rPr lang="fr-FR" sz="1385" dirty="0">
                  <a:solidFill>
                    <a:srgbClr val="000000"/>
                  </a:solidFill>
                  <a:ea typeface="Calibri" pitchFamily="34" charset="0"/>
                </a:rPr>
                <a:t> </a:t>
              </a:r>
              <a:r>
                <a:rPr lang="fr-FR" sz="923" dirty="0">
                  <a:solidFill>
                    <a:srgbClr val="7F7F7F"/>
                  </a:solidFill>
                  <a:ea typeface="Calibri" pitchFamily="34" charset="0"/>
                </a:rPr>
                <a:t>(Vélo de ville, Vélo Tout Terrain...)</a:t>
              </a:r>
              <a:endParaRPr lang="fr-FR" sz="923" dirty="0">
                <a:solidFill>
                  <a:srgbClr val="7F7F7F"/>
                </a:solidFill>
              </a:endParaRPr>
            </a:p>
          </p:txBody>
        </p:sp>
        <p:grpSp>
          <p:nvGrpSpPr>
            <p:cNvPr id="21" name="Groupe 109"/>
            <p:cNvGrpSpPr/>
            <p:nvPr/>
          </p:nvGrpSpPr>
          <p:grpSpPr>
            <a:xfrm>
              <a:off x="3015309" y="3669896"/>
              <a:ext cx="674961" cy="864002"/>
              <a:chOff x="2151702" y="4325255"/>
              <a:chExt cx="674961" cy="864002"/>
            </a:xfrm>
            <a:grpFill/>
          </p:grpSpPr>
          <p:grpSp>
            <p:nvGrpSpPr>
              <p:cNvPr id="25" name="Groupe 108"/>
              <p:cNvGrpSpPr>
                <a:grpSpLocks noChangeAspect="1"/>
              </p:cNvGrpSpPr>
              <p:nvPr/>
            </p:nvGrpSpPr>
            <p:grpSpPr>
              <a:xfrm>
                <a:off x="2151702" y="4325255"/>
                <a:ext cx="674961" cy="864002"/>
                <a:chOff x="2177105" y="4273639"/>
                <a:chExt cx="540000" cy="691239"/>
              </a:xfrm>
              <a:grpFill/>
            </p:grpSpPr>
            <p:sp>
              <p:nvSpPr>
                <p:cNvPr id="33" name="Ellipse 104"/>
                <p:cNvSpPr/>
                <p:nvPr/>
              </p:nvSpPr>
              <p:spPr>
                <a:xfrm rot="10604328">
                  <a:off x="2177105" y="4273639"/>
                  <a:ext cx="540000" cy="539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CBCBC"/>
                    </a:solidFill>
                  </a:endParaRPr>
                </a:p>
              </p:txBody>
            </p:sp>
            <p:sp>
              <p:nvSpPr>
                <p:cNvPr id="34" name="Triangle isocèle 107"/>
                <p:cNvSpPr/>
                <p:nvPr/>
              </p:nvSpPr>
              <p:spPr>
                <a:xfrm flipV="1">
                  <a:off x="2383605" y="4753212"/>
                  <a:ext cx="127000" cy="21166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CBCBC"/>
                    </a:solidFill>
                  </a:endParaRPr>
                </a:p>
              </p:txBody>
            </p:sp>
          </p:grpSp>
          <p:sp>
            <p:nvSpPr>
              <p:cNvPr id="32" name="Rectangle 102"/>
              <p:cNvSpPr/>
              <p:nvPr/>
            </p:nvSpPr>
            <p:spPr>
              <a:xfrm>
                <a:off x="2276402" y="4489363"/>
                <a:ext cx="424464" cy="323935"/>
              </a:xfrm>
              <a:prstGeom prst="rect">
                <a:avLst/>
              </a:prstGeom>
              <a:grpFill/>
            </p:spPr>
            <p:txBody>
              <a:bodyPr wrap="none" lIns="33231" rIns="33231" anchor="ctr" anchorCtr="0">
                <a:noAutofit/>
              </a:bodyPr>
              <a:lstStyle/>
              <a:p>
                <a:pPr algn="ctr"/>
                <a:r>
                  <a:rPr lang="fr-FR" sz="2400" dirty="0">
                    <a:solidFill>
                      <a:schemeClr val="bg1"/>
                    </a:solidFill>
                  </a:rPr>
                  <a:t>15%</a:t>
                </a:r>
              </a:p>
            </p:txBody>
          </p:sp>
        </p:grpSp>
        <p:sp>
          <p:nvSpPr>
            <p:cNvPr id="28" name="Rectangle 87"/>
            <p:cNvSpPr/>
            <p:nvPr/>
          </p:nvSpPr>
          <p:spPr>
            <a:xfrm rot="5400000" flipH="1" flipV="1">
              <a:off x="2662519" y="4798690"/>
              <a:ext cx="1397499" cy="1130392"/>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54" dirty="0">
                <a:solidFill>
                  <a:srgbClr val="BCBCBC"/>
                </a:solidFill>
              </a:endParaRPr>
            </a:p>
          </p:txBody>
        </p:sp>
        <p:sp>
          <p:nvSpPr>
            <p:cNvPr id="30" name="Rectangle 88"/>
            <p:cNvSpPr/>
            <p:nvPr/>
          </p:nvSpPr>
          <p:spPr>
            <a:xfrm rot="5400000" flipH="1" flipV="1">
              <a:off x="2945118" y="5081284"/>
              <a:ext cx="1397499" cy="565195"/>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54" dirty="0">
                <a:solidFill>
                  <a:srgbClr val="BCBCBC"/>
                </a:solidFill>
              </a:endParaRPr>
            </a:p>
          </p:txBody>
        </p:sp>
      </p:grpSp>
      <p:pic>
        <p:nvPicPr>
          <p:cNvPr id="40" name="Obraz 39" descr="gymnastique color.emf"/>
          <p:cNvPicPr>
            <a:picLocks noChangeAspect="1"/>
          </p:cNvPicPr>
          <p:nvPr/>
        </p:nvPicPr>
        <p:blipFill>
          <a:blip r:embed="rId2" cstate="print"/>
          <a:stretch>
            <a:fillRect/>
          </a:stretch>
        </p:blipFill>
        <p:spPr>
          <a:xfrm>
            <a:off x="4133757" y="4015681"/>
            <a:ext cx="936908" cy="936908"/>
          </a:xfrm>
          <a:prstGeom prst="rect">
            <a:avLst/>
          </a:prstGeom>
        </p:spPr>
      </p:pic>
      <p:pic>
        <p:nvPicPr>
          <p:cNvPr id="41" name="Obraz 40" descr="velo color.emf"/>
          <p:cNvPicPr>
            <a:picLocks noChangeAspect="1"/>
          </p:cNvPicPr>
          <p:nvPr/>
        </p:nvPicPr>
        <p:blipFill>
          <a:blip r:embed="rId3" cstate="print"/>
          <a:stretch>
            <a:fillRect/>
          </a:stretch>
        </p:blipFill>
        <p:spPr>
          <a:xfrm>
            <a:off x="5325984" y="4501174"/>
            <a:ext cx="936908" cy="936908"/>
          </a:xfrm>
          <a:prstGeom prst="rect">
            <a:avLst/>
          </a:prstGeom>
        </p:spPr>
      </p:pic>
      <p:pic>
        <p:nvPicPr>
          <p:cNvPr id="43" name="Obraz 42" descr="foot color.emf"/>
          <p:cNvPicPr>
            <a:picLocks noChangeAspect="1"/>
          </p:cNvPicPr>
          <p:nvPr/>
        </p:nvPicPr>
        <p:blipFill>
          <a:blip r:embed="rId4" cstate="print"/>
          <a:stretch>
            <a:fillRect/>
          </a:stretch>
        </p:blipFill>
        <p:spPr>
          <a:xfrm>
            <a:off x="2939001" y="3340867"/>
            <a:ext cx="934423" cy="936908"/>
          </a:xfrm>
          <a:prstGeom prst="rect">
            <a:avLst/>
          </a:prstGeom>
        </p:spPr>
      </p:pic>
      <p:sp>
        <p:nvSpPr>
          <p:cNvPr id="36" name="Freeform 5"/>
          <p:cNvSpPr>
            <a:spLocks/>
          </p:cNvSpPr>
          <p:nvPr/>
        </p:nvSpPr>
        <p:spPr bwMode="auto">
          <a:xfrm>
            <a:off x="-112713" y="691587"/>
            <a:ext cx="691850" cy="765738"/>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sp>
        <p:nvSpPr>
          <p:cNvPr id="37" name="Freeform 5"/>
          <p:cNvSpPr>
            <a:spLocks/>
          </p:cNvSpPr>
          <p:nvPr/>
        </p:nvSpPr>
        <p:spPr bwMode="auto">
          <a:xfrm>
            <a:off x="228600" y="611188"/>
            <a:ext cx="360363" cy="395287"/>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defRPr/>
            </a:pPr>
            <a:endParaRPr lang="fr-FR">
              <a:latin typeface="+mn-lt"/>
              <a:cs typeface="+mn-cs"/>
            </a:endParaRPr>
          </a:p>
        </p:txBody>
      </p:sp>
      <p:sp>
        <p:nvSpPr>
          <p:cNvPr id="42" name="Espace réservé du texte 13"/>
          <p:cNvSpPr txBox="1">
            <a:spLocks/>
          </p:cNvSpPr>
          <p:nvPr/>
        </p:nvSpPr>
        <p:spPr bwMode="auto">
          <a:xfrm>
            <a:off x="684213" y="411163"/>
            <a:ext cx="7775575" cy="1857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36000" tIns="0" rIns="36000" bIns="0" numCol="1" rtlCol="0" anchor="t" anchorCtr="0" compatLnSpc="1">
            <a:prstTxWarp prst="textNoShape">
              <a:avLst/>
            </a:prstTxWarp>
          </a:bodyPr>
          <a:lstStyle>
            <a:lvl1pPr marL="287338" indent="-287338" algn="l" rtl="0" eaLnBrk="0" fontAlgn="base" hangingPunct="0">
              <a:spcBef>
                <a:spcPts val="1200"/>
              </a:spcBef>
              <a:spcAft>
                <a:spcPct val="0"/>
              </a:spcAft>
              <a:buSzPct val="90000"/>
              <a:buBlip>
                <a:blip r:embed="rId5"/>
              </a:buBlip>
              <a:defRPr sz="1600" kern="1200">
                <a:solidFill>
                  <a:schemeClr val="tx1"/>
                </a:solidFill>
                <a:latin typeface="+mn-lt"/>
                <a:ea typeface="+mn-ea"/>
                <a:cs typeface="+mn-cs"/>
              </a:defRPr>
            </a:lvl1pPr>
            <a:lvl2pPr marL="898525" indent="-179388" algn="l" rtl="0" eaLnBrk="0" fontAlgn="base" hangingPunct="0">
              <a:spcBef>
                <a:spcPts val="400"/>
              </a:spcBef>
              <a:spcAft>
                <a:spcPct val="0"/>
              </a:spcAft>
              <a:buSzPct val="60000"/>
              <a:buBlip>
                <a:blip r:embed="rId6"/>
              </a:buBlip>
              <a:defRPr sz="1400" kern="1200">
                <a:solidFill>
                  <a:schemeClr val="tx1"/>
                </a:solidFill>
                <a:latin typeface="+mn-lt"/>
                <a:ea typeface="+mn-ea"/>
                <a:cs typeface="+mn-cs"/>
              </a:defRPr>
            </a:lvl2pPr>
            <a:lvl3pPr marL="1258888" indent="-142875" algn="l" rtl="0" eaLnBrk="0" fontAlgn="base" hangingPunct="0">
              <a:spcBef>
                <a:spcPts val="300"/>
              </a:spcBef>
              <a:spcAft>
                <a:spcPct val="0"/>
              </a:spcAft>
              <a:buBlip>
                <a:blip r:embed="rId7"/>
              </a:buBlip>
              <a:defRPr sz="1200" kern="1200">
                <a:solidFill>
                  <a:schemeClr val="tx1"/>
                </a:solidFill>
                <a:latin typeface="+mn-lt"/>
                <a:ea typeface="+mn-ea"/>
                <a:cs typeface="+mn-cs"/>
              </a:defRPr>
            </a:lvl3pPr>
            <a:lvl4pPr algn="l" rtl="0" eaLnBrk="0" fontAlgn="base" hangingPunct="0">
              <a:spcBef>
                <a:spcPct val="0"/>
              </a:spcBef>
              <a:spcAft>
                <a:spcPct val="0"/>
              </a:spcAft>
              <a:defRPr sz="1200" kern="1200">
                <a:solidFill>
                  <a:schemeClr val="tx1"/>
                </a:solidFill>
                <a:latin typeface="+mn-lt"/>
                <a:ea typeface="+mn-ea"/>
                <a:cs typeface="+mn-cs"/>
              </a:defRPr>
            </a:lvl4pPr>
            <a:lvl5pPr algn="l" rtl="0" eaLnBrk="0" fontAlgn="base" hangingPunct="0">
              <a:spcBef>
                <a:spcPct val="0"/>
              </a:spcBef>
              <a:spcAft>
                <a:spcPct val="0"/>
              </a:spcAf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Bef>
                <a:spcPts val="0"/>
              </a:spcBef>
              <a:spcAft>
                <a:spcPts val="0"/>
              </a:spcAft>
              <a:buFontTx/>
              <a:buNone/>
              <a:defRPr/>
            </a:pPr>
            <a:r>
              <a:rPr lang="fr-FR" sz="1200" dirty="0" smtClean="0">
                <a:solidFill>
                  <a:srgbClr val="FF6600"/>
                </a:solidFill>
              </a:rPr>
              <a:t>Baromètre 2016</a:t>
            </a:r>
            <a:endParaRPr lang="fr-FR" sz="1200" dirty="0">
              <a:solidFill>
                <a:srgbClr val="FF6600"/>
              </a:solidFill>
            </a:endParaRPr>
          </a:p>
        </p:txBody>
      </p:sp>
      <p:pic>
        <p:nvPicPr>
          <p:cNvPr id="44" name="Image 43"/>
          <p:cNvPicPr>
            <a:picLocks noChangeAspect="1"/>
          </p:cNvPicPr>
          <p:nvPr/>
        </p:nvPicPr>
        <p:blipFill rotWithShape="1">
          <a:blip r:embed="rId8" cstate="print">
            <a:extLst>
              <a:ext uri="{28A0092B-C50C-407E-A947-70E740481C1C}">
                <a14:useLocalDpi xmlns:a14="http://schemas.microsoft.com/office/drawing/2010/main" val="0"/>
              </a:ext>
            </a:extLst>
          </a:blip>
          <a:srcRect t="43420" b="7229"/>
          <a:stretch/>
        </p:blipFill>
        <p:spPr>
          <a:xfrm>
            <a:off x="6730593" y="278920"/>
            <a:ext cx="1202863" cy="269760"/>
          </a:xfrm>
          <a:prstGeom prst="rect">
            <a:avLst/>
          </a:prstGeom>
        </p:spPr>
      </p:pic>
      <p:pic>
        <p:nvPicPr>
          <p:cNvPr id="45" name="Picture 2" descr="See original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6578040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BCBCBC"/>
          </a:solidFill>
          <a:ln>
            <a:solidFill>
              <a:srgbClr val="BCBCB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1266" name="Groupe 1"/>
          <p:cNvGrpSpPr>
            <a:grpSpLocks/>
          </p:cNvGrpSpPr>
          <p:nvPr/>
        </p:nvGrpSpPr>
        <p:grpSpPr bwMode="auto">
          <a:xfrm>
            <a:off x="2339975" y="952500"/>
            <a:ext cx="4679950" cy="4637088"/>
            <a:chOff x="2339752" y="952788"/>
            <a:chExt cx="4680521" cy="4636452"/>
          </a:xfrm>
        </p:grpSpPr>
        <p:sp>
          <p:nvSpPr>
            <p:cNvPr id="11268" name="Freeform 5"/>
            <p:cNvSpPr>
              <a:spLocks/>
            </p:cNvSpPr>
            <p:nvPr/>
          </p:nvSpPr>
          <p:spPr bwMode="auto">
            <a:xfrm>
              <a:off x="2339752" y="952788"/>
              <a:ext cx="3962400" cy="4403725"/>
            </a:xfrm>
            <a:custGeom>
              <a:avLst/>
              <a:gdLst>
                <a:gd name="T0" fmla="*/ 2147483646 w 2496"/>
                <a:gd name="T1" fmla="*/ 2147483646 h 2774"/>
                <a:gd name="T2" fmla="*/ 2147483646 w 2496"/>
                <a:gd name="T3" fmla="*/ 2147483646 h 2774"/>
                <a:gd name="T4" fmla="*/ 2147483646 w 2496"/>
                <a:gd name="T5" fmla="*/ 2147483646 h 2774"/>
                <a:gd name="T6" fmla="*/ 2147483646 w 2496"/>
                <a:gd name="T7" fmla="*/ 2147483646 h 2774"/>
                <a:gd name="T8" fmla="*/ 2147483646 w 2496"/>
                <a:gd name="T9" fmla="*/ 2147483646 h 2774"/>
                <a:gd name="T10" fmla="*/ 2147483646 w 2496"/>
                <a:gd name="T11" fmla="*/ 2147483646 h 2774"/>
                <a:gd name="T12" fmla="*/ 2147483646 w 2496"/>
                <a:gd name="T13" fmla="*/ 2147483646 h 2774"/>
                <a:gd name="T14" fmla="*/ 2147483646 w 2496"/>
                <a:gd name="T15" fmla="*/ 2147483646 h 2774"/>
                <a:gd name="T16" fmla="*/ 1345763438 w 2496"/>
                <a:gd name="T17" fmla="*/ 120967500 h 2774"/>
                <a:gd name="T18" fmla="*/ 1234876563 w 2496"/>
                <a:gd name="T19" fmla="*/ 70564375 h 2774"/>
                <a:gd name="T20" fmla="*/ 1108868750 w 2496"/>
                <a:gd name="T21" fmla="*/ 25201563 h 2774"/>
                <a:gd name="T22" fmla="*/ 1003022188 w 2496"/>
                <a:gd name="T23" fmla="*/ 10080625 h 2774"/>
                <a:gd name="T24" fmla="*/ 897175625 w 2496"/>
                <a:gd name="T25" fmla="*/ 0 h 2774"/>
                <a:gd name="T26" fmla="*/ 715724375 w 2496"/>
                <a:gd name="T27" fmla="*/ 20161250 h 2774"/>
                <a:gd name="T28" fmla="*/ 463708750 w 2496"/>
                <a:gd name="T29" fmla="*/ 115927188 h 2774"/>
                <a:gd name="T30" fmla="*/ 297378438 w 2496"/>
                <a:gd name="T31" fmla="*/ 231854375 h 2774"/>
                <a:gd name="T32" fmla="*/ 191531875 w 2496"/>
                <a:gd name="T33" fmla="*/ 347781563 h 2774"/>
                <a:gd name="T34" fmla="*/ 120967500 w 2496"/>
                <a:gd name="T35" fmla="*/ 453628125 h 2774"/>
                <a:gd name="T36" fmla="*/ 100806250 w 2496"/>
                <a:gd name="T37" fmla="*/ 488910313 h 2774"/>
                <a:gd name="T38" fmla="*/ 60483750 w 2496"/>
                <a:gd name="T39" fmla="*/ 579635938 h 2774"/>
                <a:gd name="T40" fmla="*/ 20161250 w 2496"/>
                <a:gd name="T41" fmla="*/ 705643750 h 2774"/>
                <a:gd name="T42" fmla="*/ 5040313 w 2496"/>
                <a:gd name="T43" fmla="*/ 836691875 h 2774"/>
                <a:gd name="T44" fmla="*/ 0 w 2496"/>
                <a:gd name="T45" fmla="*/ 917336875 h 2774"/>
                <a:gd name="T46" fmla="*/ 0 w 2496"/>
                <a:gd name="T47" fmla="*/ 2147483646 h 2774"/>
                <a:gd name="T48" fmla="*/ 10080625 w 2496"/>
                <a:gd name="T49" fmla="*/ 2147483646 h 2774"/>
                <a:gd name="T50" fmla="*/ 40322500 w 2496"/>
                <a:gd name="T51" fmla="*/ 2147483646 h 2774"/>
                <a:gd name="T52" fmla="*/ 85685313 w 2496"/>
                <a:gd name="T53" fmla="*/ 2147483646 h 2774"/>
                <a:gd name="T54" fmla="*/ 100806250 w 2496"/>
                <a:gd name="T55" fmla="*/ 2147483646 h 2774"/>
                <a:gd name="T56" fmla="*/ 156249688 w 2496"/>
                <a:gd name="T57" fmla="*/ 2147483646 h 2774"/>
                <a:gd name="T58" fmla="*/ 221773750 w 2496"/>
                <a:gd name="T59" fmla="*/ 2147483646 h 2774"/>
                <a:gd name="T60" fmla="*/ 337700938 w 2496"/>
                <a:gd name="T61" fmla="*/ 2147483646 h 2774"/>
                <a:gd name="T62" fmla="*/ 463708750 w 2496"/>
                <a:gd name="T63" fmla="*/ 2147483646 h 2774"/>
                <a:gd name="T64" fmla="*/ 730845313 w 2496"/>
                <a:gd name="T65" fmla="*/ 2147483646 h 2774"/>
                <a:gd name="T66" fmla="*/ 897175625 w 2496"/>
                <a:gd name="T67" fmla="*/ 2147483646 h 2774"/>
                <a:gd name="T68" fmla="*/ 1098788125 w 2496"/>
                <a:gd name="T69" fmla="*/ 2147483646 h 2774"/>
                <a:gd name="T70" fmla="*/ 1229836250 w 2496"/>
                <a:gd name="T71" fmla="*/ 2147483646 h 2774"/>
                <a:gd name="T72" fmla="*/ 1290320000 w 2496"/>
                <a:gd name="T73" fmla="*/ 2147483646 h 2774"/>
                <a:gd name="T74" fmla="*/ 2147483646 w 2496"/>
                <a:gd name="T75" fmla="*/ 2147483646 h 2774"/>
                <a:gd name="T76" fmla="*/ 2147483646 w 2496"/>
                <a:gd name="T77" fmla="*/ 2147483646 h 2774"/>
                <a:gd name="T78" fmla="*/ 2147483646 w 2496"/>
                <a:gd name="T79" fmla="*/ 2147483646 h 2774"/>
                <a:gd name="T80" fmla="*/ 2147483646 w 2496"/>
                <a:gd name="T81" fmla="*/ 2147483646 h 2774"/>
                <a:gd name="T82" fmla="*/ 2147483646 w 2496"/>
                <a:gd name="T83" fmla="*/ 2147483646 h 2774"/>
                <a:gd name="T84" fmla="*/ 2147483646 w 2496"/>
                <a:gd name="T85" fmla="*/ 2147483646 h 2774"/>
                <a:gd name="T86" fmla="*/ 2147483646 w 2496"/>
                <a:gd name="T87" fmla="*/ 2147483646 h 2774"/>
                <a:gd name="T88" fmla="*/ 2147483646 w 2496"/>
                <a:gd name="T89" fmla="*/ 2147483646 h 27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96"/>
                <a:gd name="T136" fmla="*/ 0 h 2774"/>
                <a:gd name="T137" fmla="*/ 2496 w 2496"/>
                <a:gd name="T138" fmla="*/ 2774 h 27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96" h="2774">
                  <a:moveTo>
                    <a:pt x="2496" y="1392"/>
                  </a:moveTo>
                  <a:lnTo>
                    <a:pt x="2496" y="1392"/>
                  </a:lnTo>
                  <a:lnTo>
                    <a:pt x="2496" y="1350"/>
                  </a:lnTo>
                  <a:lnTo>
                    <a:pt x="2492" y="1330"/>
                  </a:lnTo>
                  <a:lnTo>
                    <a:pt x="2488" y="1310"/>
                  </a:lnTo>
                  <a:lnTo>
                    <a:pt x="2484" y="1290"/>
                  </a:lnTo>
                  <a:lnTo>
                    <a:pt x="2476" y="1270"/>
                  </a:lnTo>
                  <a:lnTo>
                    <a:pt x="2468" y="1250"/>
                  </a:lnTo>
                  <a:lnTo>
                    <a:pt x="2460" y="1230"/>
                  </a:lnTo>
                  <a:lnTo>
                    <a:pt x="2450" y="1210"/>
                  </a:lnTo>
                  <a:lnTo>
                    <a:pt x="2444" y="1204"/>
                  </a:lnTo>
                  <a:lnTo>
                    <a:pt x="2428" y="1178"/>
                  </a:lnTo>
                  <a:lnTo>
                    <a:pt x="2408" y="1154"/>
                  </a:lnTo>
                  <a:lnTo>
                    <a:pt x="2388" y="1132"/>
                  </a:lnTo>
                  <a:lnTo>
                    <a:pt x="2366" y="1112"/>
                  </a:lnTo>
                  <a:lnTo>
                    <a:pt x="2342" y="1094"/>
                  </a:lnTo>
                  <a:lnTo>
                    <a:pt x="2318" y="1080"/>
                  </a:lnTo>
                  <a:lnTo>
                    <a:pt x="2312" y="1076"/>
                  </a:lnTo>
                  <a:lnTo>
                    <a:pt x="540" y="52"/>
                  </a:lnTo>
                  <a:lnTo>
                    <a:pt x="534" y="48"/>
                  </a:lnTo>
                  <a:lnTo>
                    <a:pt x="512" y="38"/>
                  </a:lnTo>
                  <a:lnTo>
                    <a:pt x="490" y="28"/>
                  </a:lnTo>
                  <a:lnTo>
                    <a:pt x="464" y="18"/>
                  </a:lnTo>
                  <a:lnTo>
                    <a:pt x="440" y="10"/>
                  </a:lnTo>
                  <a:lnTo>
                    <a:pt x="420" y="6"/>
                  </a:lnTo>
                  <a:lnTo>
                    <a:pt x="398" y="4"/>
                  </a:lnTo>
                  <a:lnTo>
                    <a:pt x="378" y="2"/>
                  </a:lnTo>
                  <a:lnTo>
                    <a:pt x="356" y="0"/>
                  </a:lnTo>
                  <a:lnTo>
                    <a:pt x="320" y="2"/>
                  </a:lnTo>
                  <a:lnTo>
                    <a:pt x="284" y="8"/>
                  </a:lnTo>
                  <a:lnTo>
                    <a:pt x="248" y="18"/>
                  </a:lnTo>
                  <a:lnTo>
                    <a:pt x="216" y="30"/>
                  </a:lnTo>
                  <a:lnTo>
                    <a:pt x="184" y="46"/>
                  </a:lnTo>
                  <a:lnTo>
                    <a:pt x="150" y="68"/>
                  </a:lnTo>
                  <a:lnTo>
                    <a:pt x="118" y="92"/>
                  </a:lnTo>
                  <a:lnTo>
                    <a:pt x="102" y="106"/>
                  </a:lnTo>
                  <a:lnTo>
                    <a:pt x="88" y="122"/>
                  </a:lnTo>
                  <a:lnTo>
                    <a:pt x="76" y="138"/>
                  </a:lnTo>
                  <a:lnTo>
                    <a:pt x="64" y="154"/>
                  </a:lnTo>
                  <a:lnTo>
                    <a:pt x="48" y="180"/>
                  </a:lnTo>
                  <a:lnTo>
                    <a:pt x="40" y="194"/>
                  </a:lnTo>
                  <a:lnTo>
                    <a:pt x="34" y="208"/>
                  </a:lnTo>
                  <a:lnTo>
                    <a:pt x="24" y="230"/>
                  </a:lnTo>
                  <a:lnTo>
                    <a:pt x="16" y="254"/>
                  </a:lnTo>
                  <a:lnTo>
                    <a:pt x="8" y="280"/>
                  </a:lnTo>
                  <a:lnTo>
                    <a:pt x="4" y="306"/>
                  </a:lnTo>
                  <a:lnTo>
                    <a:pt x="2" y="332"/>
                  </a:lnTo>
                  <a:lnTo>
                    <a:pt x="0" y="358"/>
                  </a:lnTo>
                  <a:lnTo>
                    <a:pt x="0" y="364"/>
                  </a:lnTo>
                  <a:lnTo>
                    <a:pt x="0" y="2410"/>
                  </a:lnTo>
                  <a:lnTo>
                    <a:pt x="0" y="2418"/>
                  </a:lnTo>
                  <a:lnTo>
                    <a:pt x="2" y="2444"/>
                  </a:lnTo>
                  <a:lnTo>
                    <a:pt x="4" y="2470"/>
                  </a:lnTo>
                  <a:lnTo>
                    <a:pt x="10" y="2498"/>
                  </a:lnTo>
                  <a:lnTo>
                    <a:pt x="16" y="2524"/>
                  </a:lnTo>
                  <a:lnTo>
                    <a:pt x="24" y="2546"/>
                  </a:lnTo>
                  <a:lnTo>
                    <a:pt x="34" y="2568"/>
                  </a:lnTo>
                  <a:lnTo>
                    <a:pt x="40" y="2582"/>
                  </a:lnTo>
                  <a:lnTo>
                    <a:pt x="48" y="2596"/>
                  </a:lnTo>
                  <a:lnTo>
                    <a:pt x="62" y="2618"/>
                  </a:lnTo>
                  <a:lnTo>
                    <a:pt x="74" y="2636"/>
                  </a:lnTo>
                  <a:lnTo>
                    <a:pt x="88" y="2652"/>
                  </a:lnTo>
                  <a:lnTo>
                    <a:pt x="102" y="2668"/>
                  </a:lnTo>
                  <a:lnTo>
                    <a:pt x="118" y="2682"/>
                  </a:lnTo>
                  <a:lnTo>
                    <a:pt x="134" y="2696"/>
                  </a:lnTo>
                  <a:lnTo>
                    <a:pt x="150" y="2708"/>
                  </a:lnTo>
                  <a:lnTo>
                    <a:pt x="184" y="2730"/>
                  </a:lnTo>
                  <a:lnTo>
                    <a:pt x="218" y="2746"/>
                  </a:lnTo>
                  <a:lnTo>
                    <a:pt x="254" y="2758"/>
                  </a:lnTo>
                  <a:lnTo>
                    <a:pt x="290" y="2768"/>
                  </a:lnTo>
                  <a:lnTo>
                    <a:pt x="328" y="2772"/>
                  </a:lnTo>
                  <a:lnTo>
                    <a:pt x="356" y="2774"/>
                  </a:lnTo>
                  <a:lnTo>
                    <a:pt x="396" y="2772"/>
                  </a:lnTo>
                  <a:lnTo>
                    <a:pt x="436" y="2766"/>
                  </a:lnTo>
                  <a:lnTo>
                    <a:pt x="462" y="2758"/>
                  </a:lnTo>
                  <a:lnTo>
                    <a:pt x="488" y="2748"/>
                  </a:lnTo>
                  <a:lnTo>
                    <a:pt x="512" y="2738"/>
                  </a:lnTo>
                  <a:lnTo>
                    <a:pt x="534" y="2726"/>
                  </a:lnTo>
                  <a:lnTo>
                    <a:pt x="542" y="2722"/>
                  </a:lnTo>
                  <a:lnTo>
                    <a:pt x="2314" y="1700"/>
                  </a:lnTo>
                  <a:lnTo>
                    <a:pt x="2318" y="1696"/>
                  </a:lnTo>
                  <a:lnTo>
                    <a:pt x="2336" y="1684"/>
                  </a:lnTo>
                  <a:lnTo>
                    <a:pt x="2354" y="1672"/>
                  </a:lnTo>
                  <a:lnTo>
                    <a:pt x="2372" y="1658"/>
                  </a:lnTo>
                  <a:lnTo>
                    <a:pt x="2390" y="1642"/>
                  </a:lnTo>
                  <a:lnTo>
                    <a:pt x="2410" y="1622"/>
                  </a:lnTo>
                  <a:lnTo>
                    <a:pt x="2428" y="1598"/>
                  </a:lnTo>
                  <a:lnTo>
                    <a:pt x="2438" y="1582"/>
                  </a:lnTo>
                  <a:lnTo>
                    <a:pt x="2450" y="1566"/>
                  </a:lnTo>
                  <a:lnTo>
                    <a:pt x="2466" y="1534"/>
                  </a:lnTo>
                  <a:lnTo>
                    <a:pt x="2478" y="1500"/>
                  </a:lnTo>
                  <a:lnTo>
                    <a:pt x="2488" y="1464"/>
                  </a:lnTo>
                  <a:lnTo>
                    <a:pt x="2494" y="1428"/>
                  </a:lnTo>
                  <a:lnTo>
                    <a:pt x="2496" y="1392"/>
                  </a:lnTo>
                  <a:close/>
                </a:path>
              </a:pathLst>
            </a:custGeom>
            <a:solidFill>
              <a:srgbClr val="FF6600"/>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endParaRPr lang="fr-FR"/>
            </a:p>
          </p:txBody>
        </p:sp>
        <p:pic>
          <p:nvPicPr>
            <p:cNvPr id="11269"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065" y="3509900"/>
              <a:ext cx="1872208" cy="207934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grpSp>
      <p:sp>
        <p:nvSpPr>
          <p:cNvPr id="5" name="Espace réservé du texte 4"/>
          <p:cNvSpPr>
            <a:spLocks noGrp="1"/>
          </p:cNvSpPr>
          <p:nvPr>
            <p:ph type="body" sz="quarter" idx="11"/>
          </p:nvPr>
        </p:nvSpPr>
        <p:spPr>
          <a:xfrm>
            <a:off x="2534171" y="2492896"/>
            <a:ext cx="3096245" cy="1511672"/>
          </a:xfrm>
        </p:spPr>
        <p:txBody>
          <a:bodyPr rtlCol="0">
            <a:noAutofit/>
          </a:bodyPr>
          <a:lstStyle/>
          <a:p>
            <a:pPr eaLnBrk="1" fontAlgn="auto" hangingPunct="1">
              <a:defRPr/>
            </a:pPr>
            <a:r>
              <a:rPr lang="fr-FR" sz="1400" cap="none" dirty="0" smtClean="0"/>
              <a:t>Association</a:t>
            </a:r>
            <a:r>
              <a:rPr lang="fr-FR" sz="1600" dirty="0" smtClean="0"/>
              <a:t> </a:t>
            </a:r>
            <a:r>
              <a:rPr lang="fr-FR" sz="1400" cap="none" dirty="0" smtClean="0"/>
              <a:t>Attitude Prévention</a:t>
            </a:r>
          </a:p>
          <a:p>
            <a:pPr eaLnBrk="1" fontAlgn="auto" hangingPunct="1">
              <a:defRPr/>
            </a:pPr>
            <a:r>
              <a:rPr lang="fr-FR" sz="1400" cap="none" dirty="0" smtClean="0"/>
              <a:t>26, boulevard Haussmann</a:t>
            </a:r>
          </a:p>
          <a:p>
            <a:pPr eaLnBrk="1" fontAlgn="auto" hangingPunct="1">
              <a:defRPr/>
            </a:pPr>
            <a:r>
              <a:rPr lang="fr-FR" sz="1400" cap="none" dirty="0" smtClean="0"/>
              <a:t>75009 Paris</a:t>
            </a:r>
          </a:p>
          <a:p>
            <a:pPr eaLnBrk="1" fontAlgn="auto" hangingPunct="1">
              <a:defRPr/>
            </a:pPr>
            <a:r>
              <a:rPr lang="fr-FR" sz="1400" b="0" cap="none" dirty="0" smtClean="0"/>
              <a:t>contact@attitude-prevention.fr</a:t>
            </a:r>
            <a:endParaRPr lang="fr-FR" sz="1400" b="0" cap="none" dirty="0"/>
          </a:p>
        </p:txBody>
      </p:sp>
    </p:spTree>
    <p:extLst>
      <p:ext uri="{BB962C8B-B14F-4D97-AF65-F5344CB8AC3E}">
        <p14:creationId xmlns:p14="http://schemas.microsoft.com/office/powerpoint/2010/main" val="3597464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nfo-barometre-APS-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 y="203228"/>
            <a:ext cx="9142535" cy="6466132"/>
          </a:xfrm>
          <a:prstGeom prst="rect">
            <a:avLst/>
          </a:prstGeom>
        </p:spPr>
      </p:pic>
    </p:spTree>
    <p:extLst>
      <p:ext uri="{BB962C8B-B14F-4D97-AF65-F5344CB8AC3E}">
        <p14:creationId xmlns:p14="http://schemas.microsoft.com/office/powerpoint/2010/main" val="4071012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nfo-barometre-APS-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192"/>
            <a:ext cx="9144000" cy="6467168"/>
          </a:xfrm>
          <a:prstGeom prst="rect">
            <a:avLst/>
          </a:prstGeom>
        </p:spPr>
      </p:pic>
    </p:spTree>
    <p:extLst>
      <p:ext uri="{BB962C8B-B14F-4D97-AF65-F5344CB8AC3E}">
        <p14:creationId xmlns:p14="http://schemas.microsoft.com/office/powerpoint/2010/main" val="2815405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4"/>
          <p:cNvGrpSpPr>
            <a:grpSpLocks/>
          </p:cNvGrpSpPr>
          <p:nvPr/>
        </p:nvGrpSpPr>
        <p:grpSpPr bwMode="auto">
          <a:xfrm>
            <a:off x="-112713" y="611188"/>
            <a:ext cx="701676" cy="846137"/>
            <a:chOff x="-112911" y="611260"/>
            <a:chExt cx="701819" cy="846573"/>
          </a:xfrm>
        </p:grpSpPr>
        <p:sp>
          <p:nvSpPr>
            <p:cNvPr id="8" name="Freeform 5"/>
            <p:cNvSpPr>
              <a:spLocks/>
            </p:cNvSpPr>
            <p:nvPr/>
          </p:nvSpPr>
          <p:spPr bwMode="auto">
            <a:xfrm>
              <a:off x="-112911" y="691700"/>
              <a:ext cx="691991" cy="766133"/>
            </a:xfrm>
            <a:custGeom>
              <a:avLst/>
              <a:gdLst>
                <a:gd name="T0" fmla="*/ 950102270 w 504"/>
                <a:gd name="T1" fmla="*/ 527834058 h 558"/>
                <a:gd name="T2" fmla="*/ 935021260 w 504"/>
                <a:gd name="T3" fmla="*/ 463739756 h 558"/>
                <a:gd name="T4" fmla="*/ 931251007 w 504"/>
                <a:gd name="T5" fmla="*/ 456200623 h 558"/>
                <a:gd name="T6" fmla="*/ 927480755 w 504"/>
                <a:gd name="T7" fmla="*/ 456200623 h 558"/>
                <a:gd name="T8" fmla="*/ 916169997 w 504"/>
                <a:gd name="T9" fmla="*/ 437349357 h 558"/>
                <a:gd name="T10" fmla="*/ 897318734 w 504"/>
                <a:gd name="T11" fmla="*/ 422268345 h 558"/>
                <a:gd name="T12" fmla="*/ 889778229 w 504"/>
                <a:gd name="T13" fmla="*/ 414727839 h 558"/>
                <a:gd name="T14" fmla="*/ 882237724 w 504"/>
                <a:gd name="T15" fmla="*/ 407187333 h 558"/>
                <a:gd name="T16" fmla="*/ 203593638 w 504"/>
                <a:gd name="T17" fmla="*/ 18851265 h 558"/>
                <a:gd name="T18" fmla="*/ 203593638 w 504"/>
                <a:gd name="T19" fmla="*/ 15081012 h 558"/>
                <a:gd name="T20" fmla="*/ 196053133 w 504"/>
                <a:gd name="T21" fmla="*/ 11310759 h 558"/>
                <a:gd name="T22" fmla="*/ 184742375 w 504"/>
                <a:gd name="T23" fmla="*/ 7540506 h 558"/>
                <a:gd name="T24" fmla="*/ 165891112 w 504"/>
                <a:gd name="T25" fmla="*/ 3770253 h 558"/>
                <a:gd name="T26" fmla="*/ 135729092 w 504"/>
                <a:gd name="T27" fmla="*/ 0 h 558"/>
                <a:gd name="T28" fmla="*/ 120648082 w 504"/>
                <a:gd name="T29" fmla="*/ 0 h 558"/>
                <a:gd name="T30" fmla="*/ 67864546 w 504"/>
                <a:gd name="T31" fmla="*/ 15081012 h 558"/>
                <a:gd name="T32" fmla="*/ 45243031 w 504"/>
                <a:gd name="T33" fmla="*/ 33932278 h 558"/>
                <a:gd name="T34" fmla="*/ 22621515 w 504"/>
                <a:gd name="T35" fmla="*/ 56553796 h 558"/>
                <a:gd name="T36" fmla="*/ 18851263 w 504"/>
                <a:gd name="T37" fmla="*/ 67864555 h 558"/>
                <a:gd name="T38" fmla="*/ 15081010 w 504"/>
                <a:gd name="T39" fmla="*/ 71634808 h 558"/>
                <a:gd name="T40" fmla="*/ 11310758 w 504"/>
                <a:gd name="T41" fmla="*/ 75405062 h 558"/>
                <a:gd name="T42" fmla="*/ 7540505 w 504"/>
                <a:gd name="T43" fmla="*/ 94256327 h 558"/>
                <a:gd name="T44" fmla="*/ 0 w 504"/>
                <a:gd name="T45" fmla="*/ 113107592 h 558"/>
                <a:gd name="T46" fmla="*/ 0 w 504"/>
                <a:gd name="T47" fmla="*/ 124418352 h 558"/>
                <a:gd name="T48" fmla="*/ 0 w 504"/>
                <a:gd name="T49" fmla="*/ 135729111 h 558"/>
                <a:gd name="T50" fmla="*/ 0 w 504"/>
                <a:gd name="T51" fmla="*/ 916170125 h 558"/>
                <a:gd name="T52" fmla="*/ 0 w 504"/>
                <a:gd name="T53" fmla="*/ 927480884 h 558"/>
                <a:gd name="T54" fmla="*/ 0 w 504"/>
                <a:gd name="T55" fmla="*/ 935021391 h 558"/>
                <a:gd name="T56" fmla="*/ 7540505 w 504"/>
                <a:gd name="T57" fmla="*/ 957642909 h 558"/>
                <a:gd name="T58" fmla="*/ 11310758 w 504"/>
                <a:gd name="T59" fmla="*/ 972723921 h 558"/>
                <a:gd name="T60" fmla="*/ 15081010 w 504"/>
                <a:gd name="T61" fmla="*/ 980264428 h 558"/>
                <a:gd name="T62" fmla="*/ 18851263 w 504"/>
                <a:gd name="T63" fmla="*/ 984034681 h 558"/>
                <a:gd name="T64" fmla="*/ 22621515 w 504"/>
                <a:gd name="T65" fmla="*/ 991575187 h 558"/>
                <a:gd name="T66" fmla="*/ 45243031 w 504"/>
                <a:gd name="T67" fmla="*/ 1017966958 h 558"/>
                <a:gd name="T68" fmla="*/ 71634798 w 504"/>
                <a:gd name="T69" fmla="*/ 1036818224 h 558"/>
                <a:gd name="T70" fmla="*/ 124418334 w 504"/>
                <a:gd name="T71" fmla="*/ 1051899236 h 558"/>
                <a:gd name="T72" fmla="*/ 135729092 w 504"/>
                <a:gd name="T73" fmla="*/ 1051899236 h 558"/>
                <a:gd name="T74" fmla="*/ 165891112 w 504"/>
                <a:gd name="T75" fmla="*/ 1048128983 h 558"/>
                <a:gd name="T76" fmla="*/ 184742375 w 504"/>
                <a:gd name="T77" fmla="*/ 1040588477 h 558"/>
                <a:gd name="T78" fmla="*/ 196053133 w 504"/>
                <a:gd name="T79" fmla="*/ 1036818224 h 558"/>
                <a:gd name="T80" fmla="*/ 203593638 w 504"/>
                <a:gd name="T81" fmla="*/ 1033047971 h 558"/>
                <a:gd name="T82" fmla="*/ 878467472 w 504"/>
                <a:gd name="T83" fmla="*/ 644711903 h 558"/>
                <a:gd name="T84" fmla="*/ 882237724 w 504"/>
                <a:gd name="T85" fmla="*/ 640941650 h 558"/>
                <a:gd name="T86" fmla="*/ 886007977 w 504"/>
                <a:gd name="T87" fmla="*/ 637171397 h 558"/>
                <a:gd name="T88" fmla="*/ 893548482 w 504"/>
                <a:gd name="T89" fmla="*/ 633401144 h 558"/>
                <a:gd name="T90" fmla="*/ 908629492 w 504"/>
                <a:gd name="T91" fmla="*/ 622090385 h 558"/>
                <a:gd name="T92" fmla="*/ 923710502 w 504"/>
                <a:gd name="T93" fmla="*/ 603239120 h 558"/>
                <a:gd name="T94" fmla="*/ 927480755 w 504"/>
                <a:gd name="T95" fmla="*/ 599468867 h 558"/>
                <a:gd name="T96" fmla="*/ 931251007 w 504"/>
                <a:gd name="T97" fmla="*/ 591928360 h 558"/>
                <a:gd name="T98" fmla="*/ 935021260 w 504"/>
                <a:gd name="T99" fmla="*/ 580617601 h 558"/>
                <a:gd name="T100" fmla="*/ 950102270 w 504"/>
                <a:gd name="T101" fmla="*/ 527834058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4"/>
                <a:gd name="T154" fmla="*/ 0 h 558"/>
                <a:gd name="T155" fmla="*/ 504 w 504"/>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4" h="558">
                  <a:moveTo>
                    <a:pt x="504" y="280"/>
                  </a:moveTo>
                  <a:lnTo>
                    <a:pt x="504" y="280"/>
                  </a:lnTo>
                  <a:lnTo>
                    <a:pt x="502" y="262"/>
                  </a:lnTo>
                  <a:lnTo>
                    <a:pt x="496" y="246"/>
                  </a:lnTo>
                  <a:lnTo>
                    <a:pt x="494" y="242"/>
                  </a:lnTo>
                  <a:lnTo>
                    <a:pt x="492" y="242"/>
                  </a:lnTo>
                  <a:lnTo>
                    <a:pt x="486" y="232"/>
                  </a:lnTo>
                  <a:lnTo>
                    <a:pt x="476" y="224"/>
                  </a:lnTo>
                  <a:lnTo>
                    <a:pt x="472" y="220"/>
                  </a:lnTo>
                  <a:lnTo>
                    <a:pt x="468" y="216"/>
                  </a:lnTo>
                  <a:lnTo>
                    <a:pt x="466" y="216"/>
                  </a:lnTo>
                  <a:lnTo>
                    <a:pt x="108" y="10"/>
                  </a:lnTo>
                  <a:lnTo>
                    <a:pt x="108" y="8"/>
                  </a:lnTo>
                  <a:lnTo>
                    <a:pt x="104" y="6"/>
                  </a:lnTo>
                  <a:lnTo>
                    <a:pt x="98" y="4"/>
                  </a:lnTo>
                  <a:lnTo>
                    <a:pt x="88" y="2"/>
                  </a:lnTo>
                  <a:lnTo>
                    <a:pt x="72" y="0"/>
                  </a:lnTo>
                  <a:lnTo>
                    <a:pt x="64" y="0"/>
                  </a:lnTo>
                  <a:lnTo>
                    <a:pt x="50" y="2"/>
                  </a:lnTo>
                  <a:lnTo>
                    <a:pt x="36" y="8"/>
                  </a:lnTo>
                  <a:lnTo>
                    <a:pt x="24" y="18"/>
                  </a:lnTo>
                  <a:lnTo>
                    <a:pt x="12" y="30"/>
                  </a:lnTo>
                  <a:lnTo>
                    <a:pt x="10" y="36"/>
                  </a:lnTo>
                  <a:lnTo>
                    <a:pt x="8" y="38"/>
                  </a:lnTo>
                  <a:lnTo>
                    <a:pt x="6" y="40"/>
                  </a:lnTo>
                  <a:lnTo>
                    <a:pt x="4" y="50"/>
                  </a:lnTo>
                  <a:lnTo>
                    <a:pt x="0" y="60"/>
                  </a:lnTo>
                  <a:lnTo>
                    <a:pt x="0" y="66"/>
                  </a:lnTo>
                  <a:lnTo>
                    <a:pt x="0" y="70"/>
                  </a:lnTo>
                  <a:lnTo>
                    <a:pt x="0" y="72"/>
                  </a:lnTo>
                  <a:lnTo>
                    <a:pt x="0" y="484"/>
                  </a:lnTo>
                  <a:lnTo>
                    <a:pt x="0" y="486"/>
                  </a:lnTo>
                  <a:lnTo>
                    <a:pt x="0" y="492"/>
                  </a:lnTo>
                  <a:lnTo>
                    <a:pt x="0" y="496"/>
                  </a:lnTo>
                  <a:lnTo>
                    <a:pt x="4" y="508"/>
                  </a:lnTo>
                  <a:lnTo>
                    <a:pt x="6" y="516"/>
                  </a:lnTo>
                  <a:lnTo>
                    <a:pt x="8" y="520"/>
                  </a:lnTo>
                  <a:lnTo>
                    <a:pt x="10" y="522"/>
                  </a:lnTo>
                  <a:lnTo>
                    <a:pt x="12" y="526"/>
                  </a:lnTo>
                  <a:lnTo>
                    <a:pt x="24" y="540"/>
                  </a:lnTo>
                  <a:lnTo>
                    <a:pt x="38" y="550"/>
                  </a:lnTo>
                  <a:lnTo>
                    <a:pt x="52" y="554"/>
                  </a:lnTo>
                  <a:lnTo>
                    <a:pt x="66" y="558"/>
                  </a:lnTo>
                  <a:lnTo>
                    <a:pt x="72" y="558"/>
                  </a:lnTo>
                  <a:lnTo>
                    <a:pt x="88" y="556"/>
                  </a:lnTo>
                  <a:lnTo>
                    <a:pt x="98" y="552"/>
                  </a:lnTo>
                  <a:lnTo>
                    <a:pt x="104" y="550"/>
                  </a:lnTo>
                  <a:lnTo>
                    <a:pt x="108" y="548"/>
                  </a:lnTo>
                  <a:lnTo>
                    <a:pt x="110" y="548"/>
                  </a:lnTo>
                  <a:lnTo>
                    <a:pt x="466" y="342"/>
                  </a:lnTo>
                  <a:lnTo>
                    <a:pt x="468" y="340"/>
                  </a:lnTo>
                  <a:lnTo>
                    <a:pt x="470" y="338"/>
                  </a:lnTo>
                  <a:lnTo>
                    <a:pt x="474" y="336"/>
                  </a:lnTo>
                  <a:lnTo>
                    <a:pt x="482" y="330"/>
                  </a:lnTo>
                  <a:lnTo>
                    <a:pt x="490" y="320"/>
                  </a:lnTo>
                  <a:lnTo>
                    <a:pt x="492" y="318"/>
                  </a:lnTo>
                  <a:lnTo>
                    <a:pt x="494" y="314"/>
                  </a:lnTo>
                  <a:lnTo>
                    <a:pt x="496" y="308"/>
                  </a:lnTo>
                  <a:lnTo>
                    <a:pt x="502" y="294"/>
                  </a:lnTo>
                  <a:lnTo>
                    <a:pt x="504" y="280"/>
                  </a:lnTo>
                  <a:close/>
                </a:path>
              </a:pathLst>
            </a:custGeom>
            <a:solidFill>
              <a:srgbClr val="BCBCBC"/>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pPr eaLnBrk="1" fontAlgn="auto" hangingPunct="1">
                <a:spcBef>
                  <a:spcPts val="0"/>
                </a:spcBef>
                <a:spcAft>
                  <a:spcPts val="0"/>
                </a:spcAft>
              </a:pPr>
              <a:endParaRPr lang="fr-FR">
                <a:latin typeface="+mn-lt"/>
                <a:cs typeface="+mn-cs"/>
              </a:endParaRPr>
            </a:p>
          </p:txBody>
        </p:sp>
        <p:sp>
          <p:nvSpPr>
            <p:cNvPr id="12" name="Freeform 5"/>
            <p:cNvSpPr>
              <a:spLocks/>
            </p:cNvSpPr>
            <p:nvPr/>
          </p:nvSpPr>
          <p:spPr bwMode="auto">
            <a:xfrm>
              <a:off x="228472" y="611260"/>
              <a:ext cx="360436" cy="395491"/>
            </a:xfrm>
            <a:custGeom>
              <a:avLst/>
              <a:gdLst>
                <a:gd name="T0" fmla="*/ 504 w 504"/>
                <a:gd name="T1" fmla="*/ 280 h 558"/>
                <a:gd name="T2" fmla="*/ 496 w 504"/>
                <a:gd name="T3" fmla="*/ 246 h 558"/>
                <a:gd name="T4" fmla="*/ 494 w 504"/>
                <a:gd name="T5" fmla="*/ 242 h 558"/>
                <a:gd name="T6" fmla="*/ 492 w 504"/>
                <a:gd name="T7" fmla="*/ 242 h 558"/>
                <a:gd name="T8" fmla="*/ 486 w 504"/>
                <a:gd name="T9" fmla="*/ 232 h 558"/>
                <a:gd name="T10" fmla="*/ 476 w 504"/>
                <a:gd name="T11" fmla="*/ 224 h 558"/>
                <a:gd name="T12" fmla="*/ 472 w 504"/>
                <a:gd name="T13" fmla="*/ 220 h 558"/>
                <a:gd name="T14" fmla="*/ 468 w 504"/>
                <a:gd name="T15" fmla="*/ 216 h 558"/>
                <a:gd name="T16" fmla="*/ 108 w 504"/>
                <a:gd name="T17" fmla="*/ 10 h 558"/>
                <a:gd name="T18" fmla="*/ 108 w 504"/>
                <a:gd name="T19" fmla="*/ 8 h 558"/>
                <a:gd name="T20" fmla="*/ 104 w 504"/>
                <a:gd name="T21" fmla="*/ 6 h 558"/>
                <a:gd name="T22" fmla="*/ 98 w 504"/>
                <a:gd name="T23" fmla="*/ 4 h 558"/>
                <a:gd name="T24" fmla="*/ 88 w 504"/>
                <a:gd name="T25" fmla="*/ 2 h 558"/>
                <a:gd name="T26" fmla="*/ 72 w 504"/>
                <a:gd name="T27" fmla="*/ 0 h 558"/>
                <a:gd name="T28" fmla="*/ 64 w 504"/>
                <a:gd name="T29" fmla="*/ 0 h 558"/>
                <a:gd name="T30" fmla="*/ 36 w 504"/>
                <a:gd name="T31" fmla="*/ 8 h 558"/>
                <a:gd name="T32" fmla="*/ 24 w 504"/>
                <a:gd name="T33" fmla="*/ 18 h 558"/>
                <a:gd name="T34" fmla="*/ 12 w 504"/>
                <a:gd name="T35" fmla="*/ 30 h 558"/>
                <a:gd name="T36" fmla="*/ 10 w 504"/>
                <a:gd name="T37" fmla="*/ 36 h 558"/>
                <a:gd name="T38" fmla="*/ 8 w 504"/>
                <a:gd name="T39" fmla="*/ 38 h 558"/>
                <a:gd name="T40" fmla="*/ 6 w 504"/>
                <a:gd name="T41" fmla="*/ 40 h 558"/>
                <a:gd name="T42" fmla="*/ 4 w 504"/>
                <a:gd name="T43" fmla="*/ 50 h 558"/>
                <a:gd name="T44" fmla="*/ 0 w 504"/>
                <a:gd name="T45" fmla="*/ 60 h 558"/>
                <a:gd name="T46" fmla="*/ 0 w 504"/>
                <a:gd name="T47" fmla="*/ 66 h 558"/>
                <a:gd name="T48" fmla="*/ 0 w 504"/>
                <a:gd name="T49" fmla="*/ 72 h 558"/>
                <a:gd name="T50" fmla="*/ 0 w 504"/>
                <a:gd name="T51" fmla="*/ 486 h 558"/>
                <a:gd name="T52" fmla="*/ 0 w 504"/>
                <a:gd name="T53" fmla="*/ 492 h 558"/>
                <a:gd name="T54" fmla="*/ 0 w 504"/>
                <a:gd name="T55" fmla="*/ 496 h 558"/>
                <a:gd name="T56" fmla="*/ 4 w 504"/>
                <a:gd name="T57" fmla="*/ 508 h 558"/>
                <a:gd name="T58" fmla="*/ 6 w 504"/>
                <a:gd name="T59" fmla="*/ 516 h 558"/>
                <a:gd name="T60" fmla="*/ 8 w 504"/>
                <a:gd name="T61" fmla="*/ 520 h 558"/>
                <a:gd name="T62" fmla="*/ 10 w 504"/>
                <a:gd name="T63" fmla="*/ 522 h 558"/>
                <a:gd name="T64" fmla="*/ 12 w 504"/>
                <a:gd name="T65" fmla="*/ 526 h 558"/>
                <a:gd name="T66" fmla="*/ 24 w 504"/>
                <a:gd name="T67" fmla="*/ 540 h 558"/>
                <a:gd name="T68" fmla="*/ 38 w 504"/>
                <a:gd name="T69" fmla="*/ 550 h 558"/>
                <a:gd name="T70" fmla="*/ 66 w 504"/>
                <a:gd name="T71" fmla="*/ 558 h 558"/>
                <a:gd name="T72" fmla="*/ 72 w 504"/>
                <a:gd name="T73" fmla="*/ 558 h 558"/>
                <a:gd name="T74" fmla="*/ 88 w 504"/>
                <a:gd name="T75" fmla="*/ 556 h 558"/>
                <a:gd name="T76" fmla="*/ 98 w 504"/>
                <a:gd name="T77" fmla="*/ 552 h 558"/>
                <a:gd name="T78" fmla="*/ 104 w 504"/>
                <a:gd name="T79" fmla="*/ 550 h 558"/>
                <a:gd name="T80" fmla="*/ 108 w 504"/>
                <a:gd name="T81" fmla="*/ 548 h 558"/>
                <a:gd name="T82" fmla="*/ 466 w 504"/>
                <a:gd name="T83" fmla="*/ 342 h 558"/>
                <a:gd name="T84" fmla="*/ 468 w 504"/>
                <a:gd name="T85" fmla="*/ 340 h 558"/>
                <a:gd name="T86" fmla="*/ 470 w 504"/>
                <a:gd name="T87" fmla="*/ 338 h 558"/>
                <a:gd name="T88" fmla="*/ 474 w 504"/>
                <a:gd name="T89" fmla="*/ 336 h 558"/>
                <a:gd name="T90" fmla="*/ 482 w 504"/>
                <a:gd name="T91" fmla="*/ 330 h 558"/>
                <a:gd name="T92" fmla="*/ 490 w 504"/>
                <a:gd name="T93" fmla="*/ 320 h 558"/>
                <a:gd name="T94" fmla="*/ 492 w 504"/>
                <a:gd name="T95" fmla="*/ 318 h 558"/>
                <a:gd name="T96" fmla="*/ 494 w 504"/>
                <a:gd name="T97" fmla="*/ 314 h 558"/>
                <a:gd name="T98" fmla="*/ 496 w 504"/>
                <a:gd name="T99" fmla="*/ 308 h 558"/>
                <a:gd name="T100" fmla="*/ 504 w 504"/>
                <a:gd name="T101" fmla="*/ 2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4" h="558">
                  <a:moveTo>
                    <a:pt x="504" y="280"/>
                  </a:moveTo>
                  <a:lnTo>
                    <a:pt x="504" y="280"/>
                  </a:lnTo>
                  <a:lnTo>
                    <a:pt x="502" y="262"/>
                  </a:lnTo>
                  <a:lnTo>
                    <a:pt x="496" y="246"/>
                  </a:lnTo>
                  <a:lnTo>
                    <a:pt x="496" y="246"/>
                  </a:lnTo>
                  <a:lnTo>
                    <a:pt x="494" y="242"/>
                  </a:lnTo>
                  <a:lnTo>
                    <a:pt x="494" y="242"/>
                  </a:lnTo>
                  <a:lnTo>
                    <a:pt x="492" y="242"/>
                  </a:lnTo>
                  <a:lnTo>
                    <a:pt x="492" y="242"/>
                  </a:lnTo>
                  <a:lnTo>
                    <a:pt x="486" y="232"/>
                  </a:lnTo>
                  <a:lnTo>
                    <a:pt x="486" y="232"/>
                  </a:lnTo>
                  <a:lnTo>
                    <a:pt x="476" y="224"/>
                  </a:lnTo>
                  <a:lnTo>
                    <a:pt x="476" y="224"/>
                  </a:lnTo>
                  <a:lnTo>
                    <a:pt x="472" y="220"/>
                  </a:lnTo>
                  <a:lnTo>
                    <a:pt x="472" y="220"/>
                  </a:lnTo>
                  <a:lnTo>
                    <a:pt x="468" y="216"/>
                  </a:lnTo>
                  <a:lnTo>
                    <a:pt x="466" y="216"/>
                  </a:lnTo>
                  <a:lnTo>
                    <a:pt x="108" y="10"/>
                  </a:lnTo>
                  <a:lnTo>
                    <a:pt x="108" y="8"/>
                  </a:lnTo>
                  <a:lnTo>
                    <a:pt x="108" y="8"/>
                  </a:lnTo>
                  <a:lnTo>
                    <a:pt x="104" y="6"/>
                  </a:lnTo>
                  <a:lnTo>
                    <a:pt x="104" y="6"/>
                  </a:lnTo>
                  <a:lnTo>
                    <a:pt x="98" y="4"/>
                  </a:lnTo>
                  <a:lnTo>
                    <a:pt x="98" y="4"/>
                  </a:lnTo>
                  <a:lnTo>
                    <a:pt x="88" y="2"/>
                  </a:lnTo>
                  <a:lnTo>
                    <a:pt x="88" y="2"/>
                  </a:lnTo>
                  <a:lnTo>
                    <a:pt x="72" y="0"/>
                  </a:lnTo>
                  <a:lnTo>
                    <a:pt x="72" y="0"/>
                  </a:lnTo>
                  <a:lnTo>
                    <a:pt x="64" y="0"/>
                  </a:lnTo>
                  <a:lnTo>
                    <a:pt x="64" y="0"/>
                  </a:lnTo>
                  <a:lnTo>
                    <a:pt x="50" y="2"/>
                  </a:lnTo>
                  <a:lnTo>
                    <a:pt x="36" y="8"/>
                  </a:lnTo>
                  <a:lnTo>
                    <a:pt x="36" y="8"/>
                  </a:lnTo>
                  <a:lnTo>
                    <a:pt x="24" y="18"/>
                  </a:lnTo>
                  <a:lnTo>
                    <a:pt x="12" y="30"/>
                  </a:lnTo>
                  <a:lnTo>
                    <a:pt x="12" y="30"/>
                  </a:lnTo>
                  <a:lnTo>
                    <a:pt x="10" y="36"/>
                  </a:lnTo>
                  <a:lnTo>
                    <a:pt x="10" y="36"/>
                  </a:lnTo>
                  <a:lnTo>
                    <a:pt x="8" y="38"/>
                  </a:lnTo>
                  <a:lnTo>
                    <a:pt x="8" y="38"/>
                  </a:lnTo>
                  <a:lnTo>
                    <a:pt x="6" y="40"/>
                  </a:lnTo>
                  <a:lnTo>
                    <a:pt x="6" y="40"/>
                  </a:lnTo>
                  <a:lnTo>
                    <a:pt x="4" y="50"/>
                  </a:lnTo>
                  <a:lnTo>
                    <a:pt x="4" y="50"/>
                  </a:lnTo>
                  <a:lnTo>
                    <a:pt x="0" y="60"/>
                  </a:lnTo>
                  <a:lnTo>
                    <a:pt x="0" y="60"/>
                  </a:lnTo>
                  <a:lnTo>
                    <a:pt x="0" y="66"/>
                  </a:lnTo>
                  <a:lnTo>
                    <a:pt x="0" y="66"/>
                  </a:lnTo>
                  <a:lnTo>
                    <a:pt x="0" y="70"/>
                  </a:lnTo>
                  <a:lnTo>
                    <a:pt x="0" y="72"/>
                  </a:lnTo>
                  <a:lnTo>
                    <a:pt x="0" y="484"/>
                  </a:lnTo>
                  <a:lnTo>
                    <a:pt x="0" y="486"/>
                  </a:lnTo>
                  <a:lnTo>
                    <a:pt x="0" y="486"/>
                  </a:lnTo>
                  <a:lnTo>
                    <a:pt x="0" y="492"/>
                  </a:lnTo>
                  <a:lnTo>
                    <a:pt x="0" y="492"/>
                  </a:lnTo>
                  <a:lnTo>
                    <a:pt x="0" y="496"/>
                  </a:lnTo>
                  <a:lnTo>
                    <a:pt x="0" y="496"/>
                  </a:lnTo>
                  <a:lnTo>
                    <a:pt x="4" y="508"/>
                  </a:lnTo>
                  <a:lnTo>
                    <a:pt x="4" y="508"/>
                  </a:lnTo>
                  <a:lnTo>
                    <a:pt x="6" y="516"/>
                  </a:lnTo>
                  <a:lnTo>
                    <a:pt x="6" y="516"/>
                  </a:lnTo>
                  <a:lnTo>
                    <a:pt x="8" y="520"/>
                  </a:lnTo>
                  <a:lnTo>
                    <a:pt x="8" y="520"/>
                  </a:lnTo>
                  <a:lnTo>
                    <a:pt x="10" y="522"/>
                  </a:lnTo>
                  <a:lnTo>
                    <a:pt x="10" y="522"/>
                  </a:lnTo>
                  <a:lnTo>
                    <a:pt x="12" y="526"/>
                  </a:lnTo>
                  <a:lnTo>
                    <a:pt x="12" y="526"/>
                  </a:lnTo>
                  <a:lnTo>
                    <a:pt x="24" y="540"/>
                  </a:lnTo>
                  <a:lnTo>
                    <a:pt x="38" y="550"/>
                  </a:lnTo>
                  <a:lnTo>
                    <a:pt x="38" y="550"/>
                  </a:lnTo>
                  <a:lnTo>
                    <a:pt x="52" y="554"/>
                  </a:lnTo>
                  <a:lnTo>
                    <a:pt x="66" y="558"/>
                  </a:lnTo>
                  <a:lnTo>
                    <a:pt x="66" y="558"/>
                  </a:lnTo>
                  <a:lnTo>
                    <a:pt x="72" y="558"/>
                  </a:lnTo>
                  <a:lnTo>
                    <a:pt x="72" y="558"/>
                  </a:lnTo>
                  <a:lnTo>
                    <a:pt x="88" y="556"/>
                  </a:lnTo>
                  <a:lnTo>
                    <a:pt x="88" y="556"/>
                  </a:lnTo>
                  <a:lnTo>
                    <a:pt x="98" y="552"/>
                  </a:lnTo>
                  <a:lnTo>
                    <a:pt x="98" y="552"/>
                  </a:lnTo>
                  <a:lnTo>
                    <a:pt x="104" y="550"/>
                  </a:lnTo>
                  <a:lnTo>
                    <a:pt x="104" y="550"/>
                  </a:lnTo>
                  <a:lnTo>
                    <a:pt x="108" y="548"/>
                  </a:lnTo>
                  <a:lnTo>
                    <a:pt x="110" y="548"/>
                  </a:lnTo>
                  <a:lnTo>
                    <a:pt x="466" y="342"/>
                  </a:lnTo>
                  <a:lnTo>
                    <a:pt x="468" y="340"/>
                  </a:lnTo>
                  <a:lnTo>
                    <a:pt x="468" y="340"/>
                  </a:lnTo>
                  <a:lnTo>
                    <a:pt x="470" y="338"/>
                  </a:lnTo>
                  <a:lnTo>
                    <a:pt x="470" y="338"/>
                  </a:lnTo>
                  <a:lnTo>
                    <a:pt x="474" y="336"/>
                  </a:lnTo>
                  <a:lnTo>
                    <a:pt x="474" y="336"/>
                  </a:lnTo>
                  <a:lnTo>
                    <a:pt x="482" y="330"/>
                  </a:lnTo>
                  <a:lnTo>
                    <a:pt x="482" y="330"/>
                  </a:lnTo>
                  <a:lnTo>
                    <a:pt x="490" y="320"/>
                  </a:lnTo>
                  <a:lnTo>
                    <a:pt x="490" y="320"/>
                  </a:lnTo>
                  <a:lnTo>
                    <a:pt x="492" y="318"/>
                  </a:lnTo>
                  <a:lnTo>
                    <a:pt x="492" y="318"/>
                  </a:lnTo>
                  <a:lnTo>
                    <a:pt x="494" y="314"/>
                  </a:lnTo>
                  <a:lnTo>
                    <a:pt x="494" y="314"/>
                  </a:lnTo>
                  <a:lnTo>
                    <a:pt x="496" y="308"/>
                  </a:lnTo>
                  <a:lnTo>
                    <a:pt x="496" y="308"/>
                  </a:lnTo>
                  <a:lnTo>
                    <a:pt x="502" y="294"/>
                  </a:lnTo>
                  <a:lnTo>
                    <a:pt x="504" y="280"/>
                  </a:lnTo>
                  <a:close/>
                </a:path>
              </a:pathLst>
            </a:custGeom>
            <a:solidFill>
              <a:srgbClr val="FF6600"/>
            </a:solidFill>
            <a:ln>
              <a:noFill/>
            </a:ln>
          </p:spPr>
          <p:txBody>
            <a:bodyPr/>
            <a:lstStyle/>
            <a:p>
              <a:pPr eaLnBrk="1" fontAlgn="auto" hangingPunct="1">
                <a:spcBef>
                  <a:spcPts val="0"/>
                </a:spcBef>
                <a:spcAft>
                  <a:spcPts val="0"/>
                </a:spcAft>
              </a:pPr>
              <a:endParaRPr lang="fr-FR">
                <a:latin typeface="+mn-lt"/>
                <a:cs typeface="+mn-cs"/>
              </a:endParaRPr>
            </a:p>
          </p:txBody>
        </p:sp>
      </p:grpSp>
      <p:sp>
        <p:nvSpPr>
          <p:cNvPr id="13" name="Titre 3"/>
          <p:cNvSpPr txBox="1">
            <a:spLocks/>
          </p:cNvSpPr>
          <p:nvPr/>
        </p:nvSpPr>
        <p:spPr>
          <a:xfrm>
            <a:off x="663123" y="653062"/>
            <a:ext cx="7964487" cy="780648"/>
          </a:xfrm>
          <a:prstGeom prst="rect">
            <a:avLst/>
          </a:prstGeom>
        </p:spPr>
        <p:txBody>
          <a:bodyPr vert="horz" wrap="square" lIns="36000" tIns="0" rIns="36000" bIns="0" rtlCol="0" anchor="t">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fr-FR" sz="2200" b="1" cap="all" dirty="0" smtClean="0">
                <a:solidFill>
                  <a:srgbClr val="FF6600"/>
                </a:solidFill>
                <a:latin typeface="+mj-lt"/>
                <a:ea typeface="+mj-ea"/>
                <a:cs typeface="+mj-cs"/>
              </a:rPr>
              <a:t>PAYS EUROPEENS</a:t>
            </a:r>
            <a:endParaRPr lang="fr-FR" sz="2200" b="1" cap="all" dirty="0">
              <a:solidFill>
                <a:srgbClr val="FF6600"/>
              </a:solidFill>
              <a:latin typeface="+mj-lt"/>
              <a:ea typeface="+mj-ea"/>
              <a:cs typeface="+mj-cs"/>
            </a:endParaRPr>
          </a:p>
        </p:txBody>
      </p:sp>
      <p:pic>
        <p:nvPicPr>
          <p:cNvPr id="20" name="Picture 2" descr="See original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759" y="282121"/>
            <a:ext cx="656697" cy="247451"/>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graphicFrame>
        <p:nvGraphicFramePr>
          <p:cNvPr id="14" name="Espace réservé du contenu 5"/>
          <p:cNvGraphicFramePr>
            <a:graphicFrameLocks/>
          </p:cNvGraphicFramePr>
          <p:nvPr>
            <p:extLst>
              <p:ext uri="{D42A27DB-BD31-4B8C-83A1-F6EECF244321}">
                <p14:modId xmlns:p14="http://schemas.microsoft.com/office/powerpoint/2010/main" val="739799210"/>
              </p:ext>
            </p:extLst>
          </p:nvPr>
        </p:nvGraphicFramePr>
        <p:xfrm>
          <a:off x="422910" y="1844824"/>
          <a:ext cx="8492490" cy="3309438"/>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1181100" y="5360503"/>
            <a:ext cx="7658100" cy="707886"/>
          </a:xfrm>
          <a:prstGeom prst="rect">
            <a:avLst/>
          </a:prstGeom>
        </p:spPr>
        <p:txBody>
          <a:bodyPr wrap="square">
            <a:spAutoFit/>
          </a:bodyPr>
          <a:lstStyle/>
          <a:p>
            <a:r>
              <a:rPr lang="fr-FR" sz="1000" dirty="0">
                <a:solidFill>
                  <a:prstClr val="black"/>
                </a:solidFill>
                <a:latin typeface="arial" panose="020B0604020202020204" pitchFamily="34" charset="0"/>
              </a:rPr>
              <a:t>Suisse : American Journal of </a:t>
            </a:r>
            <a:r>
              <a:rPr lang="fr-FR" sz="1000" dirty="0" err="1">
                <a:solidFill>
                  <a:prstClr val="black"/>
                </a:solidFill>
                <a:latin typeface="arial" panose="020B0604020202020204" pitchFamily="34" charset="0"/>
              </a:rPr>
              <a:t>Epidemiology</a:t>
            </a:r>
            <a:r>
              <a:rPr lang="fr-FR" sz="1000" dirty="0">
                <a:solidFill>
                  <a:prstClr val="black"/>
                </a:solidFill>
                <a:latin typeface="arial" panose="020B0604020202020204" pitchFamily="34" charset="0"/>
              </a:rPr>
              <a:t>, </a:t>
            </a:r>
            <a:r>
              <a:rPr lang="fr-FR" sz="1000" dirty="0" smtClean="0">
                <a:solidFill>
                  <a:prstClr val="black"/>
                </a:solidFill>
                <a:latin typeface="arial" panose="020B0604020202020204" pitchFamily="34" charset="0"/>
              </a:rPr>
              <a:t>1995	Norvège </a:t>
            </a:r>
            <a:r>
              <a:rPr lang="fr-FR" sz="1000" dirty="0">
                <a:solidFill>
                  <a:prstClr val="black"/>
                </a:solidFill>
                <a:latin typeface="arial" panose="020B0604020202020204" pitchFamily="34" charset="0"/>
              </a:rPr>
              <a:t>: Med </a:t>
            </a:r>
            <a:r>
              <a:rPr lang="fr-FR" sz="1000" dirty="0" err="1">
                <a:solidFill>
                  <a:prstClr val="black"/>
                </a:solidFill>
                <a:latin typeface="arial" panose="020B0604020202020204" pitchFamily="34" charset="0"/>
              </a:rPr>
              <a:t>Sci</a:t>
            </a:r>
            <a:r>
              <a:rPr lang="fr-FR" sz="1000" dirty="0">
                <a:solidFill>
                  <a:prstClr val="black"/>
                </a:solidFill>
                <a:latin typeface="arial" panose="020B0604020202020204" pitchFamily="34" charset="0"/>
              </a:rPr>
              <a:t> Sports </a:t>
            </a:r>
            <a:r>
              <a:rPr lang="fr-FR" sz="1000" dirty="0" err="1">
                <a:solidFill>
                  <a:prstClr val="black"/>
                </a:solidFill>
                <a:latin typeface="arial" panose="020B0604020202020204" pitchFamily="34" charset="0"/>
              </a:rPr>
              <a:t>Exerc</a:t>
            </a:r>
            <a:r>
              <a:rPr lang="fr-FR" sz="1000" dirty="0">
                <a:solidFill>
                  <a:prstClr val="black"/>
                </a:solidFill>
                <a:latin typeface="arial" panose="020B0604020202020204" pitchFamily="34" charset="0"/>
              </a:rPr>
              <a:t>. </a:t>
            </a:r>
            <a:r>
              <a:rPr lang="fr-FR" sz="1000" dirty="0" smtClean="0">
                <a:solidFill>
                  <a:prstClr val="black"/>
                </a:solidFill>
                <a:latin typeface="arial" panose="020B0604020202020204" pitchFamily="34" charset="0"/>
              </a:rPr>
              <a:t>2012, </a:t>
            </a:r>
            <a:r>
              <a:rPr lang="fr-FR" sz="1000" dirty="0">
                <a:solidFill>
                  <a:prstClr val="black"/>
                </a:solidFill>
                <a:latin typeface="arial" panose="020B0604020202020204" pitchFamily="34" charset="0"/>
              </a:rPr>
              <a:t>Hansen BH</a:t>
            </a:r>
          </a:p>
          <a:p>
            <a:r>
              <a:rPr lang="fr-FR" sz="1000" dirty="0">
                <a:solidFill>
                  <a:prstClr val="black"/>
                </a:solidFill>
                <a:latin typeface="arial" panose="020B0604020202020204" pitchFamily="34" charset="0"/>
              </a:rPr>
              <a:t>Finlande : </a:t>
            </a:r>
            <a:r>
              <a:rPr lang="fr-FR" sz="1000" dirty="0" err="1">
                <a:solidFill>
                  <a:prstClr val="black"/>
                </a:solidFill>
                <a:latin typeface="arial" panose="020B0604020202020204" pitchFamily="34" charset="0"/>
              </a:rPr>
              <a:t>PLoS</a:t>
            </a:r>
            <a:r>
              <a:rPr lang="fr-FR" sz="1000" dirty="0">
                <a:solidFill>
                  <a:prstClr val="black"/>
                </a:solidFill>
                <a:latin typeface="arial" panose="020B0604020202020204" pitchFamily="34" charset="0"/>
              </a:rPr>
              <a:t> ONE 10(8), </a:t>
            </a:r>
            <a:r>
              <a:rPr lang="fr-FR" sz="1000" dirty="0" smtClean="0">
                <a:solidFill>
                  <a:prstClr val="black"/>
                </a:solidFill>
                <a:latin typeface="arial" panose="020B0604020202020204" pitchFamily="34" charset="0"/>
              </a:rPr>
              <a:t>2015, </a:t>
            </a:r>
            <a:r>
              <a:rPr lang="fr-FR" sz="1000" dirty="0" err="1">
                <a:solidFill>
                  <a:prstClr val="black"/>
                </a:solidFill>
                <a:latin typeface="arial" panose="020B0604020202020204" pitchFamily="34" charset="0"/>
              </a:rPr>
              <a:t>Kari</a:t>
            </a:r>
            <a:r>
              <a:rPr lang="fr-FR" sz="1000" dirty="0">
                <a:solidFill>
                  <a:prstClr val="black"/>
                </a:solidFill>
                <a:latin typeface="arial" panose="020B0604020202020204" pitchFamily="34" charset="0"/>
              </a:rPr>
              <a:t> </a:t>
            </a:r>
            <a:r>
              <a:rPr lang="fr-FR" sz="1000" dirty="0" smtClean="0">
                <a:solidFill>
                  <a:prstClr val="black"/>
                </a:solidFill>
                <a:latin typeface="arial" panose="020B0604020202020204" pitchFamily="34" charset="0"/>
              </a:rPr>
              <a:t>JT		Finlande </a:t>
            </a:r>
            <a:r>
              <a:rPr lang="fr-FR" sz="1000" dirty="0">
                <a:solidFill>
                  <a:prstClr val="black"/>
                </a:solidFill>
                <a:latin typeface="arial" panose="020B0604020202020204" pitchFamily="34" charset="0"/>
              </a:rPr>
              <a:t>(2) : </a:t>
            </a:r>
            <a:r>
              <a:rPr lang="fr-FR" sz="1000" dirty="0" err="1">
                <a:solidFill>
                  <a:prstClr val="black"/>
                </a:solidFill>
                <a:latin typeface="arial" panose="020B0604020202020204" pitchFamily="34" charset="0"/>
              </a:rPr>
              <a:t>Scand</a:t>
            </a:r>
            <a:r>
              <a:rPr lang="fr-FR" sz="1000" dirty="0">
                <a:solidFill>
                  <a:prstClr val="black"/>
                </a:solidFill>
                <a:latin typeface="arial" panose="020B0604020202020204" pitchFamily="34" charset="0"/>
              </a:rPr>
              <a:t> J Public </a:t>
            </a:r>
            <a:r>
              <a:rPr lang="fr-FR" sz="1000" dirty="0" err="1">
                <a:solidFill>
                  <a:prstClr val="black"/>
                </a:solidFill>
                <a:latin typeface="arial" panose="020B0604020202020204" pitchFamily="34" charset="0"/>
              </a:rPr>
              <a:t>Health</a:t>
            </a:r>
            <a:r>
              <a:rPr lang="fr-FR" sz="1000" dirty="0">
                <a:solidFill>
                  <a:prstClr val="black"/>
                </a:solidFill>
                <a:latin typeface="arial" panose="020B0604020202020204" pitchFamily="34" charset="0"/>
              </a:rPr>
              <a:t>. </a:t>
            </a:r>
            <a:r>
              <a:rPr lang="fr-FR" sz="1000" dirty="0" smtClean="0">
                <a:solidFill>
                  <a:prstClr val="black"/>
                </a:solidFill>
                <a:latin typeface="arial" panose="020B0604020202020204" pitchFamily="34" charset="0"/>
              </a:rPr>
              <a:t>2011, </a:t>
            </a:r>
            <a:r>
              <a:rPr lang="fr-FR" sz="1000" dirty="0" err="1" smtClean="0">
                <a:solidFill>
                  <a:prstClr val="black"/>
                </a:solidFill>
                <a:latin typeface="arial" panose="020B0604020202020204" pitchFamily="34" charset="0"/>
              </a:rPr>
              <a:t>Hirvensalo</a:t>
            </a:r>
            <a:r>
              <a:rPr lang="fr-FR" sz="1000" dirty="0" smtClean="0">
                <a:solidFill>
                  <a:prstClr val="black"/>
                </a:solidFill>
                <a:latin typeface="arial" panose="020B0604020202020204" pitchFamily="34" charset="0"/>
              </a:rPr>
              <a:t> </a:t>
            </a:r>
            <a:r>
              <a:rPr lang="fr-FR" sz="1000" dirty="0">
                <a:solidFill>
                  <a:prstClr val="black"/>
                </a:solidFill>
                <a:latin typeface="arial" panose="020B0604020202020204" pitchFamily="34" charset="0"/>
              </a:rPr>
              <a:t>M</a:t>
            </a:r>
          </a:p>
          <a:p>
            <a:r>
              <a:rPr lang="fr-FR" sz="1000" dirty="0">
                <a:solidFill>
                  <a:prstClr val="black"/>
                </a:solidFill>
                <a:latin typeface="arial" panose="020B0604020202020204" pitchFamily="34" charset="0"/>
              </a:rPr>
              <a:t>Espagne : </a:t>
            </a:r>
            <a:r>
              <a:rPr lang="fr-FR" sz="1000" dirty="0" err="1">
                <a:solidFill>
                  <a:prstClr val="black"/>
                </a:solidFill>
                <a:latin typeface="arial" panose="020B0604020202020204" pitchFamily="34" charset="0"/>
              </a:rPr>
              <a:t>PLoS</a:t>
            </a:r>
            <a:r>
              <a:rPr lang="fr-FR" sz="1000" dirty="0">
                <a:solidFill>
                  <a:prstClr val="black"/>
                </a:solidFill>
                <a:latin typeface="arial" panose="020B0604020202020204" pitchFamily="34" charset="0"/>
              </a:rPr>
              <a:t> ONE, </a:t>
            </a:r>
            <a:r>
              <a:rPr lang="fr-FR" sz="1000" dirty="0" smtClean="0">
                <a:solidFill>
                  <a:prstClr val="black"/>
                </a:solidFill>
                <a:latin typeface="arial" panose="020B0604020202020204" pitchFamily="34" charset="0"/>
              </a:rPr>
              <a:t>2015, </a:t>
            </a:r>
            <a:r>
              <a:rPr lang="fr-FR" sz="1000" dirty="0" err="1">
                <a:solidFill>
                  <a:prstClr val="black"/>
                </a:solidFill>
                <a:latin typeface="arial" panose="020B0604020202020204" pitchFamily="34" charset="0"/>
              </a:rPr>
              <a:t>Arias-Palencia</a:t>
            </a:r>
            <a:r>
              <a:rPr lang="fr-FR" sz="1000" dirty="0">
                <a:solidFill>
                  <a:prstClr val="black"/>
                </a:solidFill>
                <a:latin typeface="arial" panose="020B0604020202020204" pitchFamily="34" charset="0"/>
              </a:rPr>
              <a:t> </a:t>
            </a:r>
            <a:r>
              <a:rPr lang="fr-FR" sz="1000" dirty="0" smtClean="0">
                <a:solidFill>
                  <a:prstClr val="black"/>
                </a:solidFill>
                <a:latin typeface="arial" panose="020B0604020202020204" pitchFamily="34" charset="0"/>
              </a:rPr>
              <a:t>NM		Danemark </a:t>
            </a:r>
            <a:r>
              <a:rPr lang="fr-FR" sz="1000" dirty="0">
                <a:solidFill>
                  <a:prstClr val="black"/>
                </a:solidFill>
                <a:latin typeface="arial" panose="020B0604020202020204" pitchFamily="34" charset="0"/>
              </a:rPr>
              <a:t>: </a:t>
            </a:r>
            <a:r>
              <a:rPr lang="en-US" sz="1000" dirty="0">
                <a:solidFill>
                  <a:prstClr val="black"/>
                </a:solidFill>
                <a:latin typeface="arial" panose="020B0604020202020204" pitchFamily="34" charset="0"/>
              </a:rPr>
              <a:t>Scand J Public Health, </a:t>
            </a:r>
            <a:r>
              <a:rPr lang="en-US" sz="1000" dirty="0" smtClean="0">
                <a:solidFill>
                  <a:prstClr val="black"/>
                </a:solidFill>
                <a:latin typeface="arial" panose="020B0604020202020204" pitchFamily="34" charset="0"/>
              </a:rPr>
              <a:t>2015, </a:t>
            </a:r>
            <a:r>
              <a:rPr lang="en-US" sz="1000" dirty="0" err="1">
                <a:solidFill>
                  <a:prstClr val="black"/>
                </a:solidFill>
                <a:latin typeface="arial" panose="020B0604020202020204" pitchFamily="34" charset="0"/>
              </a:rPr>
              <a:t>Matthiessen</a:t>
            </a:r>
            <a:r>
              <a:rPr lang="en-US" sz="1000" dirty="0">
                <a:solidFill>
                  <a:prstClr val="black"/>
                </a:solidFill>
                <a:latin typeface="arial" panose="020B0604020202020204" pitchFamily="34" charset="0"/>
              </a:rPr>
              <a:t> J</a:t>
            </a:r>
          </a:p>
          <a:p>
            <a:r>
              <a:rPr lang="en-US" sz="1000" dirty="0" err="1">
                <a:solidFill>
                  <a:prstClr val="black"/>
                </a:solidFill>
                <a:latin typeface="arial" panose="020B0604020202020204" pitchFamily="34" charset="0"/>
              </a:rPr>
              <a:t>Tchéquie</a:t>
            </a:r>
            <a:r>
              <a:rPr lang="en-US" sz="1000" dirty="0">
                <a:solidFill>
                  <a:prstClr val="black"/>
                </a:solidFill>
                <a:latin typeface="arial" panose="020B0604020202020204" pitchFamily="34" charset="0"/>
              </a:rPr>
              <a:t> : Int. J. Environ. Res. Public Health, </a:t>
            </a:r>
            <a:r>
              <a:rPr lang="en-US" sz="1000" dirty="0" smtClean="0">
                <a:solidFill>
                  <a:prstClr val="black"/>
                </a:solidFill>
                <a:latin typeface="arial" panose="020B0604020202020204" pitchFamily="34" charset="0"/>
              </a:rPr>
              <a:t>2016	France </a:t>
            </a:r>
            <a:r>
              <a:rPr lang="en-US" sz="1000" dirty="0">
                <a:solidFill>
                  <a:prstClr val="black"/>
                </a:solidFill>
                <a:latin typeface="arial" panose="020B0604020202020204" pitchFamily="34" charset="0"/>
              </a:rPr>
              <a:t>:</a:t>
            </a:r>
            <a:r>
              <a:rPr lang="en-US" sz="1000" dirty="0" smtClean="0">
                <a:solidFill>
                  <a:prstClr val="black"/>
                </a:solidFill>
                <a:latin typeface="arial" panose="020B0604020202020204" pitchFamily="34" charset="0"/>
              </a:rPr>
              <a:t> </a:t>
            </a:r>
            <a:r>
              <a:rPr lang="en-US" sz="1000" dirty="0" err="1" smtClean="0">
                <a:solidFill>
                  <a:prstClr val="black"/>
                </a:solidFill>
                <a:latin typeface="arial" panose="020B0604020202020204" pitchFamily="34" charset="0"/>
              </a:rPr>
              <a:t>Moyenne</a:t>
            </a:r>
            <a:r>
              <a:rPr lang="en-US" sz="1000" dirty="0" smtClean="0">
                <a:solidFill>
                  <a:prstClr val="black"/>
                </a:solidFill>
                <a:latin typeface="arial" panose="020B0604020202020204" pitchFamily="34" charset="0"/>
              </a:rPr>
              <a:t> </a:t>
            </a:r>
            <a:r>
              <a:rPr lang="en-US" sz="1000" dirty="0" err="1" smtClean="0">
                <a:solidFill>
                  <a:prstClr val="black"/>
                </a:solidFill>
                <a:latin typeface="arial" panose="020B0604020202020204" pitchFamily="34" charset="0"/>
              </a:rPr>
              <a:t>Baromètres</a:t>
            </a:r>
            <a:r>
              <a:rPr lang="en-US" sz="1000" dirty="0" smtClean="0">
                <a:solidFill>
                  <a:prstClr val="black"/>
                </a:solidFill>
                <a:latin typeface="arial" panose="020B0604020202020204" pitchFamily="34" charset="0"/>
              </a:rPr>
              <a:t> </a:t>
            </a:r>
            <a:r>
              <a:rPr lang="en-US" sz="1000" dirty="0" err="1">
                <a:solidFill>
                  <a:prstClr val="black"/>
                </a:solidFill>
                <a:latin typeface="arial" panose="020B0604020202020204" pitchFamily="34" charset="0"/>
              </a:rPr>
              <a:t>Activité</a:t>
            </a:r>
            <a:r>
              <a:rPr lang="en-US" sz="1000" dirty="0">
                <a:solidFill>
                  <a:prstClr val="black"/>
                </a:solidFill>
                <a:latin typeface="arial" panose="020B0604020202020204" pitchFamily="34" charset="0"/>
              </a:rPr>
              <a:t> Physique 2012-2016</a:t>
            </a:r>
            <a:endParaRPr lang="fr-FR" sz="1000" dirty="0">
              <a:solidFill>
                <a:prstClr val="black"/>
              </a:solidFill>
              <a:latin typeface="arial" panose="020B0604020202020204" pitchFamily="34" charset="0"/>
            </a:endParaRPr>
          </a:p>
        </p:txBody>
      </p:sp>
      <p:sp>
        <p:nvSpPr>
          <p:cNvPr id="16" name="Rectangle 15"/>
          <p:cNvSpPr/>
          <p:nvPr/>
        </p:nvSpPr>
        <p:spPr>
          <a:xfrm>
            <a:off x="3536245" y="4604429"/>
            <a:ext cx="979055" cy="276999"/>
          </a:xfrm>
          <a:prstGeom prst="rect">
            <a:avLst/>
          </a:prstGeom>
          <a:solidFill>
            <a:srgbClr val="FFFFFF"/>
          </a:solidFill>
        </p:spPr>
        <p:txBody>
          <a:bodyPr wrap="square">
            <a:spAutoFit/>
          </a:bodyPr>
          <a:lstStyle/>
          <a:p>
            <a:r>
              <a:rPr lang="fr-FR" sz="1200" dirty="0" smtClean="0">
                <a:solidFill>
                  <a:srgbClr val="7F7F7F"/>
                </a:solidFill>
                <a:latin typeface="arial" panose="020B0604020202020204" pitchFamily="34" charset="0"/>
              </a:rPr>
              <a:t>Finlande</a:t>
            </a:r>
            <a:endParaRPr lang="fr-FR" sz="1200" dirty="0">
              <a:solidFill>
                <a:srgbClr val="7F7F7F"/>
              </a:solidFill>
              <a:latin typeface="arial" panose="020B0604020202020204" pitchFamily="34" charset="0"/>
            </a:endParaRPr>
          </a:p>
        </p:txBody>
      </p:sp>
      <p:sp>
        <p:nvSpPr>
          <p:cNvPr id="17" name="Rectangle 16"/>
          <p:cNvSpPr/>
          <p:nvPr/>
        </p:nvSpPr>
        <p:spPr>
          <a:xfrm>
            <a:off x="5562600" y="4620589"/>
            <a:ext cx="1066800" cy="276999"/>
          </a:xfrm>
          <a:prstGeom prst="rect">
            <a:avLst/>
          </a:prstGeom>
          <a:solidFill>
            <a:srgbClr val="FFFFFF"/>
          </a:solidFill>
        </p:spPr>
        <p:txBody>
          <a:bodyPr wrap="square">
            <a:spAutoFit/>
          </a:bodyPr>
          <a:lstStyle/>
          <a:p>
            <a:pPr algn="ctr"/>
            <a:r>
              <a:rPr lang="fr-FR" sz="1200" dirty="0" smtClean="0">
                <a:solidFill>
                  <a:srgbClr val="7F7F7F"/>
                </a:solidFill>
                <a:latin typeface="arial" panose="020B0604020202020204" pitchFamily="34" charset="0"/>
              </a:rPr>
              <a:t>Danemark</a:t>
            </a:r>
            <a:endParaRPr lang="fr-FR" sz="1200" dirty="0">
              <a:solidFill>
                <a:srgbClr val="7F7F7F"/>
              </a:solidFill>
              <a:latin typeface="arial" panose="020B0604020202020204" pitchFamily="34" charset="0"/>
            </a:endParaRPr>
          </a:p>
        </p:txBody>
      </p:sp>
      <p:sp>
        <p:nvSpPr>
          <p:cNvPr id="21" name="Rectangle 20"/>
          <p:cNvSpPr/>
          <p:nvPr/>
        </p:nvSpPr>
        <p:spPr>
          <a:xfrm>
            <a:off x="6671580" y="4620589"/>
            <a:ext cx="1066800" cy="461665"/>
          </a:xfrm>
          <a:prstGeom prst="rect">
            <a:avLst/>
          </a:prstGeom>
          <a:solidFill>
            <a:srgbClr val="FFFFFF"/>
          </a:solidFill>
        </p:spPr>
        <p:txBody>
          <a:bodyPr wrap="square">
            <a:spAutoFit/>
          </a:bodyPr>
          <a:lstStyle/>
          <a:p>
            <a:pPr algn="ctr"/>
            <a:r>
              <a:rPr lang="fr-FR" sz="1200" dirty="0" smtClean="0">
                <a:solidFill>
                  <a:srgbClr val="7F7F7F"/>
                </a:solidFill>
                <a:latin typeface="arial" panose="020B0604020202020204" pitchFamily="34" charset="0"/>
              </a:rPr>
              <a:t>République</a:t>
            </a:r>
          </a:p>
          <a:p>
            <a:pPr algn="ctr"/>
            <a:r>
              <a:rPr lang="fr-FR" sz="1200" dirty="0" smtClean="0">
                <a:solidFill>
                  <a:srgbClr val="7F7F7F"/>
                </a:solidFill>
                <a:latin typeface="arial" panose="020B0604020202020204" pitchFamily="34" charset="0"/>
              </a:rPr>
              <a:t>Tchèque</a:t>
            </a:r>
            <a:endParaRPr lang="fr-FR" sz="1200" dirty="0">
              <a:solidFill>
                <a:srgbClr val="7F7F7F"/>
              </a:solidFill>
              <a:latin typeface="arial" panose="020B0604020202020204" pitchFamily="34" charset="0"/>
            </a:endParaRPr>
          </a:p>
        </p:txBody>
      </p:sp>
    </p:spTree>
    <p:extLst>
      <p:ext uri="{BB962C8B-B14F-4D97-AF65-F5344CB8AC3E}">
        <p14:creationId xmlns:p14="http://schemas.microsoft.com/office/powerpoint/2010/main" val="2054806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nfo-barometre-APS-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772"/>
            <a:ext cx="9171458" cy="6486588"/>
          </a:xfrm>
          <a:prstGeom prst="rect">
            <a:avLst/>
          </a:prstGeom>
        </p:spPr>
      </p:pic>
    </p:spTree>
    <p:extLst>
      <p:ext uri="{BB962C8B-B14F-4D97-AF65-F5344CB8AC3E}">
        <p14:creationId xmlns:p14="http://schemas.microsoft.com/office/powerpoint/2010/main" val="2236707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nfo-barometre-APS-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192"/>
            <a:ext cx="9144000" cy="6467168"/>
          </a:xfrm>
          <a:prstGeom prst="rect">
            <a:avLst/>
          </a:prstGeom>
        </p:spPr>
      </p:pic>
    </p:spTree>
    <p:extLst>
      <p:ext uri="{BB962C8B-B14F-4D97-AF65-F5344CB8AC3E}">
        <p14:creationId xmlns:p14="http://schemas.microsoft.com/office/powerpoint/2010/main" val="4112190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160524_ATTPREV_Gabarit_PPT">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cap="flat" cmpd="sng" algn="ctr">
          <a:solidFill>
            <a:srgbClr val="BCBCBC"/>
          </a:solidFill>
          <a:prstDash val="sysDash"/>
          <a:miter lim="800000"/>
          <a:headEnd type="none" w="med" len="med"/>
          <a:tailEnd type="none" w="med" len="med"/>
        </a:ln>
      </a:spPr>
      <a:bodyPr/>
      <a:lstStyle/>
      <a:style>
        <a:lnRef idx="2">
          <a:schemeClr val="accent1"/>
        </a:lnRef>
        <a:fillRef idx="0">
          <a:schemeClr val="accent1"/>
        </a:fillRef>
        <a:effectRef idx="1">
          <a:schemeClr val="accent1"/>
        </a:effectRef>
        <a:fontRef idx="minor">
          <a:schemeClr val="tx1"/>
        </a:fontRef>
      </a:style>
    </a:lnDef>
    <a:txDef>
      <a:spPr>
        <a:noFill/>
      </a:spPr>
      <a:bodyPr wrap="none" lIns="36000" tIns="0" rIns="36000" bIns="0" rtlCol="0">
        <a:spAutoFit/>
      </a:bodyPr>
      <a:lstStyle>
        <a:defPPr>
          <a:defRPr sz="1400" dirty="0" smtClean="0"/>
        </a:defPPr>
      </a:lstStyle>
    </a:txDef>
  </a:objectDefaults>
  <a:extraClrSchemeLst/>
  <a:extLst>
    <a:ext uri="{05A4C25C-085E-4340-85A3-A5531E510DB2}">
      <thm15:themeFamily xmlns:thm15="http://schemas.microsoft.com/office/thememl/2012/main" name="Attitude Prévention v1a.potx" id="{1FA348A7-2444-4C8A-B3C3-9549FB29808C}" vid="{101B87E4-A7E2-4981-A2D6-CB7F88EC4203}"/>
    </a:ext>
  </a:extLst>
</a:theme>
</file>

<file path=ppt/theme/theme2.xml><?xml version="1.0" encoding="utf-8"?>
<a:theme xmlns:a="http://schemas.openxmlformats.org/drawingml/2006/main" name="1_160524_ATTPREV_Gabarit_PPT">
  <a:themeElements>
    <a:clrScheme name="Attitude Prévention PPT_Couleurs">
      <a:dk1>
        <a:srgbClr val="79838C"/>
      </a:dk1>
      <a:lt1>
        <a:sysClr val="window" lastClr="FFFFFF"/>
      </a:lt1>
      <a:dk2>
        <a:srgbClr val="0831A2"/>
      </a:dk2>
      <a:lt2>
        <a:srgbClr val="D3D3D3"/>
      </a:lt2>
      <a:accent1>
        <a:srgbClr val="0831A2"/>
      </a:accent1>
      <a:accent2>
        <a:srgbClr val="38C1BD"/>
      </a:accent2>
      <a:accent3>
        <a:srgbClr val="0086B1"/>
      </a:accent3>
      <a:accent4>
        <a:srgbClr val="CC33CC"/>
      </a:accent4>
      <a:accent5>
        <a:srgbClr val="FF6600"/>
      </a:accent5>
      <a:accent6>
        <a:srgbClr val="EF7C71"/>
      </a:accent6>
      <a:hlink>
        <a:srgbClr val="0831A2"/>
      </a:hlink>
      <a:folHlink>
        <a:srgbClr val="0831A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smtClean="0"/>
        </a:defPPr>
      </a:lstStyle>
    </a:txDef>
  </a:objectDefaults>
  <a:extraClrSchemeLst/>
  <a:extLst>
    <a:ext uri="{05A4C25C-085E-4340-85A3-A5531E510DB2}">
      <thm15:themeFamily xmlns:thm15="http://schemas.microsoft.com/office/thememl/2012/main" name="Attitude Prévention v1a.potx" id="{1FA348A7-2444-4C8A-B3C3-9549FB29808C}" vid="{101B87E4-A7E2-4981-A2D6-CB7F88EC4203}"/>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themeOverride>
</file>

<file path=docProps/app.xml><?xml version="1.0" encoding="utf-8"?>
<Properties xmlns="http://schemas.openxmlformats.org/officeDocument/2006/extended-properties" xmlns:vt="http://schemas.openxmlformats.org/officeDocument/2006/docPropsVTypes">
  <Template>160524_ATTPREV_Gabarit_PPT</Template>
  <TotalTime>1843</TotalTime>
  <Words>973</Words>
  <Application>Microsoft Office PowerPoint</Application>
  <PresentationFormat>Affichage à l'écran (4:3)</PresentationFormat>
  <Paragraphs>319</Paragraphs>
  <Slides>46</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46</vt:i4>
      </vt:variant>
    </vt:vector>
  </HeadingPairs>
  <TitlesOfParts>
    <vt:vector size="56" baseType="lpstr">
      <vt:lpstr>ＭＳ Ｐゴシック</vt:lpstr>
      <vt:lpstr>Arial</vt:lpstr>
      <vt:lpstr>Arial</vt:lpstr>
      <vt:lpstr>Calibri</vt:lpstr>
      <vt:lpstr>Champagne &amp; Limousines</vt:lpstr>
      <vt:lpstr>Times New Roman</vt:lpstr>
      <vt:lpstr>Webdings</vt:lpstr>
      <vt:lpstr>Wingdings</vt:lpstr>
      <vt:lpstr>160524_ATTPREV_Gabarit_PPT</vt:lpstr>
      <vt:lpstr>1_160524_ATTPREV_Gabarit_PPT</vt:lpstr>
      <vt:lpstr>Présentation PowerPoint</vt:lpstr>
      <vt:lpstr>Méthodologie de l’étude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femmes pratiqueNT MOINS d’APS  et marchent moins que les hommes</vt:lpstr>
      <vt:lpstr>Les femmes pratiqueNT MOINS d’APS  et marchent moins que les hommes</vt:lpstr>
      <vt:lpstr>FacteurS influençant  le niveau d’activité physique</vt:lpstr>
      <vt:lpstr>Le nombre de pas décroît après 60 ans</vt:lpstr>
      <vt:lpstr>âge &amp; mobilité</vt:lpstr>
      <vt:lpstr>Le pourcentage des personnes  pratiquant Une APS varie peu avec l'âge</vt:lpstr>
      <vt:lpstr>Présentation PowerPoint</vt:lpstr>
      <vt:lpstr>4 PERSONNES sur 10 ONT UN IMC* TROP ÉLEVÉ</vt:lpstr>
      <vt:lpstr>Présentation PowerPoint</vt:lpstr>
      <vt:lpstr>Une utilisation des écrans importante au quotidien</vt:lpstr>
      <vt:lpstr>Présentation PowerPoint</vt:lpstr>
      <vt:lpstr>L'activité PROFESSIONNELLE FAVORISE L'activité PHYSIQUE</vt:lpstr>
      <vt:lpstr>PATHOLOGIES</vt:lpstr>
      <vt:lpstr>la présence dE pathologies est corrélée  À LA diminution du nombre de pas</vt:lpstr>
      <vt:lpstr>nombre de pas SELON la pathologie</vt:lpstr>
      <vt:lpstr>La presence de pathologieS est AUSSI LIÉE À un IMC plus élevé </vt:lpstr>
      <vt:lpstr>La presence de pathologieS est AUSSI LIÉE À un IMC plus élevé </vt:lpstr>
      <vt:lpstr>LEVIERS ET FREINS</vt:lpstr>
      <vt:lpstr>Présentation PowerPoint</vt:lpstr>
      <vt:lpstr>Principales motivations </vt:lpstr>
      <vt:lpstr>principaux freins à la pratique d’APS</vt:lpstr>
      <vt:lpstr>Sport et santé publique</vt:lpstr>
      <vt:lpstr>Leviers POUR une pratique plus régulière</vt:lpstr>
      <vt:lpstr>TRANSPORTS utilisés pour des distances courtes (moins de 30 minutes à pied)</vt:lpstr>
      <vt:lpstr>Présentation PowerPoint</vt:lpstr>
      <vt:lpstr>Présentation PowerPoint</vt:lpstr>
      <vt:lpstr>OBJETS CONNECTES</vt:lpstr>
      <vt:lpstr>L’utilisation d’accessoires</vt:lpstr>
      <vt:lpstr>Motivation pour utiliser un accessoire</vt:lpstr>
      <vt:lpstr>INFORMER  EDUQUER</vt:lpstr>
      <vt:lpstr>Le niveau de connaissance des 10 000 pas augmente au cours des ans</vt:lpstr>
      <vt:lpstr>Pratique des enfants</vt:lpstr>
      <vt:lpstr>Présentation PowerPoint</vt:lpstr>
      <vt:lpstr>Fréquence de pratique (hors ÉCOLE)</vt:lpstr>
      <vt:lpstr>TOP3 des activités des enfants de 6 à 17 ans (hors ÉCOLE)</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iaugrandjean</dc:creator>
  <cp:lastModifiedBy>Maugan Patricia</cp:lastModifiedBy>
  <cp:revision>130</cp:revision>
  <dcterms:created xsi:type="dcterms:W3CDTF">2017-01-11T21:27:58Z</dcterms:created>
  <dcterms:modified xsi:type="dcterms:W3CDTF">2017-01-12T11:21:47Z</dcterms:modified>
</cp:coreProperties>
</file>