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25"/>
  </p:notesMasterIdLst>
  <p:handoutMasterIdLst>
    <p:handoutMasterId r:id="rId26"/>
  </p:handoutMasterIdLst>
  <p:sldIdLst>
    <p:sldId id="292" r:id="rId2"/>
    <p:sldId id="290" r:id="rId3"/>
    <p:sldId id="296" r:id="rId4"/>
    <p:sldId id="327" r:id="rId5"/>
    <p:sldId id="388" r:id="rId6"/>
    <p:sldId id="389" r:id="rId7"/>
    <p:sldId id="390" r:id="rId8"/>
    <p:sldId id="270" r:id="rId9"/>
    <p:sldId id="379" r:id="rId10"/>
    <p:sldId id="380" r:id="rId11"/>
    <p:sldId id="391" r:id="rId12"/>
    <p:sldId id="392" r:id="rId13"/>
    <p:sldId id="382" r:id="rId14"/>
    <p:sldId id="393" r:id="rId15"/>
    <p:sldId id="383" r:id="rId16"/>
    <p:sldId id="384" r:id="rId17"/>
    <p:sldId id="394" r:id="rId18"/>
    <p:sldId id="361" r:id="rId19"/>
    <p:sldId id="395" r:id="rId20"/>
    <p:sldId id="334" r:id="rId21"/>
    <p:sldId id="396" r:id="rId22"/>
    <p:sldId id="387" r:id="rId23"/>
    <p:sldId id="286" r:id="rId24"/>
  </p:sldIdLst>
  <p:sldSz cx="9144000" cy="6858000" type="screen4x3"/>
  <p:notesSz cx="6742113" cy="987266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14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29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4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59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740" algn="l" defTabSz="91429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2888" algn="l" defTabSz="91429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036" algn="l" defTabSz="91429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184" algn="l" defTabSz="91429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9" userDrawn="1">
          <p15:clr>
            <a:srgbClr val="A4A3A4"/>
          </p15:clr>
        </p15:guide>
        <p15:guide id="2" pos="212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0B0B"/>
    <a:srgbClr val="2B374A"/>
    <a:srgbClr val="008000"/>
    <a:srgbClr val="FF0000"/>
    <a:srgbClr val="969696"/>
    <a:srgbClr val="7F7F7F"/>
    <a:srgbClr val="39475C"/>
    <a:srgbClr val="0A296A"/>
    <a:srgbClr val="058A05"/>
    <a:srgbClr val="003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1" autoAdjust="0"/>
    <p:restoredTop sz="97536" autoAdjust="0"/>
  </p:normalViewPr>
  <p:slideViewPr>
    <p:cSldViewPr>
      <p:cViewPr varScale="1">
        <p:scale>
          <a:sx n="74" d="100"/>
          <a:sy n="74" d="100"/>
        </p:scale>
        <p:origin x="-14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1170" y="108"/>
      </p:cViewPr>
      <p:guideLst>
        <p:guide orient="horz" pos="3109"/>
        <p:guide pos="21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404541337794041E-2"/>
          <c:y val="6.0421444985128192E-2"/>
          <c:w val="0.8939000100631701"/>
          <c:h val="0.879157110029743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4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</c:spPr>
          <c:invertIfNegative val="0"/>
          <c:dLbls>
            <c:numFmt formatCode="0.0&quot;%&quot;" sourceLinked="0"/>
            <c:spPr>
              <a:noFill/>
            </c:spPr>
            <c:txPr>
              <a:bodyPr/>
              <a:lstStyle/>
              <a:p>
                <a:pPr>
                  <a:defRPr sz="1200">
                    <a:solidFill>
                      <a:srgbClr val="595959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Feuil1!$A$2:$A$9</c:f>
              <c:strCache>
                <c:ptCount val="8"/>
                <c:pt idx="0">
                  <c:v>Retraité</c:v>
                </c:pt>
                <c:pt idx="1">
                  <c:v>Employé</c:v>
                </c:pt>
                <c:pt idx="2">
                  <c:v>Profession intermédiaire</c:v>
                </c:pt>
                <c:pt idx="3">
                  <c:v>Ouvrier</c:v>
                </c:pt>
                <c:pt idx="4">
                  <c:v>Autre inactif</c:v>
                </c:pt>
                <c:pt idx="5">
                  <c:v>Cadre, profession libérale</c:v>
                </c:pt>
                <c:pt idx="6">
                  <c:v>Artisan, commerçant</c:v>
                </c:pt>
                <c:pt idx="7">
                  <c:v>Agriculteur</c:v>
                </c:pt>
              </c:strCache>
            </c:strRef>
          </c:cat>
          <c:val>
            <c:numRef>
              <c:f>Feuil1!$B$2:$B$9</c:f>
              <c:numCache>
                <c:formatCode>0.0</c:formatCode>
                <c:ptCount val="8"/>
                <c:pt idx="0">
                  <c:v>27.8</c:v>
                </c:pt>
                <c:pt idx="1">
                  <c:v>17.600000000000001</c:v>
                </c:pt>
                <c:pt idx="2">
                  <c:v>14.3</c:v>
                </c:pt>
                <c:pt idx="3">
                  <c:v>12.6</c:v>
                </c:pt>
                <c:pt idx="4">
                  <c:v>12.4</c:v>
                </c:pt>
                <c:pt idx="5">
                  <c:v>10</c:v>
                </c:pt>
                <c:pt idx="6">
                  <c:v>4.4000000000000004</c:v>
                </c:pt>
                <c:pt idx="7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89-4787-A9B8-B4446381F0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2182528"/>
        <c:axId val="212184064"/>
      </c:barChart>
      <c:catAx>
        <c:axId val="21218252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12184064"/>
        <c:crosses val="autoZero"/>
        <c:auto val="1"/>
        <c:lblAlgn val="ctr"/>
        <c:lblOffset val="100"/>
        <c:noMultiLvlLbl val="0"/>
      </c:catAx>
      <c:valAx>
        <c:axId val="212184064"/>
        <c:scaling>
          <c:orientation val="minMax"/>
          <c:max val="100"/>
          <c:min val="0"/>
        </c:scaling>
        <c:delete val="1"/>
        <c:axPos val="t"/>
        <c:numFmt formatCode="0.0" sourceLinked="1"/>
        <c:majorTickMark val="out"/>
        <c:minorTickMark val="none"/>
        <c:tickLblPos val="none"/>
        <c:crossAx val="212182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4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</c:spPr>
          <c:invertIfNegative val="0"/>
          <c:dLbls>
            <c:numFmt formatCode="0.0&quot;%&quot;" sourceLinked="0"/>
            <c:spPr>
              <a:noFill/>
            </c:spPr>
            <c:txPr>
              <a:bodyPr/>
              <a:lstStyle/>
              <a:p>
                <a:pPr>
                  <a:defRPr sz="1200">
                    <a:solidFill>
                      <a:srgbClr val="595959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Feuil1!$A$2:$A$9</c:f>
              <c:strCache>
                <c:ptCount val="8"/>
                <c:pt idx="0">
                  <c:v>Retraité</c:v>
                </c:pt>
                <c:pt idx="1">
                  <c:v>Ouvrier</c:v>
                </c:pt>
                <c:pt idx="2">
                  <c:v>Profession intermédiaire</c:v>
                </c:pt>
                <c:pt idx="3">
                  <c:v>Employé</c:v>
                </c:pt>
                <c:pt idx="4">
                  <c:v>Cadre, profession libérale</c:v>
                </c:pt>
                <c:pt idx="5">
                  <c:v>Autre inactif</c:v>
                </c:pt>
                <c:pt idx="6">
                  <c:v>Artisan, commerçant</c:v>
                </c:pt>
                <c:pt idx="7">
                  <c:v>Agriculteur</c:v>
                </c:pt>
              </c:strCache>
            </c:strRef>
          </c:cat>
          <c:val>
            <c:numRef>
              <c:f>Feuil1!$B$2:$B$9</c:f>
              <c:numCache>
                <c:formatCode>0.0</c:formatCode>
                <c:ptCount val="8"/>
                <c:pt idx="0">
                  <c:v>33.1</c:v>
                </c:pt>
                <c:pt idx="1">
                  <c:v>16.399999999999999</c:v>
                </c:pt>
                <c:pt idx="2">
                  <c:v>14.6</c:v>
                </c:pt>
                <c:pt idx="3">
                  <c:v>12</c:v>
                </c:pt>
                <c:pt idx="4">
                  <c:v>11.6</c:v>
                </c:pt>
                <c:pt idx="5">
                  <c:v>6.4</c:v>
                </c:pt>
                <c:pt idx="6">
                  <c:v>4.8</c:v>
                </c:pt>
                <c:pt idx="7">
                  <c:v>1.1000000000000001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59-473D-869F-9CF19D92F1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3871616"/>
        <c:axId val="215380736"/>
      </c:barChart>
      <c:catAx>
        <c:axId val="21387161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15380736"/>
        <c:crosses val="autoZero"/>
        <c:auto val="1"/>
        <c:lblAlgn val="ctr"/>
        <c:lblOffset val="100"/>
        <c:noMultiLvlLbl val="0"/>
      </c:catAx>
      <c:valAx>
        <c:axId val="215380736"/>
        <c:scaling>
          <c:orientation val="minMax"/>
          <c:max val="100"/>
          <c:min val="0"/>
        </c:scaling>
        <c:delete val="1"/>
        <c:axPos val="t"/>
        <c:numFmt formatCode="0.0" sourceLinked="1"/>
        <c:majorTickMark val="out"/>
        <c:minorTickMark val="none"/>
        <c:tickLblPos val="none"/>
        <c:crossAx val="213871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41057301723642"/>
          <c:y val="0.14596160012826681"/>
          <c:w val="0.56350126995172856"/>
          <c:h val="0.7267913294059006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rgbClr val="D0006A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838200" h="838200"/>
              <a:bevelB w="838200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E36-483A-ABA3-F820649969F5}"/>
              </c:ext>
            </c:extLst>
          </c:dPt>
          <c:dPt>
            <c:idx val="1"/>
            <c:bubble3D val="0"/>
            <c:spPr>
              <a:solidFill>
                <a:srgbClr val="39475C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E36-483A-ABA3-F820649969F5}"/>
              </c:ext>
            </c:extLst>
          </c:dPt>
          <c:dLbls>
            <c:dLbl>
              <c:idx val="0"/>
              <c:layout>
                <c:manualLayout>
                  <c:x val="-3.7970763342426814E-2"/>
                  <c:y val="-7.771472043879767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E36-483A-ABA3-F820649969F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916676205944122E-3"/>
                  <c:y val="-2.794202084672027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E36-483A-ABA3-F820649969F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3365185075205401E-2"/>
                  <c:y val="3.600508058559939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E36-483A-ABA3-F820649969F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8919543656078255E-2"/>
                  <c:y val="1.655630132408412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E36-483A-ABA3-F820649969F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3974365222476707E-2"/>
                  <c:y val="2.052933366211951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E36-483A-ABA3-F820649969F5}"/>
                </c:ext>
                <c:ext xmlns:c15="http://schemas.microsoft.com/office/drawing/2012/chart" uri="{CE6537A1-D6FC-4f65-9D91-7224C49458BB}"/>
              </c:extLst>
            </c:dLbl>
            <c:numFmt formatCode="0.0&quot;%&quot;" sourceLinked="0"/>
            <c:spPr>
              <a:noFill/>
            </c:spPr>
            <c:txPr>
              <a:bodyPr/>
              <a:lstStyle/>
              <a:p>
                <a:pPr>
                  <a:defRPr sz="1200" b="0">
                    <a:solidFill>
                      <a:srgbClr val="595959"/>
                    </a:solidFill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Région parisienne</c:v>
                </c:pt>
                <c:pt idx="1">
                  <c:v>Province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18.5</c:v>
                </c:pt>
                <c:pt idx="1">
                  <c:v>81.599999999999994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E36-483A-ABA3-F820649969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5886294212997343"/>
          <c:y val="0.26136630858853083"/>
          <c:w val="0.31653212525912677"/>
          <c:h val="0.4772673828229384"/>
        </c:manualLayout>
      </c:layout>
      <c:overlay val="0"/>
      <c:txPr>
        <a:bodyPr/>
        <a:lstStyle/>
        <a:p>
          <a:pPr>
            <a:defRPr sz="1000"/>
          </a:pPr>
          <a:endParaRPr lang="fr-FR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61439595972875"/>
          <c:y val="0.14769096744117399"/>
          <c:w val="0.56350126995172856"/>
          <c:h val="0.7267913294059006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rgbClr val="D0006A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838200" h="838200"/>
              <a:bevelB w="838200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658-4D4B-B7F1-FE4FB70D40EC}"/>
              </c:ext>
            </c:extLst>
          </c:dPt>
          <c:dPt>
            <c:idx val="1"/>
            <c:bubble3D val="0"/>
            <c:spPr>
              <a:solidFill>
                <a:srgbClr val="31859C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658-4D4B-B7F1-FE4FB70D40EC}"/>
              </c:ext>
            </c:extLst>
          </c:dPt>
          <c:dPt>
            <c:idx val="2"/>
            <c:bubble3D val="0"/>
            <c:spPr>
              <a:solidFill>
                <a:srgbClr val="00367C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658-4D4B-B7F1-FE4FB70D40EC}"/>
              </c:ext>
            </c:extLst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658-4D4B-B7F1-FE4FB70D40EC}"/>
              </c:ext>
            </c:extLst>
          </c:dPt>
          <c:dPt>
            <c:idx val="4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658-4D4B-B7F1-FE4FB70D40EC}"/>
              </c:ext>
            </c:extLst>
          </c:dPt>
          <c:dLbls>
            <c:dLbl>
              <c:idx val="0"/>
              <c:layout>
                <c:manualLayout>
                  <c:x val="-4.1569384926279332E-2"/>
                  <c:y val="7.604499090138397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658-4D4B-B7F1-FE4FB70D40E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916676205944122E-3"/>
                  <c:y val="-2.794202084672027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658-4D4B-B7F1-FE4FB70D40E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3365185075205401E-2"/>
                  <c:y val="3.600508058559938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658-4D4B-B7F1-FE4FB70D40E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4525765682855482E-2"/>
                  <c:y val="8.936622874514714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658-4D4B-B7F1-FE4FB70D40E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0075460407087242"/>
                  <c:y val="3.576869056125830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658-4D4B-B7F1-FE4FB70D40EC}"/>
                </c:ext>
                <c:ext xmlns:c15="http://schemas.microsoft.com/office/drawing/2012/chart" uri="{CE6537A1-D6FC-4f65-9D91-7224C49458BB}"/>
              </c:extLst>
            </c:dLbl>
            <c:numFmt formatCode="0.0&quot;%&quot;" sourceLinked="0"/>
            <c:spPr>
              <a:noFill/>
            </c:spPr>
            <c:txPr>
              <a:bodyPr/>
              <a:lstStyle/>
              <a:p>
                <a:pPr>
                  <a:defRPr sz="1200" b="0">
                    <a:solidFill>
                      <a:srgbClr val="595959"/>
                    </a:solidFill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Aucun</c:v>
                </c:pt>
                <c:pt idx="1">
                  <c:v>1 enfant</c:v>
                </c:pt>
                <c:pt idx="2">
                  <c:v>2 enfants</c:v>
                </c:pt>
                <c:pt idx="3">
                  <c:v>3 enfants</c:v>
                </c:pt>
                <c:pt idx="4">
                  <c:v>4 enfants et +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74.2</c:v>
                </c:pt>
                <c:pt idx="1">
                  <c:v>12.4</c:v>
                </c:pt>
                <c:pt idx="2">
                  <c:v>9.1999999999999993</c:v>
                </c:pt>
                <c:pt idx="3">
                  <c:v>3.6</c:v>
                </c:pt>
                <c:pt idx="4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658-4D4B-B7F1-FE4FB70D40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72314202265172267"/>
          <c:y val="0.18257889517062381"/>
          <c:w val="0.27685797734827733"/>
          <c:h val="0.65008156655789129"/>
        </c:manualLayout>
      </c:layout>
      <c:overlay val="0"/>
      <c:txPr>
        <a:bodyPr/>
        <a:lstStyle/>
        <a:p>
          <a:pPr>
            <a:defRPr sz="1000"/>
          </a:pPr>
          <a:endParaRPr lang="fr-FR"/>
        </a:p>
      </c:txPr>
    </c:legend>
    <c:plotVisOnly val="1"/>
    <c:dispBlanksAs val="zero"/>
    <c:showDLblsOverMax val="0"/>
  </c:chart>
  <c:spPr>
    <a:effectLst/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4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</c:spPr>
          <c:invertIfNegative val="0"/>
          <c:dLbls>
            <c:numFmt formatCode="0.0&quot;%&quot;" sourceLinked="0"/>
            <c:spPr>
              <a:noFill/>
            </c:spPr>
            <c:txPr>
              <a:bodyPr/>
              <a:lstStyle/>
              <a:p>
                <a:pPr>
                  <a:defRPr sz="1100">
                    <a:solidFill>
                      <a:srgbClr val="595959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1 - Ile de France</c:v>
                </c:pt>
                <c:pt idx="1">
                  <c:v>2 - Nord Ouest</c:v>
                </c:pt>
                <c:pt idx="2">
                  <c:v>3 - Nord Est</c:v>
                </c:pt>
                <c:pt idx="3">
                  <c:v>4 - Sud Ouest</c:v>
                </c:pt>
                <c:pt idx="4">
                  <c:v>5 - Sud Est</c:v>
                </c:pt>
              </c:strCache>
            </c:strRef>
          </c:cat>
          <c:val>
            <c:numRef>
              <c:f>Feuil1!$B$2:$B$6</c:f>
              <c:numCache>
                <c:formatCode>0.0</c:formatCode>
                <c:ptCount val="5"/>
                <c:pt idx="0">
                  <c:v>18.5</c:v>
                </c:pt>
                <c:pt idx="1">
                  <c:v>22.9</c:v>
                </c:pt>
                <c:pt idx="2">
                  <c:v>22.4</c:v>
                </c:pt>
                <c:pt idx="3">
                  <c:v>11.3</c:v>
                </c:pt>
                <c:pt idx="4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622-4DF4-B231-C99A896F74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2406144"/>
        <c:axId val="222407680"/>
      </c:barChart>
      <c:catAx>
        <c:axId val="22240614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22407680"/>
        <c:crosses val="autoZero"/>
        <c:auto val="1"/>
        <c:lblAlgn val="ctr"/>
        <c:lblOffset val="100"/>
        <c:noMultiLvlLbl val="0"/>
      </c:catAx>
      <c:valAx>
        <c:axId val="222407680"/>
        <c:scaling>
          <c:orientation val="minMax"/>
          <c:max val="100"/>
          <c:min val="0"/>
        </c:scaling>
        <c:delete val="1"/>
        <c:axPos val="t"/>
        <c:numFmt formatCode="0.0" sourceLinked="1"/>
        <c:majorTickMark val="out"/>
        <c:minorTickMark val="none"/>
        <c:tickLblPos val="none"/>
        <c:crossAx val="222406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4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</c:spPr>
          <c:invertIfNegative val="0"/>
          <c:dLbls>
            <c:numFmt formatCode="0.0&quot;%&quot;" sourceLinked="0"/>
            <c:spPr>
              <a:noFill/>
            </c:spPr>
            <c:txPr>
              <a:bodyPr/>
              <a:lstStyle/>
              <a:p>
                <a:pPr>
                  <a:defRPr sz="1100">
                    <a:solidFill>
                      <a:srgbClr val="595959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 et +</c:v>
                </c:pt>
              </c:strCache>
            </c:strRef>
          </c:cat>
          <c:val>
            <c:numRef>
              <c:f>Feuil1!$B$2:$B$6</c:f>
              <c:numCache>
                <c:formatCode>0.0</c:formatCode>
                <c:ptCount val="5"/>
                <c:pt idx="0">
                  <c:v>23.8</c:v>
                </c:pt>
                <c:pt idx="1">
                  <c:v>40.799999999999997</c:v>
                </c:pt>
                <c:pt idx="2">
                  <c:v>16.3</c:v>
                </c:pt>
                <c:pt idx="3">
                  <c:v>13</c:v>
                </c:pt>
                <c:pt idx="4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1A-48E3-B9AB-376B8CF5D9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7089152"/>
        <c:axId val="217090688"/>
      </c:barChart>
      <c:catAx>
        <c:axId val="21708915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17090688"/>
        <c:crosses val="autoZero"/>
        <c:auto val="1"/>
        <c:lblAlgn val="ctr"/>
        <c:lblOffset val="100"/>
        <c:noMultiLvlLbl val="0"/>
      </c:catAx>
      <c:valAx>
        <c:axId val="217090688"/>
        <c:scaling>
          <c:orientation val="minMax"/>
          <c:max val="100"/>
          <c:min val="0"/>
        </c:scaling>
        <c:delete val="1"/>
        <c:axPos val="t"/>
        <c:numFmt formatCode="0.0" sourceLinked="1"/>
        <c:majorTickMark val="out"/>
        <c:minorTickMark val="none"/>
        <c:tickLblPos val="none"/>
        <c:crossAx val="217089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88917701914392"/>
          <c:y val="0.1629303243403129"/>
          <c:w val="0.56350126995172856"/>
          <c:h val="0.7267913294059006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rgbClr val="D0006A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B w="838200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00800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B w="8382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98-4D65-94F2-1808FC3CA31E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B w="8382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998-4D65-94F2-1808FC3CA31E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B w="8382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998-4D65-94F2-1808FC3CA31E}"/>
              </c:ext>
            </c:extLst>
          </c:dPt>
          <c:cat>
            <c:strRef>
              <c:f>Sheet1!$A$2:$A$4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44.3</c:v>
                </c:pt>
                <c:pt idx="1">
                  <c:v>30.4</c:v>
                </c:pt>
                <c:pt idx="2">
                  <c:v>25.3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998-4D65-94F2-1808FC3CA3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0887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9621" y="0"/>
            <a:ext cx="2920887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2B953-63C0-4925-8417-F3D2DB485E94}" type="datetimeFigureOut">
              <a:rPr lang="fr-FR" smtClean="0"/>
              <a:pPr/>
              <a:t>14/12/2018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6899"/>
            <a:ext cx="2920887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9621" y="9376899"/>
            <a:ext cx="2920887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19F3A-5C34-45F8-B515-6CF3216CC4A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980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0887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9621" y="0"/>
            <a:ext cx="2920887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051" y="4689239"/>
            <a:ext cx="5394011" cy="444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6899"/>
            <a:ext cx="2920887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9621" y="9376899"/>
            <a:ext cx="2920887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9D9EB68-DADA-4092-AAFB-9EFF74711C5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6607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4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9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44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9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sz="quarter" idx="10" hasCustomPrompt="1"/>
          </p:nvPr>
        </p:nvSpPr>
        <p:spPr>
          <a:xfrm>
            <a:off x="445463" y="441910"/>
            <a:ext cx="2290655" cy="1042403"/>
          </a:xfrm>
        </p:spPr>
        <p:txBody>
          <a:bodyPr/>
          <a:lstStyle>
            <a:lvl1pPr>
              <a:buNone/>
              <a:defRPr>
                <a:solidFill>
                  <a:srgbClr val="77787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Logo</a:t>
            </a:r>
          </a:p>
        </p:txBody>
      </p:sp>
      <p:sp>
        <p:nvSpPr>
          <p:cNvPr id="8" name="Espace réservé du texte 7" title="titre de la présen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445463" y="1657424"/>
            <a:ext cx="4126537" cy="1727200"/>
          </a:xfrm>
        </p:spPr>
        <p:txBody>
          <a:bodyPr wrap="square" lIns="0" tIns="0" rIns="0" bIns="0" numCol="1" anchor="b">
            <a:noAutofit/>
          </a:bodyPr>
          <a:lstStyle>
            <a:lvl1pPr marL="0" indent="0">
              <a:buNone/>
              <a:defRPr sz="3800" cap="none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titre de la présentation à venir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445463" y="3790032"/>
            <a:ext cx="4103811" cy="287040"/>
          </a:xfrm>
        </p:spPr>
        <p:txBody>
          <a:bodyPr lIns="0" tIns="0" rIns="0" bIns="0" numCol="1" anchor="t">
            <a:noAutofit/>
          </a:bodyPr>
          <a:lstStyle>
            <a:lvl1pPr marL="0" indent="0">
              <a:buNone/>
              <a:defRPr sz="1900" cap="none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Sous-titre de la présentation à venir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45463" y="6165304"/>
            <a:ext cx="2133600" cy="15491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0">
                <a:solidFill>
                  <a:srgbClr val="7F7F7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B3B4BB4F-2805-4260-B833-31059DA403A3}" type="datetime4">
              <a:rPr lang="fr-FR" smtClean="0"/>
              <a:pPr/>
              <a:t>14 décembre 2018</a:t>
            </a:fld>
            <a:endParaRPr lang="fr-FR" dirty="0"/>
          </a:p>
        </p:txBody>
      </p:sp>
      <p:sp>
        <p:nvSpPr>
          <p:cNvPr id="22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445463" y="6402411"/>
            <a:ext cx="4103811" cy="194941"/>
          </a:xfrm>
        </p:spPr>
        <p:txBody>
          <a:bodyPr lIns="0" tIns="0" rIns="0" bIns="0" numCol="1" anchor="b">
            <a:noAutofit/>
          </a:bodyPr>
          <a:lstStyle>
            <a:lvl1pPr marL="0" indent="0">
              <a:buNone/>
              <a:defRPr sz="1100" b="0" cap="none" baseline="0">
                <a:solidFill>
                  <a:srgbClr val="7F7F7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lvl="0"/>
            <a:r>
              <a:rPr lang="fr-FR" dirty="0"/>
              <a:t>CONTACT MOAÏ : Nom contact</a:t>
            </a:r>
          </a:p>
        </p:txBody>
      </p:sp>
      <p:sp>
        <p:nvSpPr>
          <p:cNvPr id="17" name="Ellipse 16"/>
          <p:cNvSpPr/>
          <p:nvPr userDrawn="1"/>
        </p:nvSpPr>
        <p:spPr>
          <a:xfrm>
            <a:off x="6000233" y="1482889"/>
            <a:ext cx="2665614" cy="26656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30" name="Espace réservé pour une image  29"/>
          <p:cNvSpPr>
            <a:spLocks noGrp="1"/>
          </p:cNvSpPr>
          <p:nvPr>
            <p:ph type="pic" sz="quarter" idx="15" hasCustomPrompt="1"/>
          </p:nvPr>
        </p:nvSpPr>
        <p:spPr>
          <a:xfrm>
            <a:off x="5292080" y="1657424"/>
            <a:ext cx="3439478" cy="3439478"/>
          </a:xfrm>
          <a:custGeom>
            <a:avLst/>
            <a:gdLst>
              <a:gd name="connsiteX0" fmla="*/ 1332807 w 2665614"/>
              <a:gd name="connsiteY0" fmla="*/ 0 h 2665614"/>
              <a:gd name="connsiteX1" fmla="*/ 2665614 w 2665614"/>
              <a:gd name="connsiteY1" fmla="*/ 1332807 h 2665614"/>
              <a:gd name="connsiteX2" fmla="*/ 1332807 w 2665614"/>
              <a:gd name="connsiteY2" fmla="*/ 2665614 h 2665614"/>
              <a:gd name="connsiteX3" fmla="*/ 0 w 2665614"/>
              <a:gd name="connsiteY3" fmla="*/ 1332807 h 2665614"/>
              <a:gd name="connsiteX4" fmla="*/ 1332807 w 2665614"/>
              <a:gd name="connsiteY4" fmla="*/ 0 h 2665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5614" h="2665614">
                <a:moveTo>
                  <a:pt x="1332807" y="0"/>
                </a:moveTo>
                <a:cubicBezTo>
                  <a:pt x="2068896" y="0"/>
                  <a:pt x="2665614" y="596718"/>
                  <a:pt x="2665614" y="1332807"/>
                </a:cubicBezTo>
                <a:cubicBezTo>
                  <a:pt x="2665614" y="2068896"/>
                  <a:pt x="2068896" y="2665614"/>
                  <a:pt x="1332807" y="2665614"/>
                </a:cubicBezTo>
                <a:cubicBezTo>
                  <a:pt x="596718" y="2665614"/>
                  <a:pt x="0" y="2068896"/>
                  <a:pt x="0" y="1332807"/>
                </a:cubicBezTo>
                <a:cubicBezTo>
                  <a:pt x="0" y="596718"/>
                  <a:pt x="596718" y="0"/>
                  <a:pt x="133280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>
                <a:solidFill>
                  <a:srgbClr val="77787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VISUEL</a:t>
            </a:r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6151840" y="5589240"/>
            <a:ext cx="2059909" cy="990565"/>
            <a:chOff x="6151840" y="5589240"/>
            <a:chExt cx="2059909" cy="990565"/>
          </a:xfrm>
        </p:grpSpPr>
        <p:grpSp>
          <p:nvGrpSpPr>
            <p:cNvPr id="14" name="Groupe 13"/>
            <p:cNvGrpSpPr/>
            <p:nvPr/>
          </p:nvGrpSpPr>
          <p:grpSpPr>
            <a:xfrm>
              <a:off x="6151840" y="5589240"/>
              <a:ext cx="2059909" cy="576064"/>
              <a:chOff x="6151840" y="5589240"/>
              <a:chExt cx="2059909" cy="576064"/>
            </a:xfrm>
          </p:grpSpPr>
          <p:sp>
            <p:nvSpPr>
              <p:cNvPr id="16" name="Freeform 5"/>
              <p:cNvSpPr>
                <a:spLocks/>
              </p:cNvSpPr>
              <p:nvPr/>
            </p:nvSpPr>
            <p:spPr bwMode="auto">
              <a:xfrm>
                <a:off x="6847115" y="5589240"/>
                <a:ext cx="574526" cy="576064"/>
              </a:xfrm>
              <a:custGeom>
                <a:avLst/>
                <a:gdLst>
                  <a:gd name="T0" fmla="*/ 0 w 315"/>
                  <a:gd name="T1" fmla="*/ 158 h 315"/>
                  <a:gd name="T2" fmla="*/ 13 w 315"/>
                  <a:gd name="T3" fmla="*/ 97 h 315"/>
                  <a:gd name="T4" fmla="*/ 46 w 315"/>
                  <a:gd name="T5" fmla="*/ 46 h 315"/>
                  <a:gd name="T6" fmla="*/ 96 w 315"/>
                  <a:gd name="T7" fmla="*/ 13 h 315"/>
                  <a:gd name="T8" fmla="*/ 157 w 315"/>
                  <a:gd name="T9" fmla="*/ 0 h 315"/>
                  <a:gd name="T10" fmla="*/ 219 w 315"/>
                  <a:gd name="T11" fmla="*/ 13 h 315"/>
                  <a:gd name="T12" fmla="*/ 269 w 315"/>
                  <a:gd name="T13" fmla="*/ 46 h 315"/>
                  <a:gd name="T14" fmla="*/ 302 w 315"/>
                  <a:gd name="T15" fmla="*/ 97 h 315"/>
                  <a:gd name="T16" fmla="*/ 315 w 315"/>
                  <a:gd name="T17" fmla="*/ 158 h 315"/>
                  <a:gd name="T18" fmla="*/ 302 w 315"/>
                  <a:gd name="T19" fmla="*/ 220 h 315"/>
                  <a:gd name="T20" fmla="*/ 269 w 315"/>
                  <a:gd name="T21" fmla="*/ 270 h 315"/>
                  <a:gd name="T22" fmla="*/ 219 w 315"/>
                  <a:gd name="T23" fmla="*/ 303 h 315"/>
                  <a:gd name="T24" fmla="*/ 157 w 315"/>
                  <a:gd name="T25" fmla="*/ 315 h 315"/>
                  <a:gd name="T26" fmla="*/ 96 w 315"/>
                  <a:gd name="T27" fmla="*/ 303 h 315"/>
                  <a:gd name="T28" fmla="*/ 46 w 315"/>
                  <a:gd name="T29" fmla="*/ 270 h 315"/>
                  <a:gd name="T30" fmla="*/ 13 w 315"/>
                  <a:gd name="T31" fmla="*/ 220 h 315"/>
                  <a:gd name="T32" fmla="*/ 0 w 315"/>
                  <a:gd name="T33" fmla="*/ 158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5" h="315">
                    <a:moveTo>
                      <a:pt x="0" y="158"/>
                    </a:moveTo>
                    <a:cubicBezTo>
                      <a:pt x="0" y="136"/>
                      <a:pt x="5" y="116"/>
                      <a:pt x="13" y="97"/>
                    </a:cubicBezTo>
                    <a:cubicBezTo>
                      <a:pt x="21" y="77"/>
                      <a:pt x="32" y="60"/>
                      <a:pt x="46" y="46"/>
                    </a:cubicBezTo>
                    <a:cubicBezTo>
                      <a:pt x="61" y="32"/>
                      <a:pt x="77" y="21"/>
                      <a:pt x="96" y="13"/>
                    </a:cubicBezTo>
                    <a:cubicBezTo>
                      <a:pt x="115" y="4"/>
                      <a:pt x="136" y="0"/>
                      <a:pt x="157" y="0"/>
                    </a:cubicBezTo>
                    <a:cubicBezTo>
                      <a:pt x="179" y="0"/>
                      <a:pt x="200" y="4"/>
                      <a:pt x="219" y="13"/>
                    </a:cubicBezTo>
                    <a:cubicBezTo>
                      <a:pt x="238" y="21"/>
                      <a:pt x="255" y="32"/>
                      <a:pt x="269" y="46"/>
                    </a:cubicBezTo>
                    <a:cubicBezTo>
                      <a:pt x="283" y="60"/>
                      <a:pt x="294" y="77"/>
                      <a:pt x="302" y="97"/>
                    </a:cubicBezTo>
                    <a:cubicBezTo>
                      <a:pt x="310" y="116"/>
                      <a:pt x="315" y="136"/>
                      <a:pt x="315" y="158"/>
                    </a:cubicBezTo>
                    <a:cubicBezTo>
                      <a:pt x="315" y="180"/>
                      <a:pt x="310" y="201"/>
                      <a:pt x="302" y="220"/>
                    </a:cubicBezTo>
                    <a:cubicBezTo>
                      <a:pt x="294" y="239"/>
                      <a:pt x="283" y="255"/>
                      <a:pt x="269" y="270"/>
                    </a:cubicBezTo>
                    <a:cubicBezTo>
                      <a:pt x="255" y="284"/>
                      <a:pt x="238" y="295"/>
                      <a:pt x="219" y="303"/>
                    </a:cubicBezTo>
                    <a:cubicBezTo>
                      <a:pt x="200" y="311"/>
                      <a:pt x="179" y="315"/>
                      <a:pt x="157" y="315"/>
                    </a:cubicBezTo>
                    <a:cubicBezTo>
                      <a:pt x="136" y="315"/>
                      <a:pt x="115" y="311"/>
                      <a:pt x="96" y="303"/>
                    </a:cubicBezTo>
                    <a:cubicBezTo>
                      <a:pt x="77" y="295"/>
                      <a:pt x="61" y="284"/>
                      <a:pt x="46" y="270"/>
                    </a:cubicBezTo>
                    <a:cubicBezTo>
                      <a:pt x="32" y="255"/>
                      <a:pt x="21" y="239"/>
                      <a:pt x="13" y="220"/>
                    </a:cubicBezTo>
                    <a:cubicBezTo>
                      <a:pt x="5" y="201"/>
                      <a:pt x="0" y="180"/>
                      <a:pt x="0" y="1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" name="Freeform 6"/>
              <p:cNvSpPr>
                <a:spLocks/>
              </p:cNvSpPr>
              <p:nvPr/>
            </p:nvSpPr>
            <p:spPr bwMode="auto">
              <a:xfrm>
                <a:off x="7407617" y="5589240"/>
                <a:ext cx="493000" cy="576064"/>
              </a:xfrm>
              <a:custGeom>
                <a:avLst/>
                <a:gdLst>
                  <a:gd name="T0" fmla="*/ 0 w 271"/>
                  <a:gd name="T1" fmla="*/ 315 h 315"/>
                  <a:gd name="T2" fmla="*/ 136 w 271"/>
                  <a:gd name="T3" fmla="*/ 0 h 315"/>
                  <a:gd name="T4" fmla="*/ 203 w 271"/>
                  <a:gd name="T5" fmla="*/ 165 h 315"/>
                  <a:gd name="T6" fmla="*/ 271 w 271"/>
                  <a:gd name="T7" fmla="*/ 315 h 315"/>
                  <a:gd name="T8" fmla="*/ 0 w 271"/>
                  <a:gd name="T9" fmla="*/ 315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1" h="315">
                    <a:moveTo>
                      <a:pt x="0" y="315"/>
                    </a:moveTo>
                    <a:cubicBezTo>
                      <a:pt x="136" y="0"/>
                      <a:pt x="136" y="0"/>
                      <a:pt x="136" y="0"/>
                    </a:cubicBezTo>
                    <a:cubicBezTo>
                      <a:pt x="159" y="51"/>
                      <a:pt x="182" y="115"/>
                      <a:pt x="203" y="165"/>
                    </a:cubicBezTo>
                    <a:cubicBezTo>
                      <a:pt x="225" y="215"/>
                      <a:pt x="247" y="265"/>
                      <a:pt x="271" y="315"/>
                    </a:cubicBezTo>
                    <a:lnTo>
                      <a:pt x="0" y="31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grpSp>
            <p:nvGrpSpPr>
              <p:cNvPr id="19" name="Groupe 18"/>
              <p:cNvGrpSpPr/>
              <p:nvPr/>
            </p:nvGrpSpPr>
            <p:grpSpPr>
              <a:xfrm>
                <a:off x="7932561" y="5589240"/>
                <a:ext cx="279188" cy="576064"/>
                <a:chOff x="6124576" y="2397125"/>
                <a:chExt cx="576263" cy="1189038"/>
              </a:xfrm>
              <a:solidFill>
                <a:schemeClr val="accent1"/>
              </a:solidFill>
            </p:grpSpPr>
            <p:sp>
              <p:nvSpPr>
                <p:cNvPr id="21" name="Rectangle 7"/>
                <p:cNvSpPr>
                  <a:spLocks noChangeArrowheads="1"/>
                </p:cNvSpPr>
                <p:nvPr/>
              </p:nvSpPr>
              <p:spPr bwMode="auto">
                <a:xfrm>
                  <a:off x="6223001" y="3068638"/>
                  <a:ext cx="382588" cy="51752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23" name="Freeform 8"/>
                <p:cNvSpPr>
                  <a:spLocks/>
                </p:cNvSpPr>
                <p:nvPr/>
              </p:nvSpPr>
              <p:spPr bwMode="auto">
                <a:xfrm>
                  <a:off x="6124576" y="2397125"/>
                  <a:ext cx="192088" cy="192088"/>
                </a:xfrm>
                <a:custGeom>
                  <a:avLst/>
                  <a:gdLst>
                    <a:gd name="T0" fmla="*/ 25 w 51"/>
                    <a:gd name="T1" fmla="*/ 0 h 51"/>
                    <a:gd name="T2" fmla="*/ 7 w 51"/>
                    <a:gd name="T3" fmla="*/ 8 h 51"/>
                    <a:gd name="T4" fmla="*/ 0 w 51"/>
                    <a:gd name="T5" fmla="*/ 26 h 51"/>
                    <a:gd name="T6" fmla="*/ 7 w 51"/>
                    <a:gd name="T7" fmla="*/ 44 h 51"/>
                    <a:gd name="T8" fmla="*/ 25 w 51"/>
                    <a:gd name="T9" fmla="*/ 51 h 51"/>
                    <a:gd name="T10" fmla="*/ 44 w 51"/>
                    <a:gd name="T11" fmla="*/ 44 h 51"/>
                    <a:gd name="T12" fmla="*/ 51 w 51"/>
                    <a:gd name="T13" fmla="*/ 26 h 51"/>
                    <a:gd name="T14" fmla="*/ 44 w 51"/>
                    <a:gd name="T15" fmla="*/ 8 h 51"/>
                    <a:gd name="T16" fmla="*/ 25 w 51"/>
                    <a:gd name="T1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1" h="51">
                      <a:moveTo>
                        <a:pt x="25" y="0"/>
                      </a:moveTo>
                      <a:cubicBezTo>
                        <a:pt x="18" y="0"/>
                        <a:pt x="12" y="3"/>
                        <a:pt x="7" y="8"/>
                      </a:cubicBezTo>
                      <a:cubicBezTo>
                        <a:pt x="2" y="12"/>
                        <a:pt x="0" y="18"/>
                        <a:pt x="0" y="26"/>
                      </a:cubicBezTo>
                      <a:cubicBezTo>
                        <a:pt x="0" y="33"/>
                        <a:pt x="2" y="39"/>
                        <a:pt x="7" y="44"/>
                      </a:cubicBezTo>
                      <a:cubicBezTo>
                        <a:pt x="12" y="49"/>
                        <a:pt x="18" y="51"/>
                        <a:pt x="25" y="51"/>
                      </a:cubicBezTo>
                      <a:cubicBezTo>
                        <a:pt x="32" y="51"/>
                        <a:pt x="39" y="49"/>
                        <a:pt x="44" y="44"/>
                      </a:cubicBezTo>
                      <a:cubicBezTo>
                        <a:pt x="49" y="39"/>
                        <a:pt x="51" y="33"/>
                        <a:pt x="51" y="26"/>
                      </a:cubicBezTo>
                      <a:cubicBezTo>
                        <a:pt x="51" y="18"/>
                        <a:pt x="49" y="12"/>
                        <a:pt x="44" y="8"/>
                      </a:cubicBezTo>
                      <a:cubicBezTo>
                        <a:pt x="39" y="3"/>
                        <a:pt x="32" y="0"/>
                        <a:pt x="2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24" name="Freeform 9"/>
                <p:cNvSpPr>
                  <a:spLocks/>
                </p:cNvSpPr>
                <p:nvPr/>
              </p:nvSpPr>
              <p:spPr bwMode="auto">
                <a:xfrm>
                  <a:off x="6508751" y="2397125"/>
                  <a:ext cx="192088" cy="192088"/>
                </a:xfrm>
                <a:custGeom>
                  <a:avLst/>
                  <a:gdLst>
                    <a:gd name="T0" fmla="*/ 44 w 51"/>
                    <a:gd name="T1" fmla="*/ 8 h 51"/>
                    <a:gd name="T2" fmla="*/ 26 w 51"/>
                    <a:gd name="T3" fmla="*/ 0 h 51"/>
                    <a:gd name="T4" fmla="*/ 8 w 51"/>
                    <a:gd name="T5" fmla="*/ 8 h 51"/>
                    <a:gd name="T6" fmla="*/ 0 w 51"/>
                    <a:gd name="T7" fmla="*/ 26 h 51"/>
                    <a:gd name="T8" fmla="*/ 8 w 51"/>
                    <a:gd name="T9" fmla="*/ 44 h 51"/>
                    <a:gd name="T10" fmla="*/ 26 w 51"/>
                    <a:gd name="T11" fmla="*/ 51 h 51"/>
                    <a:gd name="T12" fmla="*/ 44 w 51"/>
                    <a:gd name="T13" fmla="*/ 44 h 51"/>
                    <a:gd name="T14" fmla="*/ 51 w 51"/>
                    <a:gd name="T15" fmla="*/ 26 h 51"/>
                    <a:gd name="T16" fmla="*/ 44 w 51"/>
                    <a:gd name="T17" fmla="*/ 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1" h="51">
                      <a:moveTo>
                        <a:pt x="44" y="8"/>
                      </a:moveTo>
                      <a:cubicBezTo>
                        <a:pt x="39" y="3"/>
                        <a:pt x="33" y="0"/>
                        <a:pt x="26" y="0"/>
                      </a:cubicBezTo>
                      <a:cubicBezTo>
                        <a:pt x="19" y="0"/>
                        <a:pt x="13" y="3"/>
                        <a:pt x="8" y="8"/>
                      </a:cubicBezTo>
                      <a:cubicBezTo>
                        <a:pt x="3" y="12"/>
                        <a:pt x="0" y="18"/>
                        <a:pt x="0" y="26"/>
                      </a:cubicBezTo>
                      <a:cubicBezTo>
                        <a:pt x="0" y="33"/>
                        <a:pt x="3" y="39"/>
                        <a:pt x="8" y="44"/>
                      </a:cubicBezTo>
                      <a:cubicBezTo>
                        <a:pt x="13" y="49"/>
                        <a:pt x="19" y="51"/>
                        <a:pt x="26" y="51"/>
                      </a:cubicBezTo>
                      <a:cubicBezTo>
                        <a:pt x="33" y="51"/>
                        <a:pt x="39" y="49"/>
                        <a:pt x="44" y="44"/>
                      </a:cubicBezTo>
                      <a:cubicBezTo>
                        <a:pt x="49" y="39"/>
                        <a:pt x="51" y="33"/>
                        <a:pt x="51" y="26"/>
                      </a:cubicBezTo>
                      <a:cubicBezTo>
                        <a:pt x="51" y="18"/>
                        <a:pt x="49" y="12"/>
                        <a:pt x="44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25" name="Freeform 10"/>
                <p:cNvSpPr>
                  <a:spLocks/>
                </p:cNvSpPr>
                <p:nvPr/>
              </p:nvSpPr>
              <p:spPr bwMode="auto">
                <a:xfrm>
                  <a:off x="6124576" y="2782888"/>
                  <a:ext cx="192088" cy="187325"/>
                </a:xfrm>
                <a:custGeom>
                  <a:avLst/>
                  <a:gdLst>
                    <a:gd name="T0" fmla="*/ 25 w 51"/>
                    <a:gd name="T1" fmla="*/ 0 h 50"/>
                    <a:gd name="T2" fmla="*/ 7 w 51"/>
                    <a:gd name="T3" fmla="*/ 7 h 50"/>
                    <a:gd name="T4" fmla="*/ 0 w 51"/>
                    <a:gd name="T5" fmla="*/ 25 h 50"/>
                    <a:gd name="T6" fmla="*/ 7 w 51"/>
                    <a:gd name="T7" fmla="*/ 43 h 50"/>
                    <a:gd name="T8" fmla="*/ 25 w 51"/>
                    <a:gd name="T9" fmla="*/ 50 h 50"/>
                    <a:gd name="T10" fmla="*/ 44 w 51"/>
                    <a:gd name="T11" fmla="*/ 43 h 50"/>
                    <a:gd name="T12" fmla="*/ 51 w 51"/>
                    <a:gd name="T13" fmla="*/ 25 h 50"/>
                    <a:gd name="T14" fmla="*/ 44 w 51"/>
                    <a:gd name="T15" fmla="*/ 7 h 50"/>
                    <a:gd name="T16" fmla="*/ 25 w 51"/>
                    <a:gd name="T17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1" h="50">
                      <a:moveTo>
                        <a:pt x="25" y="0"/>
                      </a:moveTo>
                      <a:cubicBezTo>
                        <a:pt x="18" y="0"/>
                        <a:pt x="12" y="2"/>
                        <a:pt x="7" y="7"/>
                      </a:cubicBezTo>
                      <a:cubicBezTo>
                        <a:pt x="2" y="12"/>
                        <a:pt x="0" y="18"/>
                        <a:pt x="0" y="25"/>
                      </a:cubicBezTo>
                      <a:cubicBezTo>
                        <a:pt x="0" y="32"/>
                        <a:pt x="2" y="38"/>
                        <a:pt x="7" y="43"/>
                      </a:cubicBezTo>
                      <a:cubicBezTo>
                        <a:pt x="12" y="48"/>
                        <a:pt x="18" y="50"/>
                        <a:pt x="25" y="50"/>
                      </a:cubicBezTo>
                      <a:cubicBezTo>
                        <a:pt x="32" y="50"/>
                        <a:pt x="39" y="48"/>
                        <a:pt x="44" y="43"/>
                      </a:cubicBezTo>
                      <a:cubicBezTo>
                        <a:pt x="49" y="38"/>
                        <a:pt x="51" y="32"/>
                        <a:pt x="51" y="25"/>
                      </a:cubicBezTo>
                      <a:cubicBezTo>
                        <a:pt x="51" y="18"/>
                        <a:pt x="49" y="12"/>
                        <a:pt x="44" y="7"/>
                      </a:cubicBezTo>
                      <a:cubicBezTo>
                        <a:pt x="39" y="2"/>
                        <a:pt x="32" y="0"/>
                        <a:pt x="2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26" name="Freeform 11"/>
                <p:cNvSpPr>
                  <a:spLocks/>
                </p:cNvSpPr>
                <p:nvPr/>
              </p:nvSpPr>
              <p:spPr bwMode="auto">
                <a:xfrm>
                  <a:off x="6508751" y="2782888"/>
                  <a:ext cx="192088" cy="187325"/>
                </a:xfrm>
                <a:custGeom>
                  <a:avLst/>
                  <a:gdLst>
                    <a:gd name="T0" fmla="*/ 44 w 51"/>
                    <a:gd name="T1" fmla="*/ 7 h 50"/>
                    <a:gd name="T2" fmla="*/ 26 w 51"/>
                    <a:gd name="T3" fmla="*/ 0 h 50"/>
                    <a:gd name="T4" fmla="*/ 8 w 51"/>
                    <a:gd name="T5" fmla="*/ 7 h 50"/>
                    <a:gd name="T6" fmla="*/ 0 w 51"/>
                    <a:gd name="T7" fmla="*/ 25 h 50"/>
                    <a:gd name="T8" fmla="*/ 8 w 51"/>
                    <a:gd name="T9" fmla="*/ 43 h 50"/>
                    <a:gd name="T10" fmla="*/ 26 w 51"/>
                    <a:gd name="T11" fmla="*/ 50 h 50"/>
                    <a:gd name="T12" fmla="*/ 44 w 51"/>
                    <a:gd name="T13" fmla="*/ 43 h 50"/>
                    <a:gd name="T14" fmla="*/ 51 w 51"/>
                    <a:gd name="T15" fmla="*/ 25 h 50"/>
                    <a:gd name="T16" fmla="*/ 44 w 51"/>
                    <a:gd name="T17" fmla="*/ 7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1" h="50">
                      <a:moveTo>
                        <a:pt x="44" y="7"/>
                      </a:moveTo>
                      <a:cubicBezTo>
                        <a:pt x="39" y="2"/>
                        <a:pt x="33" y="0"/>
                        <a:pt x="26" y="0"/>
                      </a:cubicBezTo>
                      <a:cubicBezTo>
                        <a:pt x="19" y="0"/>
                        <a:pt x="13" y="2"/>
                        <a:pt x="8" y="7"/>
                      </a:cubicBezTo>
                      <a:cubicBezTo>
                        <a:pt x="3" y="12"/>
                        <a:pt x="0" y="18"/>
                        <a:pt x="0" y="25"/>
                      </a:cubicBezTo>
                      <a:cubicBezTo>
                        <a:pt x="0" y="32"/>
                        <a:pt x="3" y="38"/>
                        <a:pt x="8" y="43"/>
                      </a:cubicBezTo>
                      <a:cubicBezTo>
                        <a:pt x="13" y="48"/>
                        <a:pt x="19" y="50"/>
                        <a:pt x="26" y="50"/>
                      </a:cubicBezTo>
                      <a:cubicBezTo>
                        <a:pt x="33" y="50"/>
                        <a:pt x="39" y="48"/>
                        <a:pt x="44" y="43"/>
                      </a:cubicBezTo>
                      <a:cubicBezTo>
                        <a:pt x="49" y="38"/>
                        <a:pt x="51" y="32"/>
                        <a:pt x="51" y="25"/>
                      </a:cubicBezTo>
                      <a:cubicBezTo>
                        <a:pt x="51" y="18"/>
                        <a:pt x="49" y="12"/>
                        <a:pt x="4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</p:grpSp>
          <p:sp>
            <p:nvSpPr>
              <p:cNvPr id="20" name="Freeform 12"/>
              <p:cNvSpPr>
                <a:spLocks/>
              </p:cNvSpPr>
              <p:nvPr/>
            </p:nvSpPr>
            <p:spPr bwMode="auto">
              <a:xfrm>
                <a:off x="6151840" y="5589240"/>
                <a:ext cx="672202" cy="576064"/>
              </a:xfrm>
              <a:custGeom>
                <a:avLst/>
                <a:gdLst>
                  <a:gd name="T0" fmla="*/ 0 w 874"/>
                  <a:gd name="T1" fmla="*/ 749 h 749"/>
                  <a:gd name="T2" fmla="*/ 118 w 874"/>
                  <a:gd name="T3" fmla="*/ 0 h 749"/>
                  <a:gd name="T4" fmla="*/ 440 w 874"/>
                  <a:gd name="T5" fmla="*/ 502 h 749"/>
                  <a:gd name="T6" fmla="*/ 755 w 874"/>
                  <a:gd name="T7" fmla="*/ 0 h 749"/>
                  <a:gd name="T8" fmla="*/ 874 w 874"/>
                  <a:gd name="T9" fmla="*/ 749 h 749"/>
                  <a:gd name="T10" fmla="*/ 0 w 874"/>
                  <a:gd name="T11" fmla="*/ 749 h 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4" h="749">
                    <a:moveTo>
                      <a:pt x="0" y="749"/>
                    </a:moveTo>
                    <a:lnTo>
                      <a:pt x="118" y="0"/>
                    </a:lnTo>
                    <a:lnTo>
                      <a:pt x="440" y="502"/>
                    </a:lnTo>
                    <a:lnTo>
                      <a:pt x="755" y="0"/>
                    </a:lnTo>
                    <a:lnTo>
                      <a:pt x="874" y="749"/>
                    </a:lnTo>
                    <a:lnTo>
                      <a:pt x="0" y="74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sp>
          <p:nvSpPr>
            <p:cNvPr id="15" name="Freeform 13"/>
            <p:cNvSpPr>
              <a:spLocks noChangeAspect="1" noEditPoints="1"/>
            </p:cNvSpPr>
            <p:nvPr/>
          </p:nvSpPr>
          <p:spPr bwMode="auto">
            <a:xfrm>
              <a:off x="6155794" y="6402563"/>
              <a:ext cx="2052000" cy="177242"/>
            </a:xfrm>
            <a:custGeom>
              <a:avLst/>
              <a:gdLst>
                <a:gd name="T0" fmla="*/ 9 w 1134"/>
                <a:gd name="T1" fmla="*/ 97 h 98"/>
                <a:gd name="T2" fmla="*/ 34 w 1134"/>
                <a:gd name="T3" fmla="*/ 21 h 98"/>
                <a:gd name="T4" fmla="*/ 90 w 1134"/>
                <a:gd name="T5" fmla="*/ 21 h 98"/>
                <a:gd name="T6" fmla="*/ 91 w 1134"/>
                <a:gd name="T7" fmla="*/ 97 h 98"/>
                <a:gd name="T8" fmla="*/ 34 w 1134"/>
                <a:gd name="T9" fmla="*/ 97 h 98"/>
                <a:gd name="T10" fmla="*/ 123 w 1134"/>
                <a:gd name="T11" fmla="*/ 80 h 98"/>
                <a:gd name="T12" fmla="*/ 166 w 1134"/>
                <a:gd name="T13" fmla="*/ 77 h 98"/>
                <a:gd name="T14" fmla="*/ 121 w 1134"/>
                <a:gd name="T15" fmla="*/ 41 h 98"/>
                <a:gd name="T16" fmla="*/ 167 w 1134"/>
                <a:gd name="T17" fmla="*/ 36 h 98"/>
                <a:gd name="T18" fmla="*/ 129 w 1134"/>
                <a:gd name="T19" fmla="*/ 40 h 98"/>
                <a:gd name="T20" fmla="*/ 175 w 1134"/>
                <a:gd name="T21" fmla="*/ 77 h 98"/>
                <a:gd name="T22" fmla="*/ 213 w 1134"/>
                <a:gd name="T23" fmla="*/ 29 h 98"/>
                <a:gd name="T24" fmla="*/ 247 w 1134"/>
                <a:gd name="T25" fmla="*/ 21 h 98"/>
                <a:gd name="T26" fmla="*/ 222 w 1134"/>
                <a:gd name="T27" fmla="*/ 97 h 98"/>
                <a:gd name="T28" fmla="*/ 267 w 1134"/>
                <a:gd name="T29" fmla="*/ 21 h 98"/>
                <a:gd name="T30" fmla="*/ 267 w 1134"/>
                <a:gd name="T31" fmla="*/ 97 h 98"/>
                <a:gd name="T32" fmla="*/ 295 w 1134"/>
                <a:gd name="T33" fmla="*/ 29 h 98"/>
                <a:gd name="T34" fmla="*/ 355 w 1134"/>
                <a:gd name="T35" fmla="*/ 29 h 98"/>
                <a:gd name="T36" fmla="*/ 321 w 1134"/>
                <a:gd name="T37" fmla="*/ 97 h 98"/>
                <a:gd name="T38" fmla="*/ 373 w 1134"/>
                <a:gd name="T39" fmla="*/ 21 h 98"/>
                <a:gd name="T40" fmla="*/ 405 w 1134"/>
                <a:gd name="T41" fmla="*/ 90 h 98"/>
                <a:gd name="T42" fmla="*/ 436 w 1134"/>
                <a:gd name="T43" fmla="*/ 21 h 98"/>
                <a:gd name="T44" fmla="*/ 373 w 1134"/>
                <a:gd name="T45" fmla="*/ 65 h 98"/>
                <a:gd name="T46" fmla="*/ 454 w 1134"/>
                <a:gd name="T47" fmla="*/ 21 h 98"/>
                <a:gd name="T48" fmla="*/ 488 w 1134"/>
                <a:gd name="T49" fmla="*/ 29 h 98"/>
                <a:gd name="T50" fmla="*/ 479 w 1134"/>
                <a:gd name="T51" fmla="*/ 29 h 98"/>
                <a:gd name="T52" fmla="*/ 634 w 1134"/>
                <a:gd name="T53" fmla="*/ 59 h 98"/>
                <a:gd name="T54" fmla="*/ 568 w 1134"/>
                <a:gd name="T55" fmla="*/ 97 h 98"/>
                <a:gd name="T56" fmla="*/ 576 w 1134"/>
                <a:gd name="T57" fmla="*/ 89 h 98"/>
                <a:gd name="T58" fmla="*/ 626 w 1134"/>
                <a:gd name="T59" fmla="*/ 59 h 98"/>
                <a:gd name="T60" fmla="*/ 650 w 1134"/>
                <a:gd name="T61" fmla="*/ 42 h 98"/>
                <a:gd name="T62" fmla="*/ 654 w 1134"/>
                <a:gd name="T63" fmla="*/ 21 h 98"/>
                <a:gd name="T64" fmla="*/ 651 w 1134"/>
                <a:gd name="T65" fmla="*/ 46 h 98"/>
                <a:gd name="T66" fmla="*/ 740 w 1134"/>
                <a:gd name="T67" fmla="*/ 21 h 98"/>
                <a:gd name="T68" fmla="*/ 693 w 1134"/>
                <a:gd name="T69" fmla="*/ 55 h 98"/>
                <a:gd name="T70" fmla="*/ 693 w 1134"/>
                <a:gd name="T71" fmla="*/ 63 h 98"/>
                <a:gd name="T72" fmla="*/ 740 w 1134"/>
                <a:gd name="T73" fmla="*/ 97 h 98"/>
                <a:gd name="T74" fmla="*/ 720 w 1134"/>
                <a:gd name="T75" fmla="*/ 0 h 98"/>
                <a:gd name="T76" fmla="*/ 709 w 1134"/>
                <a:gd name="T77" fmla="*/ 14 h 98"/>
                <a:gd name="T78" fmla="*/ 755 w 1134"/>
                <a:gd name="T79" fmla="*/ 29 h 98"/>
                <a:gd name="T80" fmla="*/ 815 w 1134"/>
                <a:gd name="T81" fmla="*/ 29 h 98"/>
                <a:gd name="T82" fmla="*/ 780 w 1134"/>
                <a:gd name="T83" fmla="*/ 97 h 98"/>
                <a:gd name="T84" fmla="*/ 832 w 1134"/>
                <a:gd name="T85" fmla="*/ 21 h 98"/>
                <a:gd name="T86" fmla="*/ 864 w 1134"/>
                <a:gd name="T87" fmla="*/ 90 h 98"/>
                <a:gd name="T88" fmla="*/ 896 w 1134"/>
                <a:gd name="T89" fmla="*/ 21 h 98"/>
                <a:gd name="T90" fmla="*/ 832 w 1134"/>
                <a:gd name="T91" fmla="*/ 65 h 98"/>
                <a:gd name="T92" fmla="*/ 986 w 1134"/>
                <a:gd name="T93" fmla="*/ 59 h 98"/>
                <a:gd name="T94" fmla="*/ 919 w 1134"/>
                <a:gd name="T95" fmla="*/ 97 h 98"/>
                <a:gd name="T96" fmla="*/ 927 w 1134"/>
                <a:gd name="T97" fmla="*/ 89 h 98"/>
                <a:gd name="T98" fmla="*/ 977 w 1134"/>
                <a:gd name="T99" fmla="*/ 59 h 98"/>
                <a:gd name="T100" fmla="*/ 1006 w 1134"/>
                <a:gd name="T101" fmla="*/ 21 h 98"/>
                <a:gd name="T102" fmla="*/ 1015 w 1134"/>
                <a:gd name="T103" fmla="*/ 29 h 98"/>
                <a:gd name="T104" fmla="*/ 1057 w 1134"/>
                <a:gd name="T105" fmla="*/ 63 h 98"/>
                <a:gd name="T106" fmla="*/ 1062 w 1134"/>
                <a:gd name="T107" fmla="*/ 89 h 98"/>
                <a:gd name="T108" fmla="*/ 1006 w 1134"/>
                <a:gd name="T109" fmla="*/ 21 h 98"/>
                <a:gd name="T110" fmla="*/ 1108 w 1134"/>
                <a:gd name="T111" fmla="*/ 91 h 98"/>
                <a:gd name="T112" fmla="*/ 1106 w 1134"/>
                <a:gd name="T113" fmla="*/ 63 h 98"/>
                <a:gd name="T114" fmla="*/ 1105 w 1134"/>
                <a:gd name="T115" fmla="*/ 20 h 98"/>
                <a:gd name="T116" fmla="*/ 1105 w 1134"/>
                <a:gd name="T117" fmla="*/ 28 h 98"/>
                <a:gd name="T118" fmla="*/ 1109 w 1134"/>
                <a:gd name="T119" fmla="*/ 55 h 98"/>
                <a:gd name="T120" fmla="*/ 1108 w 1134"/>
                <a:gd name="T121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34" h="98">
                  <a:moveTo>
                    <a:pt x="0" y="21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0" y="97"/>
                    <a:pt x="0" y="97"/>
                    <a:pt x="0" y="97"/>
                  </a:cubicBezTo>
                  <a:lnTo>
                    <a:pt x="0" y="21"/>
                  </a:lnTo>
                  <a:close/>
                  <a:moveTo>
                    <a:pt x="34" y="21"/>
                  </a:moveTo>
                  <a:cubicBezTo>
                    <a:pt x="42" y="21"/>
                    <a:pt x="42" y="21"/>
                    <a:pt x="42" y="21"/>
                  </a:cubicBezTo>
                  <a:cubicBezTo>
                    <a:pt x="90" y="82"/>
                    <a:pt x="90" y="82"/>
                    <a:pt x="90" y="82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8" y="97"/>
                    <a:pt x="98" y="97"/>
                    <a:pt x="98" y="97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34" y="97"/>
                    <a:pt x="34" y="97"/>
                    <a:pt x="34" y="97"/>
                  </a:cubicBezTo>
                  <a:lnTo>
                    <a:pt x="34" y="21"/>
                  </a:lnTo>
                  <a:close/>
                  <a:moveTo>
                    <a:pt x="117" y="86"/>
                  </a:moveTo>
                  <a:cubicBezTo>
                    <a:pt x="123" y="80"/>
                    <a:pt x="123" y="80"/>
                    <a:pt x="123" y="80"/>
                  </a:cubicBezTo>
                  <a:cubicBezTo>
                    <a:pt x="131" y="87"/>
                    <a:pt x="138" y="91"/>
                    <a:pt x="149" y="91"/>
                  </a:cubicBezTo>
                  <a:cubicBezTo>
                    <a:pt x="159" y="91"/>
                    <a:pt x="166" y="85"/>
                    <a:pt x="166" y="78"/>
                  </a:cubicBezTo>
                  <a:cubicBezTo>
                    <a:pt x="166" y="77"/>
                    <a:pt x="166" y="77"/>
                    <a:pt x="166" y="77"/>
                  </a:cubicBezTo>
                  <a:cubicBezTo>
                    <a:pt x="166" y="70"/>
                    <a:pt x="162" y="66"/>
                    <a:pt x="146" y="63"/>
                  </a:cubicBezTo>
                  <a:cubicBezTo>
                    <a:pt x="129" y="59"/>
                    <a:pt x="121" y="54"/>
                    <a:pt x="121" y="41"/>
                  </a:cubicBezTo>
                  <a:cubicBezTo>
                    <a:pt x="121" y="41"/>
                    <a:pt x="121" y="41"/>
                    <a:pt x="121" y="41"/>
                  </a:cubicBezTo>
                  <a:cubicBezTo>
                    <a:pt x="121" y="29"/>
                    <a:pt x="131" y="20"/>
                    <a:pt x="146" y="20"/>
                  </a:cubicBezTo>
                  <a:cubicBezTo>
                    <a:pt x="157" y="20"/>
                    <a:pt x="165" y="23"/>
                    <a:pt x="172" y="29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0" y="30"/>
                    <a:pt x="153" y="28"/>
                    <a:pt x="145" y="28"/>
                  </a:cubicBezTo>
                  <a:cubicBezTo>
                    <a:pt x="135" y="28"/>
                    <a:pt x="129" y="33"/>
                    <a:pt x="129" y="40"/>
                  </a:cubicBezTo>
                  <a:cubicBezTo>
                    <a:pt x="129" y="40"/>
                    <a:pt x="129" y="40"/>
                    <a:pt x="129" y="40"/>
                  </a:cubicBezTo>
                  <a:cubicBezTo>
                    <a:pt x="129" y="47"/>
                    <a:pt x="133" y="51"/>
                    <a:pt x="150" y="55"/>
                  </a:cubicBezTo>
                  <a:cubicBezTo>
                    <a:pt x="167" y="59"/>
                    <a:pt x="175" y="65"/>
                    <a:pt x="175" y="77"/>
                  </a:cubicBezTo>
                  <a:cubicBezTo>
                    <a:pt x="175" y="77"/>
                    <a:pt x="175" y="77"/>
                    <a:pt x="175" y="77"/>
                  </a:cubicBezTo>
                  <a:cubicBezTo>
                    <a:pt x="175" y="90"/>
                    <a:pt x="164" y="98"/>
                    <a:pt x="149" y="98"/>
                  </a:cubicBezTo>
                  <a:cubicBezTo>
                    <a:pt x="136" y="98"/>
                    <a:pt x="127" y="94"/>
                    <a:pt x="117" y="86"/>
                  </a:cubicBezTo>
                  <a:close/>
                  <a:moveTo>
                    <a:pt x="213" y="29"/>
                  </a:moveTo>
                  <a:cubicBezTo>
                    <a:pt x="188" y="29"/>
                    <a:pt x="188" y="29"/>
                    <a:pt x="188" y="29"/>
                  </a:cubicBezTo>
                  <a:cubicBezTo>
                    <a:pt x="188" y="21"/>
                    <a:pt x="188" y="21"/>
                    <a:pt x="188" y="21"/>
                  </a:cubicBezTo>
                  <a:cubicBezTo>
                    <a:pt x="247" y="21"/>
                    <a:pt x="247" y="21"/>
                    <a:pt x="247" y="21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22" y="29"/>
                    <a:pt x="222" y="29"/>
                    <a:pt x="222" y="29"/>
                  </a:cubicBezTo>
                  <a:cubicBezTo>
                    <a:pt x="222" y="97"/>
                    <a:pt x="222" y="97"/>
                    <a:pt x="222" y="97"/>
                  </a:cubicBezTo>
                  <a:cubicBezTo>
                    <a:pt x="213" y="97"/>
                    <a:pt x="213" y="97"/>
                    <a:pt x="213" y="97"/>
                  </a:cubicBezTo>
                  <a:lnTo>
                    <a:pt x="213" y="29"/>
                  </a:lnTo>
                  <a:close/>
                  <a:moveTo>
                    <a:pt x="267" y="21"/>
                  </a:moveTo>
                  <a:cubicBezTo>
                    <a:pt x="276" y="21"/>
                    <a:pt x="276" y="21"/>
                    <a:pt x="276" y="21"/>
                  </a:cubicBezTo>
                  <a:cubicBezTo>
                    <a:pt x="276" y="97"/>
                    <a:pt x="276" y="97"/>
                    <a:pt x="276" y="97"/>
                  </a:cubicBezTo>
                  <a:cubicBezTo>
                    <a:pt x="267" y="97"/>
                    <a:pt x="267" y="97"/>
                    <a:pt x="267" y="97"/>
                  </a:cubicBezTo>
                  <a:lnTo>
                    <a:pt x="267" y="21"/>
                  </a:lnTo>
                  <a:close/>
                  <a:moveTo>
                    <a:pt x="321" y="29"/>
                  </a:moveTo>
                  <a:cubicBezTo>
                    <a:pt x="295" y="29"/>
                    <a:pt x="295" y="29"/>
                    <a:pt x="295" y="29"/>
                  </a:cubicBezTo>
                  <a:cubicBezTo>
                    <a:pt x="295" y="21"/>
                    <a:pt x="295" y="21"/>
                    <a:pt x="295" y="21"/>
                  </a:cubicBezTo>
                  <a:cubicBezTo>
                    <a:pt x="355" y="21"/>
                    <a:pt x="355" y="21"/>
                    <a:pt x="355" y="21"/>
                  </a:cubicBezTo>
                  <a:cubicBezTo>
                    <a:pt x="355" y="29"/>
                    <a:pt x="355" y="29"/>
                    <a:pt x="355" y="29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29" y="97"/>
                    <a:pt x="329" y="97"/>
                    <a:pt x="329" y="97"/>
                  </a:cubicBezTo>
                  <a:cubicBezTo>
                    <a:pt x="321" y="97"/>
                    <a:pt x="321" y="97"/>
                    <a:pt x="321" y="97"/>
                  </a:cubicBezTo>
                  <a:lnTo>
                    <a:pt x="321" y="29"/>
                  </a:lnTo>
                  <a:close/>
                  <a:moveTo>
                    <a:pt x="373" y="65"/>
                  </a:moveTo>
                  <a:cubicBezTo>
                    <a:pt x="373" y="21"/>
                    <a:pt x="373" y="21"/>
                    <a:pt x="373" y="21"/>
                  </a:cubicBezTo>
                  <a:cubicBezTo>
                    <a:pt x="381" y="21"/>
                    <a:pt x="381" y="21"/>
                    <a:pt x="381" y="21"/>
                  </a:cubicBezTo>
                  <a:cubicBezTo>
                    <a:pt x="381" y="65"/>
                    <a:pt x="381" y="65"/>
                    <a:pt x="381" y="65"/>
                  </a:cubicBezTo>
                  <a:cubicBezTo>
                    <a:pt x="381" y="81"/>
                    <a:pt x="390" y="90"/>
                    <a:pt x="405" y="90"/>
                  </a:cubicBezTo>
                  <a:cubicBezTo>
                    <a:pt x="419" y="90"/>
                    <a:pt x="427" y="82"/>
                    <a:pt x="427" y="65"/>
                  </a:cubicBezTo>
                  <a:cubicBezTo>
                    <a:pt x="427" y="21"/>
                    <a:pt x="427" y="21"/>
                    <a:pt x="427" y="21"/>
                  </a:cubicBezTo>
                  <a:cubicBezTo>
                    <a:pt x="436" y="21"/>
                    <a:pt x="436" y="21"/>
                    <a:pt x="436" y="21"/>
                  </a:cubicBezTo>
                  <a:cubicBezTo>
                    <a:pt x="436" y="65"/>
                    <a:pt x="436" y="65"/>
                    <a:pt x="436" y="65"/>
                  </a:cubicBezTo>
                  <a:cubicBezTo>
                    <a:pt x="436" y="87"/>
                    <a:pt x="423" y="98"/>
                    <a:pt x="404" y="98"/>
                  </a:cubicBezTo>
                  <a:cubicBezTo>
                    <a:pt x="386" y="98"/>
                    <a:pt x="373" y="87"/>
                    <a:pt x="373" y="65"/>
                  </a:cubicBezTo>
                  <a:close/>
                  <a:moveTo>
                    <a:pt x="479" y="29"/>
                  </a:moveTo>
                  <a:cubicBezTo>
                    <a:pt x="454" y="29"/>
                    <a:pt x="454" y="29"/>
                    <a:pt x="454" y="29"/>
                  </a:cubicBezTo>
                  <a:cubicBezTo>
                    <a:pt x="454" y="21"/>
                    <a:pt x="454" y="21"/>
                    <a:pt x="454" y="21"/>
                  </a:cubicBezTo>
                  <a:cubicBezTo>
                    <a:pt x="513" y="21"/>
                    <a:pt x="513" y="21"/>
                    <a:pt x="513" y="21"/>
                  </a:cubicBezTo>
                  <a:cubicBezTo>
                    <a:pt x="513" y="29"/>
                    <a:pt x="513" y="29"/>
                    <a:pt x="513" y="29"/>
                  </a:cubicBezTo>
                  <a:cubicBezTo>
                    <a:pt x="488" y="29"/>
                    <a:pt x="488" y="29"/>
                    <a:pt x="488" y="29"/>
                  </a:cubicBezTo>
                  <a:cubicBezTo>
                    <a:pt x="488" y="97"/>
                    <a:pt x="488" y="97"/>
                    <a:pt x="488" y="97"/>
                  </a:cubicBezTo>
                  <a:cubicBezTo>
                    <a:pt x="479" y="97"/>
                    <a:pt x="479" y="97"/>
                    <a:pt x="479" y="97"/>
                  </a:cubicBezTo>
                  <a:lnTo>
                    <a:pt x="479" y="29"/>
                  </a:lnTo>
                  <a:close/>
                  <a:moveTo>
                    <a:pt x="568" y="21"/>
                  </a:moveTo>
                  <a:cubicBezTo>
                    <a:pt x="594" y="21"/>
                    <a:pt x="594" y="21"/>
                    <a:pt x="594" y="21"/>
                  </a:cubicBezTo>
                  <a:cubicBezTo>
                    <a:pt x="618" y="21"/>
                    <a:pt x="634" y="38"/>
                    <a:pt x="634" y="59"/>
                  </a:cubicBezTo>
                  <a:cubicBezTo>
                    <a:pt x="634" y="59"/>
                    <a:pt x="634" y="59"/>
                    <a:pt x="634" y="59"/>
                  </a:cubicBezTo>
                  <a:cubicBezTo>
                    <a:pt x="634" y="81"/>
                    <a:pt x="618" y="97"/>
                    <a:pt x="594" y="97"/>
                  </a:cubicBezTo>
                  <a:cubicBezTo>
                    <a:pt x="568" y="97"/>
                    <a:pt x="568" y="97"/>
                    <a:pt x="568" y="97"/>
                  </a:cubicBezTo>
                  <a:lnTo>
                    <a:pt x="568" y="21"/>
                  </a:lnTo>
                  <a:close/>
                  <a:moveTo>
                    <a:pt x="576" y="29"/>
                  </a:moveTo>
                  <a:cubicBezTo>
                    <a:pt x="576" y="89"/>
                    <a:pt x="576" y="89"/>
                    <a:pt x="576" y="89"/>
                  </a:cubicBezTo>
                  <a:cubicBezTo>
                    <a:pt x="594" y="89"/>
                    <a:pt x="594" y="89"/>
                    <a:pt x="594" y="89"/>
                  </a:cubicBezTo>
                  <a:cubicBezTo>
                    <a:pt x="613" y="89"/>
                    <a:pt x="626" y="76"/>
                    <a:pt x="626" y="59"/>
                  </a:cubicBezTo>
                  <a:cubicBezTo>
                    <a:pt x="626" y="59"/>
                    <a:pt x="626" y="59"/>
                    <a:pt x="626" y="59"/>
                  </a:cubicBezTo>
                  <a:cubicBezTo>
                    <a:pt x="626" y="42"/>
                    <a:pt x="613" y="29"/>
                    <a:pt x="594" y="29"/>
                  </a:cubicBezTo>
                  <a:lnTo>
                    <a:pt x="576" y="29"/>
                  </a:lnTo>
                  <a:close/>
                  <a:moveTo>
                    <a:pt x="650" y="42"/>
                  </a:moveTo>
                  <a:cubicBezTo>
                    <a:pt x="656" y="40"/>
                    <a:pt x="658" y="37"/>
                    <a:pt x="657" y="33"/>
                  </a:cubicBezTo>
                  <a:cubicBezTo>
                    <a:pt x="654" y="33"/>
                    <a:pt x="654" y="33"/>
                    <a:pt x="654" y="33"/>
                  </a:cubicBezTo>
                  <a:cubicBezTo>
                    <a:pt x="654" y="21"/>
                    <a:pt x="654" y="21"/>
                    <a:pt x="654" y="21"/>
                  </a:cubicBezTo>
                  <a:cubicBezTo>
                    <a:pt x="664" y="21"/>
                    <a:pt x="664" y="21"/>
                    <a:pt x="664" y="21"/>
                  </a:cubicBezTo>
                  <a:cubicBezTo>
                    <a:pt x="664" y="31"/>
                    <a:pt x="664" y="31"/>
                    <a:pt x="664" y="31"/>
                  </a:cubicBezTo>
                  <a:cubicBezTo>
                    <a:pt x="664" y="40"/>
                    <a:pt x="660" y="44"/>
                    <a:pt x="651" y="46"/>
                  </a:cubicBezTo>
                  <a:lnTo>
                    <a:pt x="650" y="42"/>
                  </a:lnTo>
                  <a:close/>
                  <a:moveTo>
                    <a:pt x="685" y="21"/>
                  </a:moveTo>
                  <a:cubicBezTo>
                    <a:pt x="740" y="21"/>
                    <a:pt x="740" y="21"/>
                    <a:pt x="740" y="21"/>
                  </a:cubicBezTo>
                  <a:cubicBezTo>
                    <a:pt x="740" y="29"/>
                    <a:pt x="740" y="29"/>
                    <a:pt x="740" y="29"/>
                  </a:cubicBezTo>
                  <a:cubicBezTo>
                    <a:pt x="693" y="29"/>
                    <a:pt x="693" y="29"/>
                    <a:pt x="693" y="29"/>
                  </a:cubicBezTo>
                  <a:cubicBezTo>
                    <a:pt x="693" y="55"/>
                    <a:pt x="693" y="55"/>
                    <a:pt x="693" y="55"/>
                  </a:cubicBezTo>
                  <a:cubicBezTo>
                    <a:pt x="735" y="55"/>
                    <a:pt x="735" y="55"/>
                    <a:pt x="735" y="55"/>
                  </a:cubicBezTo>
                  <a:cubicBezTo>
                    <a:pt x="735" y="63"/>
                    <a:pt x="735" y="63"/>
                    <a:pt x="735" y="63"/>
                  </a:cubicBezTo>
                  <a:cubicBezTo>
                    <a:pt x="693" y="63"/>
                    <a:pt x="693" y="63"/>
                    <a:pt x="693" y="63"/>
                  </a:cubicBezTo>
                  <a:cubicBezTo>
                    <a:pt x="693" y="89"/>
                    <a:pt x="693" y="89"/>
                    <a:pt x="693" y="89"/>
                  </a:cubicBezTo>
                  <a:cubicBezTo>
                    <a:pt x="740" y="89"/>
                    <a:pt x="740" y="89"/>
                    <a:pt x="740" y="89"/>
                  </a:cubicBezTo>
                  <a:cubicBezTo>
                    <a:pt x="740" y="97"/>
                    <a:pt x="740" y="97"/>
                    <a:pt x="740" y="97"/>
                  </a:cubicBezTo>
                  <a:cubicBezTo>
                    <a:pt x="685" y="97"/>
                    <a:pt x="685" y="97"/>
                    <a:pt x="685" y="97"/>
                  </a:cubicBezTo>
                  <a:lnTo>
                    <a:pt x="685" y="21"/>
                  </a:lnTo>
                  <a:close/>
                  <a:moveTo>
                    <a:pt x="720" y="0"/>
                  </a:moveTo>
                  <a:cubicBezTo>
                    <a:pt x="728" y="4"/>
                    <a:pt x="728" y="4"/>
                    <a:pt x="728" y="4"/>
                  </a:cubicBezTo>
                  <a:cubicBezTo>
                    <a:pt x="716" y="14"/>
                    <a:pt x="716" y="14"/>
                    <a:pt x="716" y="14"/>
                  </a:cubicBezTo>
                  <a:cubicBezTo>
                    <a:pt x="709" y="14"/>
                    <a:pt x="709" y="14"/>
                    <a:pt x="709" y="14"/>
                  </a:cubicBezTo>
                  <a:lnTo>
                    <a:pt x="720" y="0"/>
                  </a:lnTo>
                  <a:close/>
                  <a:moveTo>
                    <a:pt x="780" y="29"/>
                  </a:moveTo>
                  <a:cubicBezTo>
                    <a:pt x="755" y="29"/>
                    <a:pt x="755" y="29"/>
                    <a:pt x="755" y="29"/>
                  </a:cubicBezTo>
                  <a:cubicBezTo>
                    <a:pt x="755" y="21"/>
                    <a:pt x="755" y="21"/>
                    <a:pt x="755" y="21"/>
                  </a:cubicBezTo>
                  <a:cubicBezTo>
                    <a:pt x="815" y="21"/>
                    <a:pt x="815" y="21"/>
                    <a:pt x="815" y="21"/>
                  </a:cubicBezTo>
                  <a:cubicBezTo>
                    <a:pt x="815" y="29"/>
                    <a:pt x="815" y="29"/>
                    <a:pt x="815" y="29"/>
                  </a:cubicBezTo>
                  <a:cubicBezTo>
                    <a:pt x="789" y="29"/>
                    <a:pt x="789" y="29"/>
                    <a:pt x="789" y="29"/>
                  </a:cubicBezTo>
                  <a:cubicBezTo>
                    <a:pt x="789" y="97"/>
                    <a:pt x="789" y="97"/>
                    <a:pt x="789" y="97"/>
                  </a:cubicBezTo>
                  <a:cubicBezTo>
                    <a:pt x="780" y="97"/>
                    <a:pt x="780" y="97"/>
                    <a:pt x="780" y="97"/>
                  </a:cubicBezTo>
                  <a:lnTo>
                    <a:pt x="780" y="29"/>
                  </a:lnTo>
                  <a:close/>
                  <a:moveTo>
                    <a:pt x="832" y="65"/>
                  </a:moveTo>
                  <a:cubicBezTo>
                    <a:pt x="832" y="21"/>
                    <a:pt x="832" y="21"/>
                    <a:pt x="832" y="21"/>
                  </a:cubicBezTo>
                  <a:cubicBezTo>
                    <a:pt x="841" y="21"/>
                    <a:pt x="841" y="21"/>
                    <a:pt x="841" y="21"/>
                  </a:cubicBezTo>
                  <a:cubicBezTo>
                    <a:pt x="841" y="65"/>
                    <a:pt x="841" y="65"/>
                    <a:pt x="841" y="65"/>
                  </a:cubicBezTo>
                  <a:cubicBezTo>
                    <a:pt x="841" y="81"/>
                    <a:pt x="850" y="90"/>
                    <a:pt x="864" y="90"/>
                  </a:cubicBezTo>
                  <a:cubicBezTo>
                    <a:pt x="878" y="90"/>
                    <a:pt x="887" y="82"/>
                    <a:pt x="887" y="65"/>
                  </a:cubicBezTo>
                  <a:cubicBezTo>
                    <a:pt x="887" y="21"/>
                    <a:pt x="887" y="21"/>
                    <a:pt x="887" y="21"/>
                  </a:cubicBezTo>
                  <a:cubicBezTo>
                    <a:pt x="896" y="21"/>
                    <a:pt x="896" y="21"/>
                    <a:pt x="896" y="21"/>
                  </a:cubicBezTo>
                  <a:cubicBezTo>
                    <a:pt x="896" y="65"/>
                    <a:pt x="896" y="65"/>
                    <a:pt x="896" y="65"/>
                  </a:cubicBezTo>
                  <a:cubicBezTo>
                    <a:pt x="896" y="87"/>
                    <a:pt x="883" y="98"/>
                    <a:pt x="864" y="98"/>
                  </a:cubicBezTo>
                  <a:cubicBezTo>
                    <a:pt x="845" y="98"/>
                    <a:pt x="832" y="87"/>
                    <a:pt x="832" y="65"/>
                  </a:cubicBezTo>
                  <a:close/>
                  <a:moveTo>
                    <a:pt x="919" y="21"/>
                  </a:moveTo>
                  <a:cubicBezTo>
                    <a:pt x="945" y="21"/>
                    <a:pt x="945" y="21"/>
                    <a:pt x="945" y="21"/>
                  </a:cubicBezTo>
                  <a:cubicBezTo>
                    <a:pt x="969" y="21"/>
                    <a:pt x="986" y="38"/>
                    <a:pt x="986" y="59"/>
                  </a:cubicBezTo>
                  <a:cubicBezTo>
                    <a:pt x="986" y="59"/>
                    <a:pt x="986" y="59"/>
                    <a:pt x="986" y="59"/>
                  </a:cubicBezTo>
                  <a:cubicBezTo>
                    <a:pt x="986" y="81"/>
                    <a:pt x="969" y="97"/>
                    <a:pt x="945" y="97"/>
                  </a:cubicBezTo>
                  <a:cubicBezTo>
                    <a:pt x="919" y="97"/>
                    <a:pt x="919" y="97"/>
                    <a:pt x="919" y="97"/>
                  </a:cubicBezTo>
                  <a:lnTo>
                    <a:pt x="919" y="21"/>
                  </a:lnTo>
                  <a:close/>
                  <a:moveTo>
                    <a:pt x="927" y="29"/>
                  </a:moveTo>
                  <a:cubicBezTo>
                    <a:pt x="927" y="89"/>
                    <a:pt x="927" y="89"/>
                    <a:pt x="927" y="89"/>
                  </a:cubicBezTo>
                  <a:cubicBezTo>
                    <a:pt x="945" y="89"/>
                    <a:pt x="945" y="89"/>
                    <a:pt x="945" y="89"/>
                  </a:cubicBezTo>
                  <a:cubicBezTo>
                    <a:pt x="964" y="89"/>
                    <a:pt x="977" y="76"/>
                    <a:pt x="977" y="59"/>
                  </a:cubicBezTo>
                  <a:cubicBezTo>
                    <a:pt x="977" y="59"/>
                    <a:pt x="977" y="59"/>
                    <a:pt x="977" y="59"/>
                  </a:cubicBezTo>
                  <a:cubicBezTo>
                    <a:pt x="977" y="42"/>
                    <a:pt x="964" y="29"/>
                    <a:pt x="945" y="29"/>
                  </a:cubicBezTo>
                  <a:lnTo>
                    <a:pt x="927" y="29"/>
                  </a:lnTo>
                  <a:close/>
                  <a:moveTo>
                    <a:pt x="1006" y="21"/>
                  </a:moveTo>
                  <a:cubicBezTo>
                    <a:pt x="1061" y="21"/>
                    <a:pt x="1061" y="21"/>
                    <a:pt x="1061" y="21"/>
                  </a:cubicBezTo>
                  <a:cubicBezTo>
                    <a:pt x="1061" y="29"/>
                    <a:pt x="1061" y="29"/>
                    <a:pt x="1061" y="29"/>
                  </a:cubicBezTo>
                  <a:cubicBezTo>
                    <a:pt x="1015" y="29"/>
                    <a:pt x="1015" y="29"/>
                    <a:pt x="1015" y="29"/>
                  </a:cubicBezTo>
                  <a:cubicBezTo>
                    <a:pt x="1015" y="55"/>
                    <a:pt x="1015" y="55"/>
                    <a:pt x="1015" y="55"/>
                  </a:cubicBezTo>
                  <a:cubicBezTo>
                    <a:pt x="1057" y="55"/>
                    <a:pt x="1057" y="55"/>
                    <a:pt x="1057" y="55"/>
                  </a:cubicBezTo>
                  <a:cubicBezTo>
                    <a:pt x="1057" y="63"/>
                    <a:pt x="1057" y="63"/>
                    <a:pt x="1057" y="63"/>
                  </a:cubicBezTo>
                  <a:cubicBezTo>
                    <a:pt x="1015" y="63"/>
                    <a:pt x="1015" y="63"/>
                    <a:pt x="1015" y="63"/>
                  </a:cubicBezTo>
                  <a:cubicBezTo>
                    <a:pt x="1015" y="89"/>
                    <a:pt x="1015" y="89"/>
                    <a:pt x="1015" y="89"/>
                  </a:cubicBezTo>
                  <a:cubicBezTo>
                    <a:pt x="1062" y="89"/>
                    <a:pt x="1062" y="89"/>
                    <a:pt x="1062" y="89"/>
                  </a:cubicBezTo>
                  <a:cubicBezTo>
                    <a:pt x="1062" y="97"/>
                    <a:pt x="1062" y="97"/>
                    <a:pt x="1062" y="97"/>
                  </a:cubicBezTo>
                  <a:cubicBezTo>
                    <a:pt x="1006" y="97"/>
                    <a:pt x="1006" y="97"/>
                    <a:pt x="1006" y="97"/>
                  </a:cubicBezTo>
                  <a:lnTo>
                    <a:pt x="1006" y="21"/>
                  </a:lnTo>
                  <a:close/>
                  <a:moveTo>
                    <a:pt x="1077" y="86"/>
                  </a:moveTo>
                  <a:cubicBezTo>
                    <a:pt x="1082" y="80"/>
                    <a:pt x="1082" y="80"/>
                    <a:pt x="1082" y="80"/>
                  </a:cubicBezTo>
                  <a:cubicBezTo>
                    <a:pt x="1090" y="87"/>
                    <a:pt x="1098" y="91"/>
                    <a:pt x="1108" y="91"/>
                  </a:cubicBezTo>
                  <a:cubicBezTo>
                    <a:pt x="1119" y="91"/>
                    <a:pt x="1125" y="85"/>
                    <a:pt x="1125" y="78"/>
                  </a:cubicBezTo>
                  <a:cubicBezTo>
                    <a:pt x="1125" y="77"/>
                    <a:pt x="1125" y="77"/>
                    <a:pt x="1125" y="77"/>
                  </a:cubicBezTo>
                  <a:cubicBezTo>
                    <a:pt x="1125" y="70"/>
                    <a:pt x="1122" y="66"/>
                    <a:pt x="1106" y="63"/>
                  </a:cubicBezTo>
                  <a:cubicBezTo>
                    <a:pt x="1088" y="59"/>
                    <a:pt x="1080" y="54"/>
                    <a:pt x="1080" y="41"/>
                  </a:cubicBezTo>
                  <a:cubicBezTo>
                    <a:pt x="1080" y="41"/>
                    <a:pt x="1080" y="41"/>
                    <a:pt x="1080" y="41"/>
                  </a:cubicBezTo>
                  <a:cubicBezTo>
                    <a:pt x="1080" y="29"/>
                    <a:pt x="1091" y="20"/>
                    <a:pt x="1105" y="20"/>
                  </a:cubicBezTo>
                  <a:cubicBezTo>
                    <a:pt x="1116" y="20"/>
                    <a:pt x="1124" y="23"/>
                    <a:pt x="1132" y="29"/>
                  </a:cubicBezTo>
                  <a:cubicBezTo>
                    <a:pt x="1127" y="36"/>
                    <a:pt x="1127" y="36"/>
                    <a:pt x="1127" y="36"/>
                  </a:cubicBezTo>
                  <a:cubicBezTo>
                    <a:pt x="1120" y="30"/>
                    <a:pt x="1113" y="28"/>
                    <a:pt x="1105" y="28"/>
                  </a:cubicBezTo>
                  <a:cubicBezTo>
                    <a:pt x="1095" y="28"/>
                    <a:pt x="1089" y="33"/>
                    <a:pt x="1089" y="40"/>
                  </a:cubicBezTo>
                  <a:cubicBezTo>
                    <a:pt x="1089" y="40"/>
                    <a:pt x="1089" y="40"/>
                    <a:pt x="1089" y="40"/>
                  </a:cubicBezTo>
                  <a:cubicBezTo>
                    <a:pt x="1089" y="47"/>
                    <a:pt x="1093" y="51"/>
                    <a:pt x="1109" y="55"/>
                  </a:cubicBezTo>
                  <a:cubicBezTo>
                    <a:pt x="1126" y="59"/>
                    <a:pt x="1134" y="65"/>
                    <a:pt x="1134" y="77"/>
                  </a:cubicBezTo>
                  <a:cubicBezTo>
                    <a:pt x="1134" y="77"/>
                    <a:pt x="1134" y="77"/>
                    <a:pt x="1134" y="77"/>
                  </a:cubicBezTo>
                  <a:cubicBezTo>
                    <a:pt x="1134" y="90"/>
                    <a:pt x="1123" y="98"/>
                    <a:pt x="1108" y="98"/>
                  </a:cubicBezTo>
                  <a:cubicBezTo>
                    <a:pt x="1096" y="98"/>
                    <a:pt x="1086" y="94"/>
                    <a:pt x="1077" y="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Ï 1 colonne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/>
          <p:cNvGrpSpPr/>
          <p:nvPr userDrawn="1"/>
        </p:nvGrpSpPr>
        <p:grpSpPr>
          <a:xfrm>
            <a:off x="0" y="4517"/>
            <a:ext cx="2075701" cy="6853483"/>
            <a:chOff x="93977" y="4517"/>
            <a:chExt cx="2075701" cy="6853483"/>
          </a:xfrm>
          <a:solidFill>
            <a:schemeClr val="accent1"/>
          </a:solidFill>
        </p:grpSpPr>
        <p:sp>
          <p:nvSpPr>
            <p:cNvPr id="14" name="Rectangle 6"/>
            <p:cNvSpPr>
              <a:spLocks noChangeArrowheads="1"/>
            </p:cNvSpPr>
            <p:nvPr userDrawn="1"/>
          </p:nvSpPr>
          <p:spPr bwMode="auto">
            <a:xfrm>
              <a:off x="93977" y="3861048"/>
              <a:ext cx="1525695" cy="299695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/>
            <p:cNvSpPr>
              <a:spLocks noChangeAspect="1"/>
            </p:cNvSpPr>
            <p:nvPr userDrawn="1"/>
          </p:nvSpPr>
          <p:spPr bwMode="auto">
            <a:xfrm>
              <a:off x="1089678" y="4517"/>
              <a:ext cx="1080000" cy="1116000"/>
            </a:xfrm>
            <a:custGeom>
              <a:avLst/>
              <a:gdLst>
                <a:gd name="T0" fmla="*/ 44 w 88"/>
                <a:gd name="T1" fmla="*/ 88 h 88"/>
                <a:gd name="T2" fmla="*/ 75 w 88"/>
                <a:gd name="T3" fmla="*/ 75 h 88"/>
                <a:gd name="T4" fmla="*/ 88 w 88"/>
                <a:gd name="T5" fmla="*/ 44 h 88"/>
                <a:gd name="T6" fmla="*/ 75 w 88"/>
                <a:gd name="T7" fmla="*/ 12 h 88"/>
                <a:gd name="T8" fmla="*/ 44 w 88"/>
                <a:gd name="T9" fmla="*/ 0 h 88"/>
                <a:gd name="T10" fmla="*/ 13 w 88"/>
                <a:gd name="T11" fmla="*/ 12 h 88"/>
                <a:gd name="T12" fmla="*/ 0 w 88"/>
                <a:gd name="T13" fmla="*/ 44 h 88"/>
                <a:gd name="T14" fmla="*/ 13 w 88"/>
                <a:gd name="T15" fmla="*/ 75 h 88"/>
                <a:gd name="T16" fmla="*/ 44 w 88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88">
                  <a:moveTo>
                    <a:pt x="44" y="88"/>
                  </a:moveTo>
                  <a:cubicBezTo>
                    <a:pt x="56" y="88"/>
                    <a:pt x="66" y="83"/>
                    <a:pt x="75" y="75"/>
                  </a:cubicBezTo>
                  <a:cubicBezTo>
                    <a:pt x="84" y="67"/>
                    <a:pt x="88" y="56"/>
                    <a:pt x="88" y="44"/>
                  </a:cubicBezTo>
                  <a:cubicBezTo>
                    <a:pt x="88" y="31"/>
                    <a:pt x="84" y="21"/>
                    <a:pt x="75" y="12"/>
                  </a:cubicBezTo>
                  <a:cubicBezTo>
                    <a:pt x="66" y="4"/>
                    <a:pt x="56" y="0"/>
                    <a:pt x="44" y="0"/>
                  </a:cubicBezTo>
                  <a:cubicBezTo>
                    <a:pt x="31" y="0"/>
                    <a:pt x="21" y="4"/>
                    <a:pt x="13" y="12"/>
                  </a:cubicBezTo>
                  <a:cubicBezTo>
                    <a:pt x="4" y="21"/>
                    <a:pt x="0" y="31"/>
                    <a:pt x="0" y="44"/>
                  </a:cubicBezTo>
                  <a:cubicBezTo>
                    <a:pt x="0" y="56"/>
                    <a:pt x="4" y="67"/>
                    <a:pt x="13" y="75"/>
                  </a:cubicBezTo>
                  <a:cubicBezTo>
                    <a:pt x="21" y="83"/>
                    <a:pt x="31" y="88"/>
                    <a:pt x="44" y="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/>
            <p:cNvSpPr>
              <a:spLocks noChangeAspect="1"/>
            </p:cNvSpPr>
            <p:nvPr userDrawn="1"/>
          </p:nvSpPr>
          <p:spPr bwMode="auto">
            <a:xfrm>
              <a:off x="1089678" y="2201185"/>
              <a:ext cx="1080000" cy="1116000"/>
            </a:xfrm>
            <a:custGeom>
              <a:avLst/>
              <a:gdLst>
                <a:gd name="T0" fmla="*/ 44 w 88"/>
                <a:gd name="T1" fmla="*/ 88 h 88"/>
                <a:gd name="T2" fmla="*/ 75 w 88"/>
                <a:gd name="T3" fmla="*/ 75 h 88"/>
                <a:gd name="T4" fmla="*/ 88 w 88"/>
                <a:gd name="T5" fmla="*/ 44 h 88"/>
                <a:gd name="T6" fmla="*/ 75 w 88"/>
                <a:gd name="T7" fmla="*/ 12 h 88"/>
                <a:gd name="T8" fmla="*/ 44 w 88"/>
                <a:gd name="T9" fmla="*/ 0 h 88"/>
                <a:gd name="T10" fmla="*/ 13 w 88"/>
                <a:gd name="T11" fmla="*/ 12 h 88"/>
                <a:gd name="T12" fmla="*/ 0 w 88"/>
                <a:gd name="T13" fmla="*/ 44 h 88"/>
                <a:gd name="T14" fmla="*/ 13 w 88"/>
                <a:gd name="T15" fmla="*/ 75 h 88"/>
                <a:gd name="T16" fmla="*/ 44 w 88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88">
                  <a:moveTo>
                    <a:pt x="44" y="88"/>
                  </a:moveTo>
                  <a:cubicBezTo>
                    <a:pt x="56" y="88"/>
                    <a:pt x="66" y="84"/>
                    <a:pt x="75" y="75"/>
                  </a:cubicBezTo>
                  <a:cubicBezTo>
                    <a:pt x="84" y="67"/>
                    <a:pt x="88" y="56"/>
                    <a:pt x="88" y="44"/>
                  </a:cubicBezTo>
                  <a:cubicBezTo>
                    <a:pt x="88" y="31"/>
                    <a:pt x="84" y="21"/>
                    <a:pt x="75" y="12"/>
                  </a:cubicBezTo>
                  <a:cubicBezTo>
                    <a:pt x="66" y="4"/>
                    <a:pt x="56" y="0"/>
                    <a:pt x="44" y="0"/>
                  </a:cubicBezTo>
                  <a:cubicBezTo>
                    <a:pt x="31" y="0"/>
                    <a:pt x="21" y="4"/>
                    <a:pt x="13" y="12"/>
                  </a:cubicBezTo>
                  <a:cubicBezTo>
                    <a:pt x="4" y="21"/>
                    <a:pt x="0" y="31"/>
                    <a:pt x="0" y="44"/>
                  </a:cubicBezTo>
                  <a:cubicBezTo>
                    <a:pt x="0" y="56"/>
                    <a:pt x="4" y="67"/>
                    <a:pt x="13" y="75"/>
                  </a:cubicBezTo>
                  <a:cubicBezTo>
                    <a:pt x="21" y="84"/>
                    <a:pt x="31" y="88"/>
                    <a:pt x="44" y="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0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2409684" y="698074"/>
            <a:ext cx="6193176" cy="7807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5"/>
          </p:nvPr>
        </p:nvSpPr>
        <p:spPr>
          <a:xfrm>
            <a:off x="92697" y="4061769"/>
            <a:ext cx="1295400" cy="1298575"/>
          </a:xfrm>
        </p:spPr>
        <p:txBody>
          <a:bodyPr>
            <a:noAutofit/>
          </a:bodyPr>
          <a:lstStyle>
            <a:lvl1pPr>
              <a:defRPr sz="16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8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5593556" y="3284984"/>
            <a:ext cx="2972814" cy="2855739"/>
          </a:xfrm>
        </p:spPr>
        <p:txBody>
          <a:bodyPr/>
          <a:lstStyle>
            <a:lvl1pPr>
              <a:defRPr>
                <a:solidFill>
                  <a:srgbClr val="77787B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2409684" y="3283187"/>
            <a:ext cx="2972814" cy="2855739"/>
          </a:xfrm>
        </p:spPr>
        <p:txBody>
          <a:bodyPr numCol="1"/>
          <a:lstStyle>
            <a:lvl1pPr algn="just">
              <a:defRPr>
                <a:solidFill>
                  <a:schemeClr val="accent2"/>
                </a:solidFill>
              </a:defRPr>
            </a:lvl1pPr>
            <a:lvl2pPr algn="just">
              <a:defRPr>
                <a:solidFill>
                  <a:schemeClr val="accent1"/>
                </a:solidFill>
              </a:defRPr>
            </a:lvl2pPr>
            <a:lvl3pPr algn="just">
              <a:defRPr>
                <a:solidFill>
                  <a:schemeClr val="accent2"/>
                </a:solidFill>
              </a:defRPr>
            </a:lvl3pPr>
            <a:lvl4pPr algn="just">
              <a:defRPr>
                <a:solidFill>
                  <a:schemeClr val="accent1"/>
                </a:solidFill>
              </a:defRPr>
            </a:lvl4pPr>
            <a:lvl5pPr algn="just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6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2409684" y="2060849"/>
            <a:ext cx="6156686" cy="1008112"/>
          </a:xfrm>
        </p:spPr>
        <p:txBody>
          <a:bodyPr numCol="1"/>
          <a:lstStyle>
            <a:lvl1pPr algn="just">
              <a:defRPr>
                <a:solidFill>
                  <a:schemeClr val="accent2"/>
                </a:solidFill>
              </a:defRPr>
            </a:lvl1pPr>
            <a:lvl2pPr algn="just">
              <a:defRPr>
                <a:solidFill>
                  <a:schemeClr val="accent1"/>
                </a:solidFill>
              </a:defRPr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61730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24"/>
          <p:cNvGrpSpPr/>
          <p:nvPr userDrawn="1"/>
        </p:nvGrpSpPr>
        <p:grpSpPr>
          <a:xfrm>
            <a:off x="3906039" y="1152747"/>
            <a:ext cx="1331923" cy="4558222"/>
            <a:chOff x="3904874" y="1152747"/>
            <a:chExt cx="1331923" cy="4558222"/>
          </a:xfrm>
          <a:solidFill>
            <a:schemeClr val="accent3"/>
          </a:solidFill>
        </p:grpSpPr>
        <p:grpSp>
          <p:nvGrpSpPr>
            <p:cNvPr id="26" name="Groupe 25"/>
            <p:cNvGrpSpPr/>
            <p:nvPr userDrawn="1"/>
          </p:nvGrpSpPr>
          <p:grpSpPr>
            <a:xfrm>
              <a:off x="4295085" y="1152747"/>
              <a:ext cx="551500" cy="1134214"/>
              <a:chOff x="901973" y="-1649"/>
              <a:chExt cx="1282972" cy="2638561"/>
            </a:xfrm>
            <a:grpFill/>
          </p:grpSpPr>
          <p:grpSp>
            <p:nvGrpSpPr>
              <p:cNvPr id="32" name="Groupe 31"/>
              <p:cNvGrpSpPr/>
              <p:nvPr/>
            </p:nvGrpSpPr>
            <p:grpSpPr>
              <a:xfrm>
                <a:off x="901973" y="-1649"/>
                <a:ext cx="1282972" cy="1278517"/>
                <a:chOff x="906735" y="-1649"/>
                <a:chExt cx="1282972" cy="1278517"/>
              </a:xfrm>
              <a:grpFill/>
            </p:grpSpPr>
            <p:sp>
              <p:nvSpPr>
                <p:cNvPr id="34" name="Ellipse 33"/>
                <p:cNvSpPr>
                  <a:spLocks noChangeAspect="1"/>
                </p:cNvSpPr>
                <p:nvPr/>
              </p:nvSpPr>
              <p:spPr>
                <a:xfrm>
                  <a:off x="906735" y="-1649"/>
                  <a:ext cx="428400" cy="428400"/>
                </a:xfrm>
                <a:prstGeom prst="ellipse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>
                    <a:solidFill>
                      <a:srgbClr val="FF4438"/>
                    </a:solidFill>
                  </a:endParaRPr>
                </a:p>
              </p:txBody>
            </p:sp>
            <p:sp>
              <p:nvSpPr>
                <p:cNvPr id="35" name="Ellipse 34"/>
                <p:cNvSpPr>
                  <a:spLocks noChangeAspect="1"/>
                </p:cNvSpPr>
                <p:nvPr/>
              </p:nvSpPr>
              <p:spPr>
                <a:xfrm>
                  <a:off x="1761307" y="-1649"/>
                  <a:ext cx="428400" cy="428400"/>
                </a:xfrm>
                <a:prstGeom prst="ellipse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>
                    <a:solidFill>
                      <a:srgbClr val="FF4438"/>
                    </a:solidFill>
                  </a:endParaRPr>
                </a:p>
              </p:txBody>
            </p:sp>
            <p:sp>
              <p:nvSpPr>
                <p:cNvPr id="36" name="Ellipse 35"/>
                <p:cNvSpPr>
                  <a:spLocks noChangeAspect="1"/>
                </p:cNvSpPr>
                <p:nvPr/>
              </p:nvSpPr>
              <p:spPr>
                <a:xfrm>
                  <a:off x="906735" y="848468"/>
                  <a:ext cx="428400" cy="428400"/>
                </a:xfrm>
                <a:prstGeom prst="ellipse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>
                    <a:solidFill>
                      <a:srgbClr val="FF4438"/>
                    </a:solidFill>
                  </a:endParaRPr>
                </a:p>
              </p:txBody>
            </p:sp>
            <p:sp>
              <p:nvSpPr>
                <p:cNvPr id="37" name="Ellipse 36"/>
                <p:cNvSpPr>
                  <a:spLocks noChangeAspect="1"/>
                </p:cNvSpPr>
                <p:nvPr/>
              </p:nvSpPr>
              <p:spPr>
                <a:xfrm>
                  <a:off x="1761307" y="848468"/>
                  <a:ext cx="428400" cy="428400"/>
                </a:xfrm>
                <a:prstGeom prst="ellipse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>
                    <a:solidFill>
                      <a:srgbClr val="FF4438"/>
                    </a:solidFill>
                  </a:endParaRPr>
                </a:p>
              </p:txBody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1116859" y="1484784"/>
                <a:ext cx="853200" cy="1152128"/>
              </a:xfrm>
              <a:prstGeom prst="rect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</p:grpSp>
        <p:sp>
          <p:nvSpPr>
            <p:cNvPr id="27" name="Ellipse 26"/>
            <p:cNvSpPr>
              <a:spLocks noChangeAspect="1"/>
            </p:cNvSpPr>
            <p:nvPr userDrawn="1"/>
          </p:nvSpPr>
          <p:spPr>
            <a:xfrm>
              <a:off x="4004451" y="3563234"/>
              <a:ext cx="1132769" cy="1132769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>
                <a:solidFill>
                  <a:srgbClr val="FF4438"/>
                </a:solidFill>
              </a:endParaRPr>
            </a:p>
          </p:txBody>
        </p:sp>
        <p:sp>
          <p:nvSpPr>
            <p:cNvPr id="28" name="Triangle isocèle 27"/>
            <p:cNvSpPr/>
            <p:nvPr userDrawn="1"/>
          </p:nvSpPr>
          <p:spPr>
            <a:xfrm>
              <a:off x="4083374" y="2349620"/>
              <a:ext cx="974923" cy="1134316"/>
            </a:xfrm>
            <a:prstGeom prst="triangl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>
                <a:solidFill>
                  <a:srgbClr val="FF4438"/>
                </a:solidFill>
              </a:endParaRPr>
            </a:p>
          </p:txBody>
        </p:sp>
        <p:grpSp>
          <p:nvGrpSpPr>
            <p:cNvPr id="29" name="Groupe 28"/>
            <p:cNvGrpSpPr/>
            <p:nvPr userDrawn="1"/>
          </p:nvGrpSpPr>
          <p:grpSpPr>
            <a:xfrm>
              <a:off x="3904874" y="4576653"/>
              <a:ext cx="1331923" cy="1134316"/>
              <a:chOff x="6045501" y="4219200"/>
              <a:chExt cx="3098499" cy="2638800"/>
            </a:xfrm>
            <a:grpFill/>
          </p:grpSpPr>
          <p:sp>
            <p:nvSpPr>
              <p:cNvPr id="30" name="Triangle isocèle 29"/>
              <p:cNvSpPr/>
              <p:nvPr/>
            </p:nvSpPr>
            <p:spPr>
              <a:xfrm>
                <a:off x="7027200" y="4219200"/>
                <a:ext cx="2116800" cy="2638800"/>
              </a:xfrm>
              <a:prstGeom prst="triangle">
                <a:avLst>
                  <a:gd name="adj" fmla="val 79957"/>
                </a:avLst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  <p:sp>
            <p:nvSpPr>
              <p:cNvPr id="31" name="Triangle isocèle 30"/>
              <p:cNvSpPr/>
              <p:nvPr/>
            </p:nvSpPr>
            <p:spPr>
              <a:xfrm flipH="1">
                <a:off x="6045501" y="4219200"/>
                <a:ext cx="2116800" cy="2638800"/>
              </a:xfrm>
              <a:prstGeom prst="triangle">
                <a:avLst>
                  <a:gd name="adj" fmla="val 79957"/>
                </a:avLst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</p:grpSp>
      </p:grpSp>
      <p:sp>
        <p:nvSpPr>
          <p:cNvPr id="22" name="Espace réservé du texte 21"/>
          <p:cNvSpPr>
            <a:spLocks noGrp="1"/>
          </p:cNvSpPr>
          <p:nvPr>
            <p:ph type="body" sz="quarter" idx="13" hasCustomPrompt="1"/>
          </p:nvPr>
        </p:nvSpPr>
        <p:spPr>
          <a:xfrm>
            <a:off x="1422000" y="2438915"/>
            <a:ext cx="6300000" cy="1980170"/>
          </a:xfrm>
        </p:spPr>
        <p:txBody>
          <a:bodyPr anchor="b">
            <a:noAutofit/>
          </a:bodyPr>
          <a:lstStyle>
            <a:lvl1pPr algn="ctr">
              <a:defRPr sz="550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à venir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1422000" y="4563885"/>
            <a:ext cx="6300000" cy="305275"/>
          </a:xfrm>
        </p:spPr>
        <p:txBody>
          <a:bodyPr>
            <a:noAutofit/>
          </a:bodyPr>
          <a:lstStyle>
            <a:lvl1pPr algn="ctr">
              <a:defRPr sz="240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1" name="Secteurs 50"/>
          <p:cNvSpPr>
            <a:spLocks noChangeAspect="1"/>
          </p:cNvSpPr>
          <p:nvPr userDrawn="1"/>
        </p:nvSpPr>
        <p:spPr>
          <a:xfrm>
            <a:off x="8714554" y="6427145"/>
            <a:ext cx="864000" cy="864000"/>
          </a:xfrm>
          <a:prstGeom prst="pie">
            <a:avLst>
              <a:gd name="adj1" fmla="val 10796337"/>
              <a:gd name="adj2" fmla="val 16200000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solidFill>
                <a:srgbClr val="FF4438"/>
              </a:solidFill>
            </a:endParaRPr>
          </a:p>
        </p:txBody>
      </p:sp>
      <p:sp>
        <p:nvSpPr>
          <p:cNvPr id="52" name="ZoneTexte 51"/>
          <p:cNvSpPr txBox="1"/>
          <p:nvPr userDrawn="1"/>
        </p:nvSpPr>
        <p:spPr>
          <a:xfrm>
            <a:off x="8889023" y="6587658"/>
            <a:ext cx="182742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fld id="{2E97B8A2-BCAD-44AD-9CBA-5632D1BB3EB4}" type="slidenum">
              <a:rPr lang="fr-FR" sz="800" b="0" smtClean="0">
                <a:solidFill>
                  <a:schemeClr val="accent1"/>
                </a:solidFill>
              </a:rPr>
              <a:pPr algn="ctr"/>
              <a:t>‹N°›</a:t>
            </a:fld>
            <a:endParaRPr lang="fr-FR" sz="800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64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1"/>
          <p:cNvSpPr>
            <a:spLocks noGrp="1"/>
          </p:cNvSpPr>
          <p:nvPr>
            <p:ph type="body" sz="quarter" idx="13" hasCustomPrompt="1"/>
          </p:nvPr>
        </p:nvSpPr>
        <p:spPr>
          <a:xfrm>
            <a:off x="755576" y="2438915"/>
            <a:ext cx="3816424" cy="1980170"/>
          </a:xfrm>
        </p:spPr>
        <p:txBody>
          <a:bodyPr anchor="b">
            <a:noAutofit/>
          </a:bodyPr>
          <a:lstStyle>
            <a:lvl1pPr algn="l">
              <a:defRPr sz="5500" cap="none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à venir</a:t>
            </a:r>
          </a:p>
        </p:txBody>
      </p:sp>
      <p:sp>
        <p:nvSpPr>
          <p:cNvPr id="51" name="Secteurs 50"/>
          <p:cNvSpPr>
            <a:spLocks noChangeAspect="1"/>
          </p:cNvSpPr>
          <p:nvPr userDrawn="1"/>
        </p:nvSpPr>
        <p:spPr>
          <a:xfrm>
            <a:off x="8714554" y="6427145"/>
            <a:ext cx="864000" cy="864000"/>
          </a:xfrm>
          <a:prstGeom prst="pie">
            <a:avLst>
              <a:gd name="adj1" fmla="val 10796337"/>
              <a:gd name="adj2" fmla="val 16200000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solidFill>
                <a:srgbClr val="FF4438"/>
              </a:solidFill>
            </a:endParaRPr>
          </a:p>
        </p:txBody>
      </p:sp>
      <p:sp>
        <p:nvSpPr>
          <p:cNvPr id="52" name="ZoneTexte 51"/>
          <p:cNvSpPr txBox="1"/>
          <p:nvPr userDrawn="1"/>
        </p:nvSpPr>
        <p:spPr>
          <a:xfrm>
            <a:off x="8889023" y="6587658"/>
            <a:ext cx="182742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fld id="{2E97B8A2-BCAD-44AD-9CBA-5632D1BB3EB4}" type="slidenum">
              <a:rPr lang="fr-FR" sz="800" b="0" smtClean="0">
                <a:solidFill>
                  <a:schemeClr val="accent2"/>
                </a:solidFill>
              </a:rPr>
              <a:pPr algn="ctr"/>
              <a:t>‹N°›</a:t>
            </a:fld>
            <a:endParaRPr lang="fr-FR" sz="800" b="0" dirty="0">
              <a:solidFill>
                <a:schemeClr val="accent2"/>
              </a:solidFill>
            </a:endParaRPr>
          </a:p>
        </p:txBody>
      </p:sp>
      <p:sp>
        <p:nvSpPr>
          <p:cNvPr id="19" name="Espace réservé pour une image  29"/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1340768"/>
            <a:ext cx="4159558" cy="4159558"/>
          </a:xfrm>
          <a:custGeom>
            <a:avLst/>
            <a:gdLst>
              <a:gd name="connsiteX0" fmla="*/ 1332807 w 2665614"/>
              <a:gd name="connsiteY0" fmla="*/ 0 h 2665614"/>
              <a:gd name="connsiteX1" fmla="*/ 2665614 w 2665614"/>
              <a:gd name="connsiteY1" fmla="*/ 1332807 h 2665614"/>
              <a:gd name="connsiteX2" fmla="*/ 1332807 w 2665614"/>
              <a:gd name="connsiteY2" fmla="*/ 2665614 h 2665614"/>
              <a:gd name="connsiteX3" fmla="*/ 0 w 2665614"/>
              <a:gd name="connsiteY3" fmla="*/ 1332807 h 2665614"/>
              <a:gd name="connsiteX4" fmla="*/ 1332807 w 2665614"/>
              <a:gd name="connsiteY4" fmla="*/ 0 h 2665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5614" h="2665614">
                <a:moveTo>
                  <a:pt x="1332807" y="0"/>
                </a:moveTo>
                <a:cubicBezTo>
                  <a:pt x="2068896" y="0"/>
                  <a:pt x="2665614" y="596718"/>
                  <a:pt x="2665614" y="1332807"/>
                </a:cubicBezTo>
                <a:cubicBezTo>
                  <a:pt x="2665614" y="2068896"/>
                  <a:pt x="2068896" y="2665614"/>
                  <a:pt x="1332807" y="2665614"/>
                </a:cubicBezTo>
                <a:cubicBezTo>
                  <a:pt x="596718" y="2665614"/>
                  <a:pt x="0" y="2068896"/>
                  <a:pt x="0" y="1332807"/>
                </a:cubicBezTo>
                <a:cubicBezTo>
                  <a:pt x="0" y="596718"/>
                  <a:pt x="596718" y="0"/>
                  <a:pt x="133280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>
                <a:solidFill>
                  <a:srgbClr val="77787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VISUEL</a:t>
            </a:r>
          </a:p>
        </p:txBody>
      </p:sp>
    </p:spTree>
    <p:extLst>
      <p:ext uri="{BB962C8B-B14F-4D97-AF65-F5344CB8AC3E}">
        <p14:creationId xmlns:p14="http://schemas.microsoft.com/office/powerpoint/2010/main" val="484221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1_ com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 userDrawn="1"/>
        </p:nvGrpSpPr>
        <p:grpSpPr>
          <a:xfrm>
            <a:off x="-854608" y="-4233"/>
            <a:ext cx="1850771" cy="6862233"/>
            <a:chOff x="-854608" y="-4233"/>
            <a:chExt cx="1850771" cy="6862233"/>
          </a:xfrm>
          <a:solidFill>
            <a:srgbClr val="F7F7F7"/>
          </a:solidFill>
        </p:grpSpPr>
        <p:grpSp>
          <p:nvGrpSpPr>
            <p:cNvPr id="4" name="Groupe 3"/>
            <p:cNvGrpSpPr/>
            <p:nvPr userDrawn="1"/>
          </p:nvGrpSpPr>
          <p:grpSpPr>
            <a:xfrm>
              <a:off x="0" y="5165504"/>
              <a:ext cx="996163" cy="1692496"/>
              <a:chOff x="0" y="5165504"/>
              <a:chExt cx="996163" cy="1692496"/>
            </a:xfrm>
            <a:grpFill/>
          </p:grpSpPr>
          <p:sp>
            <p:nvSpPr>
              <p:cNvPr id="3" name="Rectangle 2"/>
              <p:cNvSpPr/>
              <p:nvPr userDrawn="1"/>
            </p:nvSpPr>
            <p:spPr>
              <a:xfrm>
                <a:off x="0" y="6309320"/>
                <a:ext cx="827584" cy="548680"/>
              </a:xfrm>
              <a:prstGeom prst="rect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>
                  <a:solidFill>
                    <a:srgbClr val="FF4438"/>
                  </a:solidFill>
                </a:endParaRPr>
              </a:p>
            </p:txBody>
          </p:sp>
          <p:sp>
            <p:nvSpPr>
              <p:cNvPr id="15" name="Freeform 9"/>
              <p:cNvSpPr>
                <a:spLocks/>
              </p:cNvSpPr>
              <p:nvPr userDrawn="1"/>
            </p:nvSpPr>
            <p:spPr bwMode="auto">
              <a:xfrm>
                <a:off x="0" y="5165504"/>
                <a:ext cx="996163" cy="1692496"/>
              </a:xfrm>
              <a:custGeom>
                <a:avLst/>
                <a:gdLst>
                  <a:gd name="T0" fmla="*/ 539 w 741"/>
                  <a:gd name="T1" fmla="*/ 0 h 1263"/>
                  <a:gd name="T2" fmla="*/ 3 w 741"/>
                  <a:gd name="T3" fmla="*/ 845 h 1263"/>
                  <a:gd name="T4" fmla="*/ 0 w 741"/>
                  <a:gd name="T5" fmla="*/ 1079 h 1263"/>
                  <a:gd name="T6" fmla="*/ 0 w 741"/>
                  <a:gd name="T7" fmla="*/ 1261 h 1263"/>
                  <a:gd name="T8" fmla="*/ 741 w 741"/>
                  <a:gd name="T9" fmla="*/ 1263 h 1263"/>
                  <a:gd name="T10" fmla="*/ 539 w 741"/>
                  <a:gd name="T11" fmla="*/ 0 h 1263"/>
                  <a:gd name="connsiteX0" fmla="*/ 7306 w 10032"/>
                  <a:gd name="connsiteY0" fmla="*/ 0 h 10000"/>
                  <a:gd name="connsiteX1" fmla="*/ 0 w 10032"/>
                  <a:gd name="connsiteY1" fmla="*/ 6746 h 10000"/>
                  <a:gd name="connsiteX2" fmla="*/ 32 w 10032"/>
                  <a:gd name="connsiteY2" fmla="*/ 8543 h 10000"/>
                  <a:gd name="connsiteX3" fmla="*/ 32 w 10032"/>
                  <a:gd name="connsiteY3" fmla="*/ 9984 h 10000"/>
                  <a:gd name="connsiteX4" fmla="*/ 10032 w 10032"/>
                  <a:gd name="connsiteY4" fmla="*/ 10000 h 10000"/>
                  <a:gd name="connsiteX5" fmla="*/ 7306 w 10032"/>
                  <a:gd name="connsiteY5" fmla="*/ 0 h 10000"/>
                  <a:gd name="connsiteX0" fmla="*/ 7306 w 10032"/>
                  <a:gd name="connsiteY0" fmla="*/ 0 h 10000"/>
                  <a:gd name="connsiteX1" fmla="*/ 0 w 10032"/>
                  <a:gd name="connsiteY1" fmla="*/ 6746 h 10000"/>
                  <a:gd name="connsiteX2" fmla="*/ 32 w 10032"/>
                  <a:gd name="connsiteY2" fmla="*/ 8543 h 10000"/>
                  <a:gd name="connsiteX3" fmla="*/ 8 w 10032"/>
                  <a:gd name="connsiteY3" fmla="*/ 9984 h 10000"/>
                  <a:gd name="connsiteX4" fmla="*/ 10032 w 10032"/>
                  <a:gd name="connsiteY4" fmla="*/ 10000 h 10000"/>
                  <a:gd name="connsiteX5" fmla="*/ 7306 w 10032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32" h="10000">
                    <a:moveTo>
                      <a:pt x="7306" y="0"/>
                    </a:moveTo>
                    <a:lnTo>
                      <a:pt x="0" y="6746"/>
                    </a:lnTo>
                    <a:cubicBezTo>
                      <a:pt x="11" y="7345"/>
                      <a:pt x="21" y="7944"/>
                      <a:pt x="32" y="8543"/>
                    </a:cubicBezTo>
                    <a:cubicBezTo>
                      <a:pt x="24" y="9023"/>
                      <a:pt x="16" y="9504"/>
                      <a:pt x="8" y="9984"/>
                    </a:cubicBezTo>
                    <a:lnTo>
                      <a:pt x="10032" y="10000"/>
                    </a:lnTo>
                    <a:lnTo>
                      <a:pt x="730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0" y="1819588"/>
              <a:ext cx="738373" cy="1708576"/>
            </a:xfrm>
            <a:custGeom>
              <a:avLst/>
              <a:gdLst>
                <a:gd name="T0" fmla="*/ 116 w 232"/>
                <a:gd name="T1" fmla="*/ 282 h 539"/>
                <a:gd name="T2" fmla="*/ 0 w 232"/>
                <a:gd name="T3" fmla="*/ 0 h 539"/>
                <a:gd name="T4" fmla="*/ 0 w 232"/>
                <a:gd name="T5" fmla="*/ 539 h 539"/>
                <a:gd name="T6" fmla="*/ 232 w 232"/>
                <a:gd name="T7" fmla="*/ 539 h 539"/>
                <a:gd name="T8" fmla="*/ 116 w 232"/>
                <a:gd name="T9" fmla="*/ 282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539">
                  <a:moveTo>
                    <a:pt x="116" y="282"/>
                  </a:moveTo>
                  <a:cubicBezTo>
                    <a:pt x="79" y="196"/>
                    <a:pt x="40" y="88"/>
                    <a:pt x="0" y="0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32" y="539"/>
                    <a:pt x="232" y="539"/>
                    <a:pt x="232" y="539"/>
                  </a:cubicBezTo>
                  <a:cubicBezTo>
                    <a:pt x="192" y="454"/>
                    <a:pt x="153" y="368"/>
                    <a:pt x="116" y="2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2" name="Groupe 1"/>
            <p:cNvGrpSpPr/>
            <p:nvPr userDrawn="1"/>
          </p:nvGrpSpPr>
          <p:grpSpPr>
            <a:xfrm>
              <a:off x="0" y="-4233"/>
              <a:ext cx="407380" cy="1734038"/>
              <a:chOff x="-6527" y="-4233"/>
              <a:chExt cx="407380" cy="1734038"/>
            </a:xfrm>
            <a:grpFill/>
          </p:grpSpPr>
          <p:sp>
            <p:nvSpPr>
              <p:cNvPr id="12" name="Rectangle 6"/>
              <p:cNvSpPr>
                <a:spLocks noChangeArrowheads="1"/>
              </p:cNvSpPr>
              <p:nvPr userDrawn="1"/>
            </p:nvSpPr>
            <p:spPr bwMode="auto">
              <a:xfrm>
                <a:off x="-6527" y="972671"/>
                <a:ext cx="268012" cy="75713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7"/>
              <p:cNvSpPr>
                <a:spLocks/>
              </p:cNvSpPr>
              <p:nvPr userDrawn="1"/>
            </p:nvSpPr>
            <p:spPr bwMode="auto">
              <a:xfrm>
                <a:off x="120780" y="-4233"/>
                <a:ext cx="280073" cy="278732"/>
              </a:xfrm>
              <a:custGeom>
                <a:avLst/>
                <a:gdLst>
                  <a:gd name="T0" fmla="*/ 44 w 88"/>
                  <a:gd name="T1" fmla="*/ 88 h 88"/>
                  <a:gd name="T2" fmla="*/ 75 w 88"/>
                  <a:gd name="T3" fmla="*/ 75 h 88"/>
                  <a:gd name="T4" fmla="*/ 88 w 88"/>
                  <a:gd name="T5" fmla="*/ 44 h 88"/>
                  <a:gd name="T6" fmla="*/ 75 w 88"/>
                  <a:gd name="T7" fmla="*/ 12 h 88"/>
                  <a:gd name="T8" fmla="*/ 44 w 88"/>
                  <a:gd name="T9" fmla="*/ 0 h 88"/>
                  <a:gd name="T10" fmla="*/ 13 w 88"/>
                  <a:gd name="T11" fmla="*/ 12 h 88"/>
                  <a:gd name="T12" fmla="*/ 0 w 88"/>
                  <a:gd name="T13" fmla="*/ 44 h 88"/>
                  <a:gd name="T14" fmla="*/ 13 w 88"/>
                  <a:gd name="T15" fmla="*/ 75 h 88"/>
                  <a:gd name="T16" fmla="*/ 44 w 88"/>
                  <a:gd name="T1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" h="88">
                    <a:moveTo>
                      <a:pt x="44" y="88"/>
                    </a:moveTo>
                    <a:cubicBezTo>
                      <a:pt x="56" y="88"/>
                      <a:pt x="66" y="83"/>
                      <a:pt x="75" y="75"/>
                    </a:cubicBezTo>
                    <a:cubicBezTo>
                      <a:pt x="84" y="67"/>
                      <a:pt x="88" y="56"/>
                      <a:pt x="88" y="44"/>
                    </a:cubicBezTo>
                    <a:cubicBezTo>
                      <a:pt x="88" y="31"/>
                      <a:pt x="84" y="21"/>
                      <a:pt x="75" y="12"/>
                    </a:cubicBezTo>
                    <a:cubicBezTo>
                      <a:pt x="66" y="4"/>
                      <a:pt x="56" y="0"/>
                      <a:pt x="44" y="0"/>
                    </a:cubicBezTo>
                    <a:cubicBezTo>
                      <a:pt x="31" y="0"/>
                      <a:pt x="21" y="4"/>
                      <a:pt x="13" y="12"/>
                    </a:cubicBezTo>
                    <a:cubicBezTo>
                      <a:pt x="4" y="21"/>
                      <a:pt x="0" y="31"/>
                      <a:pt x="0" y="44"/>
                    </a:cubicBezTo>
                    <a:cubicBezTo>
                      <a:pt x="0" y="56"/>
                      <a:pt x="4" y="67"/>
                      <a:pt x="13" y="75"/>
                    </a:cubicBezTo>
                    <a:cubicBezTo>
                      <a:pt x="21" y="83"/>
                      <a:pt x="31" y="88"/>
                      <a:pt x="44" y="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8"/>
              <p:cNvSpPr>
                <a:spLocks/>
              </p:cNvSpPr>
              <p:nvPr userDrawn="1"/>
            </p:nvSpPr>
            <p:spPr bwMode="auto">
              <a:xfrm>
                <a:off x="120780" y="554572"/>
                <a:ext cx="280073" cy="278732"/>
              </a:xfrm>
              <a:custGeom>
                <a:avLst/>
                <a:gdLst>
                  <a:gd name="T0" fmla="*/ 44 w 88"/>
                  <a:gd name="T1" fmla="*/ 88 h 88"/>
                  <a:gd name="T2" fmla="*/ 75 w 88"/>
                  <a:gd name="T3" fmla="*/ 75 h 88"/>
                  <a:gd name="T4" fmla="*/ 88 w 88"/>
                  <a:gd name="T5" fmla="*/ 44 h 88"/>
                  <a:gd name="T6" fmla="*/ 75 w 88"/>
                  <a:gd name="T7" fmla="*/ 12 h 88"/>
                  <a:gd name="T8" fmla="*/ 44 w 88"/>
                  <a:gd name="T9" fmla="*/ 0 h 88"/>
                  <a:gd name="T10" fmla="*/ 13 w 88"/>
                  <a:gd name="T11" fmla="*/ 12 h 88"/>
                  <a:gd name="T12" fmla="*/ 0 w 88"/>
                  <a:gd name="T13" fmla="*/ 44 h 88"/>
                  <a:gd name="T14" fmla="*/ 13 w 88"/>
                  <a:gd name="T15" fmla="*/ 75 h 88"/>
                  <a:gd name="T16" fmla="*/ 44 w 88"/>
                  <a:gd name="T1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" h="88">
                    <a:moveTo>
                      <a:pt x="44" y="88"/>
                    </a:moveTo>
                    <a:cubicBezTo>
                      <a:pt x="56" y="88"/>
                      <a:pt x="66" y="84"/>
                      <a:pt x="75" y="75"/>
                    </a:cubicBezTo>
                    <a:cubicBezTo>
                      <a:pt x="84" y="67"/>
                      <a:pt x="88" y="56"/>
                      <a:pt x="88" y="44"/>
                    </a:cubicBezTo>
                    <a:cubicBezTo>
                      <a:pt x="88" y="31"/>
                      <a:pt x="84" y="21"/>
                      <a:pt x="75" y="12"/>
                    </a:cubicBezTo>
                    <a:cubicBezTo>
                      <a:pt x="66" y="4"/>
                      <a:pt x="56" y="0"/>
                      <a:pt x="44" y="0"/>
                    </a:cubicBezTo>
                    <a:cubicBezTo>
                      <a:pt x="31" y="0"/>
                      <a:pt x="21" y="4"/>
                      <a:pt x="13" y="12"/>
                    </a:cubicBezTo>
                    <a:cubicBezTo>
                      <a:pt x="4" y="21"/>
                      <a:pt x="0" y="31"/>
                      <a:pt x="0" y="44"/>
                    </a:cubicBezTo>
                    <a:cubicBezTo>
                      <a:pt x="0" y="56"/>
                      <a:pt x="4" y="67"/>
                      <a:pt x="13" y="75"/>
                    </a:cubicBezTo>
                    <a:cubicBezTo>
                      <a:pt x="21" y="84"/>
                      <a:pt x="31" y="88"/>
                      <a:pt x="44" y="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7" name="Corde 16"/>
            <p:cNvSpPr>
              <a:spLocks noChangeAspect="1"/>
            </p:cNvSpPr>
            <p:nvPr userDrawn="1"/>
          </p:nvSpPr>
          <p:spPr>
            <a:xfrm flipH="1">
              <a:off x="-854608" y="3628825"/>
              <a:ext cx="1706400" cy="1706400"/>
            </a:xfrm>
            <a:prstGeom prst="chord">
              <a:avLst>
                <a:gd name="adj1" fmla="val 5398649"/>
                <a:gd name="adj2" fmla="val 16200000"/>
              </a:avLst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>
                <a:solidFill>
                  <a:srgbClr val="FF4438"/>
                </a:solidFill>
              </a:endParaRPr>
            </a:p>
          </p:txBody>
        </p:sp>
      </p:grpSp>
      <p:sp>
        <p:nvSpPr>
          <p:cNvPr id="16" name="Espace réservé du texte 15"/>
          <p:cNvSpPr>
            <a:spLocks noGrp="1"/>
          </p:cNvSpPr>
          <p:nvPr userDrawn="1">
            <p:ph type="body" sz="quarter" idx="13"/>
          </p:nvPr>
        </p:nvSpPr>
        <p:spPr>
          <a:xfrm>
            <a:off x="6984287" y="2880000"/>
            <a:ext cx="1655713" cy="2233613"/>
          </a:xfrm>
        </p:spPr>
        <p:txBody>
          <a:bodyPr>
            <a:noAutofit/>
          </a:bodyPr>
          <a:lstStyle>
            <a:lvl1pPr>
              <a:defRPr sz="1600" b="1" cap="none" baseline="0">
                <a:solidFill>
                  <a:schemeClr val="accent1"/>
                </a:solidFill>
              </a:defRPr>
            </a:lvl1pPr>
            <a:lvl2pPr>
              <a:defRPr sz="1400" b="0">
                <a:solidFill>
                  <a:schemeClr val="accent1"/>
                </a:solidFill>
              </a:defRPr>
            </a:lvl2pPr>
            <a:lvl3pPr>
              <a:defRPr sz="1200" b="0" i="1">
                <a:solidFill>
                  <a:schemeClr val="accent1"/>
                </a:solidFill>
              </a:defRPr>
            </a:lvl3pPr>
            <a:lvl4pPr>
              <a:defRPr sz="1100"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9" name="Espace réservé du texte 18"/>
          <p:cNvSpPr>
            <a:spLocks noGrp="1"/>
          </p:cNvSpPr>
          <p:nvPr userDrawn="1">
            <p:ph type="body" sz="quarter" idx="14"/>
          </p:nvPr>
        </p:nvSpPr>
        <p:spPr>
          <a:xfrm>
            <a:off x="522000" y="1260000"/>
            <a:ext cx="8100000" cy="216000"/>
          </a:xfrm>
        </p:spPr>
        <p:txBody>
          <a:bodyPr>
            <a:noAutofit/>
          </a:bodyPr>
          <a:lstStyle>
            <a:lvl1pPr>
              <a:defRPr sz="1100" b="1" i="1" cap="none" baseline="0">
                <a:solidFill>
                  <a:srgbClr val="7F7F7F"/>
                </a:solidFill>
              </a:defRPr>
            </a:lvl1pPr>
            <a:lvl2pPr>
              <a:spcBef>
                <a:spcPts val="300"/>
              </a:spcBef>
              <a:defRPr sz="1000" b="0" i="1">
                <a:solidFill>
                  <a:srgbClr val="7F7F7F"/>
                </a:solidFill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1" name="Espace réservé du texte 20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22000" y="44624"/>
            <a:ext cx="8100000" cy="615553"/>
          </a:xfrm>
        </p:spPr>
        <p:txBody>
          <a:bodyPr>
            <a:spAutoFit/>
          </a:bodyPr>
          <a:lstStyle>
            <a:lvl1pPr>
              <a:defRPr sz="40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diapo</a:t>
            </a:r>
          </a:p>
        </p:txBody>
      </p:sp>
      <p:sp>
        <p:nvSpPr>
          <p:cNvPr id="23" name="Espace réservé du texte 2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2000" y="512624"/>
            <a:ext cx="8100000" cy="615553"/>
          </a:xfrm>
        </p:spPr>
        <p:txBody>
          <a:bodyPr>
            <a:spAutoFit/>
          </a:bodyPr>
          <a:lstStyle>
            <a:lvl1pPr>
              <a:defRPr sz="4000" cap="none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sur 2 lignes</a:t>
            </a:r>
          </a:p>
        </p:txBody>
      </p:sp>
    </p:spTree>
    <p:extLst>
      <p:ext uri="{BB962C8B-B14F-4D97-AF65-F5344CB8AC3E}">
        <p14:creationId xmlns:p14="http://schemas.microsoft.com/office/powerpoint/2010/main" val="937318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1_ com en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/>
          <p:cNvGrpSpPr/>
          <p:nvPr userDrawn="1"/>
        </p:nvGrpSpPr>
        <p:grpSpPr>
          <a:xfrm>
            <a:off x="-854608" y="-4233"/>
            <a:ext cx="1850771" cy="6862233"/>
            <a:chOff x="-854608" y="-4233"/>
            <a:chExt cx="1850771" cy="6862233"/>
          </a:xfrm>
          <a:solidFill>
            <a:srgbClr val="F7F7F7"/>
          </a:solidFill>
        </p:grpSpPr>
        <p:grpSp>
          <p:nvGrpSpPr>
            <p:cNvPr id="18" name="Groupe 17"/>
            <p:cNvGrpSpPr/>
            <p:nvPr userDrawn="1"/>
          </p:nvGrpSpPr>
          <p:grpSpPr>
            <a:xfrm>
              <a:off x="0" y="5165504"/>
              <a:ext cx="996163" cy="1692496"/>
              <a:chOff x="0" y="5165504"/>
              <a:chExt cx="996163" cy="1692496"/>
            </a:xfrm>
            <a:grpFill/>
          </p:grpSpPr>
          <p:sp>
            <p:nvSpPr>
              <p:cNvPr id="28" name="Rectangle 27"/>
              <p:cNvSpPr/>
              <p:nvPr userDrawn="1"/>
            </p:nvSpPr>
            <p:spPr>
              <a:xfrm>
                <a:off x="0" y="6309320"/>
                <a:ext cx="827584" cy="548680"/>
              </a:xfrm>
              <a:prstGeom prst="rect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>
                  <a:solidFill>
                    <a:srgbClr val="FF4438"/>
                  </a:solidFill>
                </a:endParaRPr>
              </a:p>
            </p:txBody>
          </p:sp>
          <p:sp>
            <p:nvSpPr>
              <p:cNvPr id="29" name="Freeform 9"/>
              <p:cNvSpPr>
                <a:spLocks/>
              </p:cNvSpPr>
              <p:nvPr userDrawn="1"/>
            </p:nvSpPr>
            <p:spPr bwMode="auto">
              <a:xfrm>
                <a:off x="0" y="5165504"/>
                <a:ext cx="996163" cy="1692496"/>
              </a:xfrm>
              <a:custGeom>
                <a:avLst/>
                <a:gdLst>
                  <a:gd name="T0" fmla="*/ 539 w 741"/>
                  <a:gd name="T1" fmla="*/ 0 h 1263"/>
                  <a:gd name="T2" fmla="*/ 3 w 741"/>
                  <a:gd name="T3" fmla="*/ 845 h 1263"/>
                  <a:gd name="T4" fmla="*/ 0 w 741"/>
                  <a:gd name="T5" fmla="*/ 1079 h 1263"/>
                  <a:gd name="T6" fmla="*/ 0 w 741"/>
                  <a:gd name="T7" fmla="*/ 1261 h 1263"/>
                  <a:gd name="T8" fmla="*/ 741 w 741"/>
                  <a:gd name="T9" fmla="*/ 1263 h 1263"/>
                  <a:gd name="T10" fmla="*/ 539 w 741"/>
                  <a:gd name="T11" fmla="*/ 0 h 1263"/>
                  <a:gd name="connsiteX0" fmla="*/ 7306 w 10032"/>
                  <a:gd name="connsiteY0" fmla="*/ 0 h 10000"/>
                  <a:gd name="connsiteX1" fmla="*/ 0 w 10032"/>
                  <a:gd name="connsiteY1" fmla="*/ 6746 h 10000"/>
                  <a:gd name="connsiteX2" fmla="*/ 32 w 10032"/>
                  <a:gd name="connsiteY2" fmla="*/ 8543 h 10000"/>
                  <a:gd name="connsiteX3" fmla="*/ 32 w 10032"/>
                  <a:gd name="connsiteY3" fmla="*/ 9984 h 10000"/>
                  <a:gd name="connsiteX4" fmla="*/ 10032 w 10032"/>
                  <a:gd name="connsiteY4" fmla="*/ 10000 h 10000"/>
                  <a:gd name="connsiteX5" fmla="*/ 7306 w 10032"/>
                  <a:gd name="connsiteY5" fmla="*/ 0 h 10000"/>
                  <a:gd name="connsiteX0" fmla="*/ 7306 w 10032"/>
                  <a:gd name="connsiteY0" fmla="*/ 0 h 10000"/>
                  <a:gd name="connsiteX1" fmla="*/ 0 w 10032"/>
                  <a:gd name="connsiteY1" fmla="*/ 6746 h 10000"/>
                  <a:gd name="connsiteX2" fmla="*/ 32 w 10032"/>
                  <a:gd name="connsiteY2" fmla="*/ 8543 h 10000"/>
                  <a:gd name="connsiteX3" fmla="*/ 8 w 10032"/>
                  <a:gd name="connsiteY3" fmla="*/ 9984 h 10000"/>
                  <a:gd name="connsiteX4" fmla="*/ 10032 w 10032"/>
                  <a:gd name="connsiteY4" fmla="*/ 10000 h 10000"/>
                  <a:gd name="connsiteX5" fmla="*/ 7306 w 10032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32" h="10000">
                    <a:moveTo>
                      <a:pt x="7306" y="0"/>
                    </a:moveTo>
                    <a:lnTo>
                      <a:pt x="0" y="6746"/>
                    </a:lnTo>
                    <a:cubicBezTo>
                      <a:pt x="11" y="7345"/>
                      <a:pt x="21" y="7944"/>
                      <a:pt x="32" y="8543"/>
                    </a:cubicBezTo>
                    <a:cubicBezTo>
                      <a:pt x="24" y="9023"/>
                      <a:pt x="16" y="9504"/>
                      <a:pt x="8" y="9984"/>
                    </a:cubicBezTo>
                    <a:lnTo>
                      <a:pt x="10032" y="10000"/>
                    </a:lnTo>
                    <a:lnTo>
                      <a:pt x="730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20" name="Freeform 5"/>
            <p:cNvSpPr>
              <a:spLocks/>
            </p:cNvSpPr>
            <p:nvPr userDrawn="1"/>
          </p:nvSpPr>
          <p:spPr bwMode="auto">
            <a:xfrm>
              <a:off x="0" y="1819588"/>
              <a:ext cx="738373" cy="1708576"/>
            </a:xfrm>
            <a:custGeom>
              <a:avLst/>
              <a:gdLst>
                <a:gd name="T0" fmla="*/ 116 w 232"/>
                <a:gd name="T1" fmla="*/ 282 h 539"/>
                <a:gd name="T2" fmla="*/ 0 w 232"/>
                <a:gd name="T3" fmla="*/ 0 h 539"/>
                <a:gd name="T4" fmla="*/ 0 w 232"/>
                <a:gd name="T5" fmla="*/ 539 h 539"/>
                <a:gd name="T6" fmla="*/ 232 w 232"/>
                <a:gd name="T7" fmla="*/ 539 h 539"/>
                <a:gd name="T8" fmla="*/ 116 w 232"/>
                <a:gd name="T9" fmla="*/ 282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539">
                  <a:moveTo>
                    <a:pt x="116" y="282"/>
                  </a:moveTo>
                  <a:cubicBezTo>
                    <a:pt x="79" y="196"/>
                    <a:pt x="40" y="88"/>
                    <a:pt x="0" y="0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32" y="539"/>
                    <a:pt x="232" y="539"/>
                    <a:pt x="232" y="539"/>
                  </a:cubicBezTo>
                  <a:cubicBezTo>
                    <a:pt x="192" y="454"/>
                    <a:pt x="153" y="368"/>
                    <a:pt x="116" y="2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22" name="Groupe 21"/>
            <p:cNvGrpSpPr/>
            <p:nvPr userDrawn="1"/>
          </p:nvGrpSpPr>
          <p:grpSpPr>
            <a:xfrm>
              <a:off x="0" y="-4233"/>
              <a:ext cx="407380" cy="1734038"/>
              <a:chOff x="-6527" y="-4233"/>
              <a:chExt cx="407380" cy="1734038"/>
            </a:xfrm>
            <a:grpFill/>
          </p:grpSpPr>
          <p:sp>
            <p:nvSpPr>
              <p:cNvPr id="25" name="Rectangle 6"/>
              <p:cNvSpPr>
                <a:spLocks noChangeArrowheads="1"/>
              </p:cNvSpPr>
              <p:nvPr userDrawn="1"/>
            </p:nvSpPr>
            <p:spPr bwMode="auto">
              <a:xfrm>
                <a:off x="-6527" y="972671"/>
                <a:ext cx="268012" cy="75713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" name="Freeform 7"/>
              <p:cNvSpPr>
                <a:spLocks/>
              </p:cNvSpPr>
              <p:nvPr userDrawn="1"/>
            </p:nvSpPr>
            <p:spPr bwMode="auto">
              <a:xfrm>
                <a:off x="120780" y="-4233"/>
                <a:ext cx="280073" cy="278732"/>
              </a:xfrm>
              <a:custGeom>
                <a:avLst/>
                <a:gdLst>
                  <a:gd name="T0" fmla="*/ 44 w 88"/>
                  <a:gd name="T1" fmla="*/ 88 h 88"/>
                  <a:gd name="T2" fmla="*/ 75 w 88"/>
                  <a:gd name="T3" fmla="*/ 75 h 88"/>
                  <a:gd name="T4" fmla="*/ 88 w 88"/>
                  <a:gd name="T5" fmla="*/ 44 h 88"/>
                  <a:gd name="T6" fmla="*/ 75 w 88"/>
                  <a:gd name="T7" fmla="*/ 12 h 88"/>
                  <a:gd name="T8" fmla="*/ 44 w 88"/>
                  <a:gd name="T9" fmla="*/ 0 h 88"/>
                  <a:gd name="T10" fmla="*/ 13 w 88"/>
                  <a:gd name="T11" fmla="*/ 12 h 88"/>
                  <a:gd name="T12" fmla="*/ 0 w 88"/>
                  <a:gd name="T13" fmla="*/ 44 h 88"/>
                  <a:gd name="T14" fmla="*/ 13 w 88"/>
                  <a:gd name="T15" fmla="*/ 75 h 88"/>
                  <a:gd name="T16" fmla="*/ 44 w 88"/>
                  <a:gd name="T1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" h="88">
                    <a:moveTo>
                      <a:pt x="44" y="88"/>
                    </a:moveTo>
                    <a:cubicBezTo>
                      <a:pt x="56" y="88"/>
                      <a:pt x="66" y="83"/>
                      <a:pt x="75" y="75"/>
                    </a:cubicBezTo>
                    <a:cubicBezTo>
                      <a:pt x="84" y="67"/>
                      <a:pt x="88" y="56"/>
                      <a:pt x="88" y="44"/>
                    </a:cubicBezTo>
                    <a:cubicBezTo>
                      <a:pt x="88" y="31"/>
                      <a:pt x="84" y="21"/>
                      <a:pt x="75" y="12"/>
                    </a:cubicBezTo>
                    <a:cubicBezTo>
                      <a:pt x="66" y="4"/>
                      <a:pt x="56" y="0"/>
                      <a:pt x="44" y="0"/>
                    </a:cubicBezTo>
                    <a:cubicBezTo>
                      <a:pt x="31" y="0"/>
                      <a:pt x="21" y="4"/>
                      <a:pt x="13" y="12"/>
                    </a:cubicBezTo>
                    <a:cubicBezTo>
                      <a:pt x="4" y="21"/>
                      <a:pt x="0" y="31"/>
                      <a:pt x="0" y="44"/>
                    </a:cubicBezTo>
                    <a:cubicBezTo>
                      <a:pt x="0" y="56"/>
                      <a:pt x="4" y="67"/>
                      <a:pt x="13" y="75"/>
                    </a:cubicBezTo>
                    <a:cubicBezTo>
                      <a:pt x="21" y="83"/>
                      <a:pt x="31" y="88"/>
                      <a:pt x="44" y="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" name="Freeform 8"/>
              <p:cNvSpPr>
                <a:spLocks/>
              </p:cNvSpPr>
              <p:nvPr userDrawn="1"/>
            </p:nvSpPr>
            <p:spPr bwMode="auto">
              <a:xfrm>
                <a:off x="120780" y="554572"/>
                <a:ext cx="280073" cy="278732"/>
              </a:xfrm>
              <a:custGeom>
                <a:avLst/>
                <a:gdLst>
                  <a:gd name="T0" fmla="*/ 44 w 88"/>
                  <a:gd name="T1" fmla="*/ 88 h 88"/>
                  <a:gd name="T2" fmla="*/ 75 w 88"/>
                  <a:gd name="T3" fmla="*/ 75 h 88"/>
                  <a:gd name="T4" fmla="*/ 88 w 88"/>
                  <a:gd name="T5" fmla="*/ 44 h 88"/>
                  <a:gd name="T6" fmla="*/ 75 w 88"/>
                  <a:gd name="T7" fmla="*/ 12 h 88"/>
                  <a:gd name="T8" fmla="*/ 44 w 88"/>
                  <a:gd name="T9" fmla="*/ 0 h 88"/>
                  <a:gd name="T10" fmla="*/ 13 w 88"/>
                  <a:gd name="T11" fmla="*/ 12 h 88"/>
                  <a:gd name="T12" fmla="*/ 0 w 88"/>
                  <a:gd name="T13" fmla="*/ 44 h 88"/>
                  <a:gd name="T14" fmla="*/ 13 w 88"/>
                  <a:gd name="T15" fmla="*/ 75 h 88"/>
                  <a:gd name="T16" fmla="*/ 44 w 88"/>
                  <a:gd name="T1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" h="88">
                    <a:moveTo>
                      <a:pt x="44" y="88"/>
                    </a:moveTo>
                    <a:cubicBezTo>
                      <a:pt x="56" y="88"/>
                      <a:pt x="66" y="84"/>
                      <a:pt x="75" y="75"/>
                    </a:cubicBezTo>
                    <a:cubicBezTo>
                      <a:pt x="84" y="67"/>
                      <a:pt x="88" y="56"/>
                      <a:pt x="88" y="44"/>
                    </a:cubicBezTo>
                    <a:cubicBezTo>
                      <a:pt x="88" y="31"/>
                      <a:pt x="84" y="21"/>
                      <a:pt x="75" y="12"/>
                    </a:cubicBezTo>
                    <a:cubicBezTo>
                      <a:pt x="66" y="4"/>
                      <a:pt x="56" y="0"/>
                      <a:pt x="44" y="0"/>
                    </a:cubicBezTo>
                    <a:cubicBezTo>
                      <a:pt x="31" y="0"/>
                      <a:pt x="21" y="4"/>
                      <a:pt x="13" y="12"/>
                    </a:cubicBezTo>
                    <a:cubicBezTo>
                      <a:pt x="4" y="21"/>
                      <a:pt x="0" y="31"/>
                      <a:pt x="0" y="44"/>
                    </a:cubicBezTo>
                    <a:cubicBezTo>
                      <a:pt x="0" y="56"/>
                      <a:pt x="4" y="67"/>
                      <a:pt x="13" y="75"/>
                    </a:cubicBezTo>
                    <a:cubicBezTo>
                      <a:pt x="21" y="84"/>
                      <a:pt x="31" y="88"/>
                      <a:pt x="44" y="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24" name="Corde 23"/>
            <p:cNvSpPr>
              <a:spLocks noChangeAspect="1"/>
            </p:cNvSpPr>
            <p:nvPr userDrawn="1"/>
          </p:nvSpPr>
          <p:spPr>
            <a:xfrm flipH="1">
              <a:off x="-854608" y="3628825"/>
              <a:ext cx="1706400" cy="1706400"/>
            </a:xfrm>
            <a:prstGeom prst="chord">
              <a:avLst>
                <a:gd name="adj1" fmla="val 5398649"/>
                <a:gd name="adj2" fmla="val 16200000"/>
              </a:avLst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>
                <a:solidFill>
                  <a:srgbClr val="FF4438"/>
                </a:solidFill>
              </a:endParaRPr>
            </a:p>
          </p:txBody>
        </p:sp>
      </p:grpSp>
      <p:sp>
        <p:nvSpPr>
          <p:cNvPr id="16" name="Espace réservé du texte 15"/>
          <p:cNvSpPr>
            <a:spLocks noGrp="1"/>
          </p:cNvSpPr>
          <p:nvPr>
            <p:ph type="body" sz="quarter" idx="13"/>
          </p:nvPr>
        </p:nvSpPr>
        <p:spPr>
          <a:xfrm>
            <a:off x="522001" y="5760000"/>
            <a:ext cx="8118000" cy="720000"/>
          </a:xfrm>
        </p:spPr>
        <p:txBody>
          <a:bodyPr>
            <a:noAutofit/>
          </a:bodyPr>
          <a:lstStyle>
            <a:lvl1pPr>
              <a:defRPr sz="1600" b="1" cap="none" baseline="0">
                <a:solidFill>
                  <a:schemeClr val="accent1"/>
                </a:solidFill>
              </a:defRPr>
            </a:lvl1pPr>
            <a:lvl2pPr>
              <a:defRPr sz="1400" b="0">
                <a:solidFill>
                  <a:schemeClr val="accent1"/>
                </a:solidFill>
              </a:defRPr>
            </a:lvl2pPr>
            <a:lvl3pPr>
              <a:defRPr sz="1200" b="0" i="1">
                <a:solidFill>
                  <a:srgbClr val="FE4237"/>
                </a:solidFill>
              </a:defRPr>
            </a:lvl3pPr>
            <a:lvl4pPr>
              <a:defRPr sz="1100"/>
            </a:lvl4pPr>
            <a:lvl5pPr>
              <a:defRPr>
                <a:solidFill>
                  <a:srgbClr val="1F1545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4"/>
          </p:nvPr>
        </p:nvSpPr>
        <p:spPr>
          <a:xfrm>
            <a:off x="522000" y="1260000"/>
            <a:ext cx="8100000" cy="216000"/>
          </a:xfrm>
        </p:spPr>
        <p:txBody>
          <a:bodyPr>
            <a:noAutofit/>
          </a:bodyPr>
          <a:lstStyle>
            <a:lvl1pPr>
              <a:defRPr sz="1100" b="1" i="1" cap="none" baseline="0">
                <a:solidFill>
                  <a:srgbClr val="7F7F7F"/>
                </a:solidFill>
              </a:defRPr>
            </a:lvl1pPr>
            <a:lvl2pPr>
              <a:spcBef>
                <a:spcPts val="300"/>
              </a:spcBef>
              <a:defRPr sz="1000" b="0" i="1">
                <a:solidFill>
                  <a:srgbClr val="7F7F7F"/>
                </a:solidFill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522000" y="44624"/>
            <a:ext cx="8100000" cy="615553"/>
          </a:xfrm>
        </p:spPr>
        <p:txBody>
          <a:bodyPr>
            <a:spAutoFit/>
          </a:bodyPr>
          <a:lstStyle>
            <a:lvl1pPr>
              <a:defRPr sz="40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diapo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6" hasCustomPrompt="1"/>
          </p:nvPr>
        </p:nvSpPr>
        <p:spPr>
          <a:xfrm>
            <a:off x="522000" y="512624"/>
            <a:ext cx="8100000" cy="615553"/>
          </a:xfrm>
        </p:spPr>
        <p:txBody>
          <a:bodyPr>
            <a:spAutoFit/>
          </a:bodyPr>
          <a:lstStyle>
            <a:lvl1pPr>
              <a:defRPr sz="4000" cap="none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sur 2 lignes</a:t>
            </a:r>
          </a:p>
        </p:txBody>
      </p:sp>
    </p:spTree>
    <p:extLst>
      <p:ext uri="{BB962C8B-B14F-4D97-AF65-F5344CB8AC3E}">
        <p14:creationId xmlns:p14="http://schemas.microsoft.com/office/powerpoint/2010/main" val="2197275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1_ sans 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 userDrawn="1"/>
        </p:nvGrpSpPr>
        <p:grpSpPr>
          <a:xfrm>
            <a:off x="-854608" y="-4233"/>
            <a:ext cx="1850771" cy="6862233"/>
            <a:chOff x="-854608" y="-4233"/>
            <a:chExt cx="1850771" cy="6862233"/>
          </a:xfrm>
          <a:solidFill>
            <a:srgbClr val="F7F7F7"/>
          </a:solidFill>
        </p:grpSpPr>
        <p:grpSp>
          <p:nvGrpSpPr>
            <p:cNvPr id="16" name="Groupe 15"/>
            <p:cNvGrpSpPr/>
            <p:nvPr userDrawn="1"/>
          </p:nvGrpSpPr>
          <p:grpSpPr>
            <a:xfrm>
              <a:off x="0" y="5165504"/>
              <a:ext cx="996163" cy="1692496"/>
              <a:chOff x="0" y="5165504"/>
              <a:chExt cx="996163" cy="1692496"/>
            </a:xfrm>
            <a:grpFill/>
          </p:grpSpPr>
          <p:sp>
            <p:nvSpPr>
              <p:cNvPr id="26" name="Rectangle 25"/>
              <p:cNvSpPr/>
              <p:nvPr userDrawn="1"/>
            </p:nvSpPr>
            <p:spPr>
              <a:xfrm>
                <a:off x="0" y="6309320"/>
                <a:ext cx="827584" cy="548680"/>
              </a:xfrm>
              <a:prstGeom prst="rect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>
                  <a:solidFill>
                    <a:srgbClr val="FF4438"/>
                  </a:solidFill>
                </a:endParaRPr>
              </a:p>
            </p:txBody>
          </p:sp>
          <p:sp>
            <p:nvSpPr>
              <p:cNvPr id="27" name="Freeform 9"/>
              <p:cNvSpPr>
                <a:spLocks/>
              </p:cNvSpPr>
              <p:nvPr userDrawn="1"/>
            </p:nvSpPr>
            <p:spPr bwMode="auto">
              <a:xfrm>
                <a:off x="0" y="5165504"/>
                <a:ext cx="996163" cy="1692496"/>
              </a:xfrm>
              <a:custGeom>
                <a:avLst/>
                <a:gdLst>
                  <a:gd name="T0" fmla="*/ 539 w 741"/>
                  <a:gd name="T1" fmla="*/ 0 h 1263"/>
                  <a:gd name="T2" fmla="*/ 3 w 741"/>
                  <a:gd name="T3" fmla="*/ 845 h 1263"/>
                  <a:gd name="T4" fmla="*/ 0 w 741"/>
                  <a:gd name="T5" fmla="*/ 1079 h 1263"/>
                  <a:gd name="T6" fmla="*/ 0 w 741"/>
                  <a:gd name="T7" fmla="*/ 1261 h 1263"/>
                  <a:gd name="T8" fmla="*/ 741 w 741"/>
                  <a:gd name="T9" fmla="*/ 1263 h 1263"/>
                  <a:gd name="T10" fmla="*/ 539 w 741"/>
                  <a:gd name="T11" fmla="*/ 0 h 1263"/>
                  <a:gd name="connsiteX0" fmla="*/ 7306 w 10032"/>
                  <a:gd name="connsiteY0" fmla="*/ 0 h 10000"/>
                  <a:gd name="connsiteX1" fmla="*/ 0 w 10032"/>
                  <a:gd name="connsiteY1" fmla="*/ 6746 h 10000"/>
                  <a:gd name="connsiteX2" fmla="*/ 32 w 10032"/>
                  <a:gd name="connsiteY2" fmla="*/ 8543 h 10000"/>
                  <a:gd name="connsiteX3" fmla="*/ 32 w 10032"/>
                  <a:gd name="connsiteY3" fmla="*/ 9984 h 10000"/>
                  <a:gd name="connsiteX4" fmla="*/ 10032 w 10032"/>
                  <a:gd name="connsiteY4" fmla="*/ 10000 h 10000"/>
                  <a:gd name="connsiteX5" fmla="*/ 7306 w 10032"/>
                  <a:gd name="connsiteY5" fmla="*/ 0 h 10000"/>
                  <a:gd name="connsiteX0" fmla="*/ 7306 w 10032"/>
                  <a:gd name="connsiteY0" fmla="*/ 0 h 10000"/>
                  <a:gd name="connsiteX1" fmla="*/ 0 w 10032"/>
                  <a:gd name="connsiteY1" fmla="*/ 6746 h 10000"/>
                  <a:gd name="connsiteX2" fmla="*/ 32 w 10032"/>
                  <a:gd name="connsiteY2" fmla="*/ 8543 h 10000"/>
                  <a:gd name="connsiteX3" fmla="*/ 8 w 10032"/>
                  <a:gd name="connsiteY3" fmla="*/ 9984 h 10000"/>
                  <a:gd name="connsiteX4" fmla="*/ 10032 w 10032"/>
                  <a:gd name="connsiteY4" fmla="*/ 10000 h 10000"/>
                  <a:gd name="connsiteX5" fmla="*/ 7306 w 10032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32" h="10000">
                    <a:moveTo>
                      <a:pt x="7306" y="0"/>
                    </a:moveTo>
                    <a:lnTo>
                      <a:pt x="0" y="6746"/>
                    </a:lnTo>
                    <a:cubicBezTo>
                      <a:pt x="11" y="7345"/>
                      <a:pt x="21" y="7944"/>
                      <a:pt x="32" y="8543"/>
                    </a:cubicBezTo>
                    <a:cubicBezTo>
                      <a:pt x="24" y="9023"/>
                      <a:pt x="16" y="9504"/>
                      <a:pt x="8" y="9984"/>
                    </a:cubicBezTo>
                    <a:lnTo>
                      <a:pt x="10032" y="10000"/>
                    </a:lnTo>
                    <a:lnTo>
                      <a:pt x="730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0" y="1819588"/>
              <a:ext cx="738373" cy="1708576"/>
            </a:xfrm>
            <a:custGeom>
              <a:avLst/>
              <a:gdLst>
                <a:gd name="T0" fmla="*/ 116 w 232"/>
                <a:gd name="T1" fmla="*/ 282 h 539"/>
                <a:gd name="T2" fmla="*/ 0 w 232"/>
                <a:gd name="T3" fmla="*/ 0 h 539"/>
                <a:gd name="T4" fmla="*/ 0 w 232"/>
                <a:gd name="T5" fmla="*/ 539 h 539"/>
                <a:gd name="T6" fmla="*/ 232 w 232"/>
                <a:gd name="T7" fmla="*/ 539 h 539"/>
                <a:gd name="T8" fmla="*/ 116 w 232"/>
                <a:gd name="T9" fmla="*/ 282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539">
                  <a:moveTo>
                    <a:pt x="116" y="282"/>
                  </a:moveTo>
                  <a:cubicBezTo>
                    <a:pt x="79" y="196"/>
                    <a:pt x="40" y="88"/>
                    <a:pt x="0" y="0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32" y="539"/>
                    <a:pt x="232" y="539"/>
                    <a:pt x="232" y="539"/>
                  </a:cubicBezTo>
                  <a:cubicBezTo>
                    <a:pt x="192" y="454"/>
                    <a:pt x="153" y="368"/>
                    <a:pt x="116" y="2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8" name="Groupe 17"/>
            <p:cNvGrpSpPr/>
            <p:nvPr userDrawn="1"/>
          </p:nvGrpSpPr>
          <p:grpSpPr>
            <a:xfrm>
              <a:off x="0" y="-4233"/>
              <a:ext cx="407380" cy="1734038"/>
              <a:chOff x="-6527" y="-4233"/>
              <a:chExt cx="407380" cy="1734038"/>
            </a:xfrm>
            <a:grpFill/>
          </p:grpSpPr>
          <p:sp>
            <p:nvSpPr>
              <p:cNvPr id="22" name="Rectangle 6"/>
              <p:cNvSpPr>
                <a:spLocks noChangeArrowheads="1"/>
              </p:cNvSpPr>
              <p:nvPr userDrawn="1"/>
            </p:nvSpPr>
            <p:spPr bwMode="auto">
              <a:xfrm>
                <a:off x="-6527" y="972671"/>
                <a:ext cx="268012" cy="75713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" name="Freeform 7"/>
              <p:cNvSpPr>
                <a:spLocks/>
              </p:cNvSpPr>
              <p:nvPr userDrawn="1"/>
            </p:nvSpPr>
            <p:spPr bwMode="auto">
              <a:xfrm>
                <a:off x="120780" y="-4233"/>
                <a:ext cx="280073" cy="278732"/>
              </a:xfrm>
              <a:custGeom>
                <a:avLst/>
                <a:gdLst>
                  <a:gd name="T0" fmla="*/ 44 w 88"/>
                  <a:gd name="T1" fmla="*/ 88 h 88"/>
                  <a:gd name="T2" fmla="*/ 75 w 88"/>
                  <a:gd name="T3" fmla="*/ 75 h 88"/>
                  <a:gd name="T4" fmla="*/ 88 w 88"/>
                  <a:gd name="T5" fmla="*/ 44 h 88"/>
                  <a:gd name="T6" fmla="*/ 75 w 88"/>
                  <a:gd name="T7" fmla="*/ 12 h 88"/>
                  <a:gd name="T8" fmla="*/ 44 w 88"/>
                  <a:gd name="T9" fmla="*/ 0 h 88"/>
                  <a:gd name="T10" fmla="*/ 13 w 88"/>
                  <a:gd name="T11" fmla="*/ 12 h 88"/>
                  <a:gd name="T12" fmla="*/ 0 w 88"/>
                  <a:gd name="T13" fmla="*/ 44 h 88"/>
                  <a:gd name="T14" fmla="*/ 13 w 88"/>
                  <a:gd name="T15" fmla="*/ 75 h 88"/>
                  <a:gd name="T16" fmla="*/ 44 w 88"/>
                  <a:gd name="T1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" h="88">
                    <a:moveTo>
                      <a:pt x="44" y="88"/>
                    </a:moveTo>
                    <a:cubicBezTo>
                      <a:pt x="56" y="88"/>
                      <a:pt x="66" y="83"/>
                      <a:pt x="75" y="75"/>
                    </a:cubicBezTo>
                    <a:cubicBezTo>
                      <a:pt x="84" y="67"/>
                      <a:pt x="88" y="56"/>
                      <a:pt x="88" y="44"/>
                    </a:cubicBezTo>
                    <a:cubicBezTo>
                      <a:pt x="88" y="31"/>
                      <a:pt x="84" y="21"/>
                      <a:pt x="75" y="12"/>
                    </a:cubicBezTo>
                    <a:cubicBezTo>
                      <a:pt x="66" y="4"/>
                      <a:pt x="56" y="0"/>
                      <a:pt x="44" y="0"/>
                    </a:cubicBezTo>
                    <a:cubicBezTo>
                      <a:pt x="31" y="0"/>
                      <a:pt x="21" y="4"/>
                      <a:pt x="13" y="12"/>
                    </a:cubicBezTo>
                    <a:cubicBezTo>
                      <a:pt x="4" y="21"/>
                      <a:pt x="0" y="31"/>
                      <a:pt x="0" y="44"/>
                    </a:cubicBezTo>
                    <a:cubicBezTo>
                      <a:pt x="0" y="56"/>
                      <a:pt x="4" y="67"/>
                      <a:pt x="13" y="75"/>
                    </a:cubicBezTo>
                    <a:cubicBezTo>
                      <a:pt x="21" y="83"/>
                      <a:pt x="31" y="88"/>
                      <a:pt x="44" y="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" name="Freeform 8"/>
              <p:cNvSpPr>
                <a:spLocks/>
              </p:cNvSpPr>
              <p:nvPr userDrawn="1"/>
            </p:nvSpPr>
            <p:spPr bwMode="auto">
              <a:xfrm>
                <a:off x="120780" y="554572"/>
                <a:ext cx="280073" cy="278732"/>
              </a:xfrm>
              <a:custGeom>
                <a:avLst/>
                <a:gdLst>
                  <a:gd name="T0" fmla="*/ 44 w 88"/>
                  <a:gd name="T1" fmla="*/ 88 h 88"/>
                  <a:gd name="T2" fmla="*/ 75 w 88"/>
                  <a:gd name="T3" fmla="*/ 75 h 88"/>
                  <a:gd name="T4" fmla="*/ 88 w 88"/>
                  <a:gd name="T5" fmla="*/ 44 h 88"/>
                  <a:gd name="T6" fmla="*/ 75 w 88"/>
                  <a:gd name="T7" fmla="*/ 12 h 88"/>
                  <a:gd name="T8" fmla="*/ 44 w 88"/>
                  <a:gd name="T9" fmla="*/ 0 h 88"/>
                  <a:gd name="T10" fmla="*/ 13 w 88"/>
                  <a:gd name="T11" fmla="*/ 12 h 88"/>
                  <a:gd name="T12" fmla="*/ 0 w 88"/>
                  <a:gd name="T13" fmla="*/ 44 h 88"/>
                  <a:gd name="T14" fmla="*/ 13 w 88"/>
                  <a:gd name="T15" fmla="*/ 75 h 88"/>
                  <a:gd name="T16" fmla="*/ 44 w 88"/>
                  <a:gd name="T1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" h="88">
                    <a:moveTo>
                      <a:pt x="44" y="88"/>
                    </a:moveTo>
                    <a:cubicBezTo>
                      <a:pt x="56" y="88"/>
                      <a:pt x="66" y="84"/>
                      <a:pt x="75" y="75"/>
                    </a:cubicBezTo>
                    <a:cubicBezTo>
                      <a:pt x="84" y="67"/>
                      <a:pt x="88" y="56"/>
                      <a:pt x="88" y="44"/>
                    </a:cubicBezTo>
                    <a:cubicBezTo>
                      <a:pt x="88" y="31"/>
                      <a:pt x="84" y="21"/>
                      <a:pt x="75" y="12"/>
                    </a:cubicBezTo>
                    <a:cubicBezTo>
                      <a:pt x="66" y="4"/>
                      <a:pt x="56" y="0"/>
                      <a:pt x="44" y="0"/>
                    </a:cubicBezTo>
                    <a:cubicBezTo>
                      <a:pt x="31" y="0"/>
                      <a:pt x="21" y="4"/>
                      <a:pt x="13" y="12"/>
                    </a:cubicBezTo>
                    <a:cubicBezTo>
                      <a:pt x="4" y="21"/>
                      <a:pt x="0" y="31"/>
                      <a:pt x="0" y="44"/>
                    </a:cubicBezTo>
                    <a:cubicBezTo>
                      <a:pt x="0" y="56"/>
                      <a:pt x="4" y="67"/>
                      <a:pt x="13" y="75"/>
                    </a:cubicBezTo>
                    <a:cubicBezTo>
                      <a:pt x="21" y="84"/>
                      <a:pt x="31" y="88"/>
                      <a:pt x="44" y="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20" name="Corde 19"/>
            <p:cNvSpPr>
              <a:spLocks noChangeAspect="1"/>
            </p:cNvSpPr>
            <p:nvPr userDrawn="1"/>
          </p:nvSpPr>
          <p:spPr>
            <a:xfrm flipH="1">
              <a:off x="-854608" y="3628825"/>
              <a:ext cx="1706400" cy="1706400"/>
            </a:xfrm>
            <a:prstGeom prst="chord">
              <a:avLst>
                <a:gd name="adj1" fmla="val 5398649"/>
                <a:gd name="adj2" fmla="val 16200000"/>
              </a:avLst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>
                <a:solidFill>
                  <a:srgbClr val="FF4438"/>
                </a:solidFill>
              </a:endParaRPr>
            </a:p>
          </p:txBody>
        </p:sp>
      </p:grpSp>
      <p:sp>
        <p:nvSpPr>
          <p:cNvPr id="19" name="Espace réservé du texte 18"/>
          <p:cNvSpPr>
            <a:spLocks noGrp="1"/>
          </p:cNvSpPr>
          <p:nvPr>
            <p:ph type="body" sz="quarter" idx="14"/>
          </p:nvPr>
        </p:nvSpPr>
        <p:spPr>
          <a:xfrm>
            <a:off x="522000" y="1260000"/>
            <a:ext cx="8100000" cy="216000"/>
          </a:xfrm>
        </p:spPr>
        <p:txBody>
          <a:bodyPr>
            <a:noAutofit/>
          </a:bodyPr>
          <a:lstStyle>
            <a:lvl1pPr>
              <a:defRPr sz="1100" b="1" i="1" cap="none" baseline="0">
                <a:solidFill>
                  <a:srgbClr val="7F7F7F"/>
                </a:solidFill>
              </a:defRPr>
            </a:lvl1pPr>
            <a:lvl2pPr>
              <a:spcBef>
                <a:spcPts val="300"/>
              </a:spcBef>
              <a:defRPr sz="1000" b="0" i="1">
                <a:solidFill>
                  <a:srgbClr val="7F7F7F"/>
                </a:solidFill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522000" y="44624"/>
            <a:ext cx="8100000" cy="615553"/>
          </a:xfrm>
        </p:spPr>
        <p:txBody>
          <a:bodyPr>
            <a:spAutoFit/>
          </a:bodyPr>
          <a:lstStyle>
            <a:lvl1pPr>
              <a:defRPr sz="40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diapo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6" hasCustomPrompt="1"/>
          </p:nvPr>
        </p:nvSpPr>
        <p:spPr>
          <a:xfrm>
            <a:off x="522000" y="512624"/>
            <a:ext cx="8100000" cy="615553"/>
          </a:xfrm>
        </p:spPr>
        <p:txBody>
          <a:bodyPr>
            <a:spAutoFit/>
          </a:bodyPr>
          <a:lstStyle>
            <a:lvl1pPr>
              <a:defRPr sz="4000" cap="none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sur 2 lignes</a:t>
            </a:r>
          </a:p>
        </p:txBody>
      </p:sp>
    </p:spTree>
    <p:extLst>
      <p:ext uri="{BB962C8B-B14F-4D97-AF65-F5344CB8AC3E}">
        <p14:creationId xmlns:p14="http://schemas.microsoft.com/office/powerpoint/2010/main" val="3412344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2_ com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/>
          <p:cNvGrpSpPr>
            <a:grpSpLocks noChangeAspect="1"/>
          </p:cNvGrpSpPr>
          <p:nvPr userDrawn="1"/>
        </p:nvGrpSpPr>
        <p:grpSpPr>
          <a:xfrm rot="5400000" flipV="1">
            <a:off x="3338913" y="-4476001"/>
            <a:ext cx="2466174" cy="9144000"/>
            <a:chOff x="-854608" y="-4233"/>
            <a:chExt cx="1850771" cy="6862233"/>
          </a:xfrm>
          <a:solidFill>
            <a:srgbClr val="F7F7F7"/>
          </a:solidFill>
        </p:grpSpPr>
        <p:grpSp>
          <p:nvGrpSpPr>
            <p:cNvPr id="18" name="Groupe 17"/>
            <p:cNvGrpSpPr/>
            <p:nvPr userDrawn="1"/>
          </p:nvGrpSpPr>
          <p:grpSpPr>
            <a:xfrm>
              <a:off x="0" y="5165504"/>
              <a:ext cx="996163" cy="1692496"/>
              <a:chOff x="0" y="5165504"/>
              <a:chExt cx="996163" cy="1692496"/>
            </a:xfrm>
            <a:grpFill/>
          </p:grpSpPr>
          <p:sp>
            <p:nvSpPr>
              <p:cNvPr id="28" name="Rectangle 27"/>
              <p:cNvSpPr/>
              <p:nvPr userDrawn="1"/>
            </p:nvSpPr>
            <p:spPr>
              <a:xfrm>
                <a:off x="0" y="6309320"/>
                <a:ext cx="827584" cy="548680"/>
              </a:xfrm>
              <a:prstGeom prst="rect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>
                  <a:solidFill>
                    <a:srgbClr val="FF4438"/>
                  </a:solidFill>
                </a:endParaRPr>
              </a:p>
            </p:txBody>
          </p:sp>
          <p:sp>
            <p:nvSpPr>
              <p:cNvPr id="29" name="Freeform 9"/>
              <p:cNvSpPr>
                <a:spLocks/>
              </p:cNvSpPr>
              <p:nvPr userDrawn="1"/>
            </p:nvSpPr>
            <p:spPr bwMode="auto">
              <a:xfrm>
                <a:off x="0" y="5165504"/>
                <a:ext cx="996163" cy="1692496"/>
              </a:xfrm>
              <a:custGeom>
                <a:avLst/>
                <a:gdLst>
                  <a:gd name="T0" fmla="*/ 539 w 741"/>
                  <a:gd name="T1" fmla="*/ 0 h 1263"/>
                  <a:gd name="T2" fmla="*/ 3 w 741"/>
                  <a:gd name="T3" fmla="*/ 845 h 1263"/>
                  <a:gd name="T4" fmla="*/ 0 w 741"/>
                  <a:gd name="T5" fmla="*/ 1079 h 1263"/>
                  <a:gd name="T6" fmla="*/ 0 w 741"/>
                  <a:gd name="T7" fmla="*/ 1261 h 1263"/>
                  <a:gd name="T8" fmla="*/ 741 w 741"/>
                  <a:gd name="T9" fmla="*/ 1263 h 1263"/>
                  <a:gd name="T10" fmla="*/ 539 w 741"/>
                  <a:gd name="T11" fmla="*/ 0 h 1263"/>
                  <a:gd name="connsiteX0" fmla="*/ 7306 w 10032"/>
                  <a:gd name="connsiteY0" fmla="*/ 0 h 10000"/>
                  <a:gd name="connsiteX1" fmla="*/ 0 w 10032"/>
                  <a:gd name="connsiteY1" fmla="*/ 6746 h 10000"/>
                  <a:gd name="connsiteX2" fmla="*/ 32 w 10032"/>
                  <a:gd name="connsiteY2" fmla="*/ 8543 h 10000"/>
                  <a:gd name="connsiteX3" fmla="*/ 32 w 10032"/>
                  <a:gd name="connsiteY3" fmla="*/ 9984 h 10000"/>
                  <a:gd name="connsiteX4" fmla="*/ 10032 w 10032"/>
                  <a:gd name="connsiteY4" fmla="*/ 10000 h 10000"/>
                  <a:gd name="connsiteX5" fmla="*/ 7306 w 10032"/>
                  <a:gd name="connsiteY5" fmla="*/ 0 h 10000"/>
                  <a:gd name="connsiteX0" fmla="*/ 7306 w 10032"/>
                  <a:gd name="connsiteY0" fmla="*/ 0 h 10000"/>
                  <a:gd name="connsiteX1" fmla="*/ 0 w 10032"/>
                  <a:gd name="connsiteY1" fmla="*/ 6746 h 10000"/>
                  <a:gd name="connsiteX2" fmla="*/ 32 w 10032"/>
                  <a:gd name="connsiteY2" fmla="*/ 8543 h 10000"/>
                  <a:gd name="connsiteX3" fmla="*/ 8 w 10032"/>
                  <a:gd name="connsiteY3" fmla="*/ 9984 h 10000"/>
                  <a:gd name="connsiteX4" fmla="*/ 10032 w 10032"/>
                  <a:gd name="connsiteY4" fmla="*/ 10000 h 10000"/>
                  <a:gd name="connsiteX5" fmla="*/ 7306 w 10032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32" h="10000">
                    <a:moveTo>
                      <a:pt x="7306" y="0"/>
                    </a:moveTo>
                    <a:lnTo>
                      <a:pt x="0" y="6746"/>
                    </a:lnTo>
                    <a:cubicBezTo>
                      <a:pt x="11" y="7345"/>
                      <a:pt x="21" y="7944"/>
                      <a:pt x="32" y="8543"/>
                    </a:cubicBezTo>
                    <a:cubicBezTo>
                      <a:pt x="24" y="9023"/>
                      <a:pt x="16" y="9504"/>
                      <a:pt x="8" y="9984"/>
                    </a:cubicBezTo>
                    <a:lnTo>
                      <a:pt x="10032" y="10000"/>
                    </a:lnTo>
                    <a:lnTo>
                      <a:pt x="730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20" name="Freeform 5"/>
            <p:cNvSpPr>
              <a:spLocks/>
            </p:cNvSpPr>
            <p:nvPr userDrawn="1"/>
          </p:nvSpPr>
          <p:spPr bwMode="auto">
            <a:xfrm>
              <a:off x="0" y="1819588"/>
              <a:ext cx="738373" cy="1708576"/>
            </a:xfrm>
            <a:custGeom>
              <a:avLst/>
              <a:gdLst>
                <a:gd name="T0" fmla="*/ 116 w 232"/>
                <a:gd name="T1" fmla="*/ 282 h 539"/>
                <a:gd name="T2" fmla="*/ 0 w 232"/>
                <a:gd name="T3" fmla="*/ 0 h 539"/>
                <a:gd name="T4" fmla="*/ 0 w 232"/>
                <a:gd name="T5" fmla="*/ 539 h 539"/>
                <a:gd name="T6" fmla="*/ 232 w 232"/>
                <a:gd name="T7" fmla="*/ 539 h 539"/>
                <a:gd name="T8" fmla="*/ 116 w 232"/>
                <a:gd name="T9" fmla="*/ 282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539">
                  <a:moveTo>
                    <a:pt x="116" y="282"/>
                  </a:moveTo>
                  <a:cubicBezTo>
                    <a:pt x="79" y="196"/>
                    <a:pt x="40" y="88"/>
                    <a:pt x="0" y="0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32" y="539"/>
                    <a:pt x="232" y="539"/>
                    <a:pt x="232" y="539"/>
                  </a:cubicBezTo>
                  <a:cubicBezTo>
                    <a:pt x="192" y="454"/>
                    <a:pt x="153" y="368"/>
                    <a:pt x="116" y="2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22" name="Groupe 21"/>
            <p:cNvGrpSpPr/>
            <p:nvPr userDrawn="1"/>
          </p:nvGrpSpPr>
          <p:grpSpPr>
            <a:xfrm>
              <a:off x="0" y="-4233"/>
              <a:ext cx="407380" cy="1734038"/>
              <a:chOff x="-6527" y="-4233"/>
              <a:chExt cx="407380" cy="1734038"/>
            </a:xfrm>
            <a:grpFill/>
          </p:grpSpPr>
          <p:sp>
            <p:nvSpPr>
              <p:cNvPr id="25" name="Rectangle 6"/>
              <p:cNvSpPr>
                <a:spLocks noChangeArrowheads="1"/>
              </p:cNvSpPr>
              <p:nvPr userDrawn="1"/>
            </p:nvSpPr>
            <p:spPr bwMode="auto">
              <a:xfrm>
                <a:off x="-6527" y="972671"/>
                <a:ext cx="268012" cy="75713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" name="Freeform 7"/>
              <p:cNvSpPr>
                <a:spLocks/>
              </p:cNvSpPr>
              <p:nvPr userDrawn="1"/>
            </p:nvSpPr>
            <p:spPr bwMode="auto">
              <a:xfrm>
                <a:off x="120780" y="-4233"/>
                <a:ext cx="280073" cy="278732"/>
              </a:xfrm>
              <a:custGeom>
                <a:avLst/>
                <a:gdLst>
                  <a:gd name="T0" fmla="*/ 44 w 88"/>
                  <a:gd name="T1" fmla="*/ 88 h 88"/>
                  <a:gd name="T2" fmla="*/ 75 w 88"/>
                  <a:gd name="T3" fmla="*/ 75 h 88"/>
                  <a:gd name="T4" fmla="*/ 88 w 88"/>
                  <a:gd name="T5" fmla="*/ 44 h 88"/>
                  <a:gd name="T6" fmla="*/ 75 w 88"/>
                  <a:gd name="T7" fmla="*/ 12 h 88"/>
                  <a:gd name="T8" fmla="*/ 44 w 88"/>
                  <a:gd name="T9" fmla="*/ 0 h 88"/>
                  <a:gd name="T10" fmla="*/ 13 w 88"/>
                  <a:gd name="T11" fmla="*/ 12 h 88"/>
                  <a:gd name="T12" fmla="*/ 0 w 88"/>
                  <a:gd name="T13" fmla="*/ 44 h 88"/>
                  <a:gd name="T14" fmla="*/ 13 w 88"/>
                  <a:gd name="T15" fmla="*/ 75 h 88"/>
                  <a:gd name="T16" fmla="*/ 44 w 88"/>
                  <a:gd name="T1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" h="88">
                    <a:moveTo>
                      <a:pt x="44" y="88"/>
                    </a:moveTo>
                    <a:cubicBezTo>
                      <a:pt x="56" y="88"/>
                      <a:pt x="66" y="83"/>
                      <a:pt x="75" y="75"/>
                    </a:cubicBezTo>
                    <a:cubicBezTo>
                      <a:pt x="84" y="67"/>
                      <a:pt x="88" y="56"/>
                      <a:pt x="88" y="44"/>
                    </a:cubicBezTo>
                    <a:cubicBezTo>
                      <a:pt x="88" y="31"/>
                      <a:pt x="84" y="21"/>
                      <a:pt x="75" y="12"/>
                    </a:cubicBezTo>
                    <a:cubicBezTo>
                      <a:pt x="66" y="4"/>
                      <a:pt x="56" y="0"/>
                      <a:pt x="44" y="0"/>
                    </a:cubicBezTo>
                    <a:cubicBezTo>
                      <a:pt x="31" y="0"/>
                      <a:pt x="21" y="4"/>
                      <a:pt x="13" y="12"/>
                    </a:cubicBezTo>
                    <a:cubicBezTo>
                      <a:pt x="4" y="21"/>
                      <a:pt x="0" y="31"/>
                      <a:pt x="0" y="44"/>
                    </a:cubicBezTo>
                    <a:cubicBezTo>
                      <a:pt x="0" y="56"/>
                      <a:pt x="4" y="67"/>
                      <a:pt x="13" y="75"/>
                    </a:cubicBezTo>
                    <a:cubicBezTo>
                      <a:pt x="21" y="83"/>
                      <a:pt x="31" y="88"/>
                      <a:pt x="44" y="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" name="Freeform 8"/>
              <p:cNvSpPr>
                <a:spLocks/>
              </p:cNvSpPr>
              <p:nvPr userDrawn="1"/>
            </p:nvSpPr>
            <p:spPr bwMode="auto">
              <a:xfrm>
                <a:off x="120780" y="554572"/>
                <a:ext cx="280073" cy="278732"/>
              </a:xfrm>
              <a:custGeom>
                <a:avLst/>
                <a:gdLst>
                  <a:gd name="T0" fmla="*/ 44 w 88"/>
                  <a:gd name="T1" fmla="*/ 88 h 88"/>
                  <a:gd name="T2" fmla="*/ 75 w 88"/>
                  <a:gd name="T3" fmla="*/ 75 h 88"/>
                  <a:gd name="T4" fmla="*/ 88 w 88"/>
                  <a:gd name="T5" fmla="*/ 44 h 88"/>
                  <a:gd name="T6" fmla="*/ 75 w 88"/>
                  <a:gd name="T7" fmla="*/ 12 h 88"/>
                  <a:gd name="T8" fmla="*/ 44 w 88"/>
                  <a:gd name="T9" fmla="*/ 0 h 88"/>
                  <a:gd name="T10" fmla="*/ 13 w 88"/>
                  <a:gd name="T11" fmla="*/ 12 h 88"/>
                  <a:gd name="T12" fmla="*/ 0 w 88"/>
                  <a:gd name="T13" fmla="*/ 44 h 88"/>
                  <a:gd name="T14" fmla="*/ 13 w 88"/>
                  <a:gd name="T15" fmla="*/ 75 h 88"/>
                  <a:gd name="T16" fmla="*/ 44 w 88"/>
                  <a:gd name="T1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" h="88">
                    <a:moveTo>
                      <a:pt x="44" y="88"/>
                    </a:moveTo>
                    <a:cubicBezTo>
                      <a:pt x="56" y="88"/>
                      <a:pt x="66" y="84"/>
                      <a:pt x="75" y="75"/>
                    </a:cubicBezTo>
                    <a:cubicBezTo>
                      <a:pt x="84" y="67"/>
                      <a:pt x="88" y="56"/>
                      <a:pt x="88" y="44"/>
                    </a:cubicBezTo>
                    <a:cubicBezTo>
                      <a:pt x="88" y="31"/>
                      <a:pt x="84" y="21"/>
                      <a:pt x="75" y="12"/>
                    </a:cubicBezTo>
                    <a:cubicBezTo>
                      <a:pt x="66" y="4"/>
                      <a:pt x="56" y="0"/>
                      <a:pt x="44" y="0"/>
                    </a:cubicBezTo>
                    <a:cubicBezTo>
                      <a:pt x="31" y="0"/>
                      <a:pt x="21" y="4"/>
                      <a:pt x="13" y="12"/>
                    </a:cubicBezTo>
                    <a:cubicBezTo>
                      <a:pt x="4" y="21"/>
                      <a:pt x="0" y="31"/>
                      <a:pt x="0" y="44"/>
                    </a:cubicBezTo>
                    <a:cubicBezTo>
                      <a:pt x="0" y="56"/>
                      <a:pt x="4" y="67"/>
                      <a:pt x="13" y="75"/>
                    </a:cubicBezTo>
                    <a:cubicBezTo>
                      <a:pt x="21" y="84"/>
                      <a:pt x="31" y="88"/>
                      <a:pt x="44" y="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24" name="Corde 23"/>
            <p:cNvSpPr>
              <a:spLocks noChangeAspect="1"/>
            </p:cNvSpPr>
            <p:nvPr userDrawn="1"/>
          </p:nvSpPr>
          <p:spPr>
            <a:xfrm flipH="1">
              <a:off x="-854608" y="3628825"/>
              <a:ext cx="1706400" cy="1706400"/>
            </a:xfrm>
            <a:prstGeom prst="chord">
              <a:avLst>
                <a:gd name="adj1" fmla="val 5398649"/>
                <a:gd name="adj2" fmla="val 16200000"/>
              </a:avLst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>
                <a:solidFill>
                  <a:srgbClr val="FF4438"/>
                </a:solidFill>
              </a:endParaRPr>
            </a:p>
          </p:txBody>
        </p:sp>
      </p:grpSp>
      <p:sp>
        <p:nvSpPr>
          <p:cNvPr id="16" name="Espace réservé du texte 15"/>
          <p:cNvSpPr>
            <a:spLocks noGrp="1"/>
          </p:cNvSpPr>
          <p:nvPr>
            <p:ph type="body" sz="quarter" idx="13"/>
          </p:nvPr>
        </p:nvSpPr>
        <p:spPr>
          <a:xfrm>
            <a:off x="6984287" y="2880000"/>
            <a:ext cx="1655713" cy="2233613"/>
          </a:xfrm>
        </p:spPr>
        <p:txBody>
          <a:bodyPr>
            <a:noAutofit/>
          </a:bodyPr>
          <a:lstStyle>
            <a:lvl1pPr>
              <a:defRPr sz="1600" b="1" cap="none" baseline="0">
                <a:solidFill>
                  <a:schemeClr val="accent1"/>
                </a:solidFill>
              </a:defRPr>
            </a:lvl1pPr>
            <a:lvl2pPr>
              <a:defRPr sz="1400" b="0">
                <a:solidFill>
                  <a:schemeClr val="accent1"/>
                </a:solidFill>
              </a:defRPr>
            </a:lvl2pPr>
            <a:lvl3pPr>
              <a:defRPr sz="1200" b="0" i="1">
                <a:solidFill>
                  <a:schemeClr val="accent1"/>
                </a:solidFill>
              </a:defRPr>
            </a:lvl3pPr>
            <a:lvl4pPr>
              <a:defRPr sz="1100"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4"/>
          </p:nvPr>
        </p:nvSpPr>
        <p:spPr>
          <a:xfrm>
            <a:off x="522000" y="1260000"/>
            <a:ext cx="8100000" cy="216000"/>
          </a:xfrm>
        </p:spPr>
        <p:txBody>
          <a:bodyPr>
            <a:noAutofit/>
          </a:bodyPr>
          <a:lstStyle>
            <a:lvl1pPr>
              <a:defRPr sz="1100" b="1" i="1" cap="none" baseline="0">
                <a:solidFill>
                  <a:srgbClr val="7F7F7F"/>
                </a:solidFill>
              </a:defRPr>
            </a:lvl1pPr>
            <a:lvl2pPr>
              <a:spcBef>
                <a:spcPts val="300"/>
              </a:spcBef>
              <a:defRPr sz="1000" b="0" i="1">
                <a:solidFill>
                  <a:srgbClr val="7F7F7F"/>
                </a:solidFill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522000" y="44624"/>
            <a:ext cx="8100000" cy="615553"/>
          </a:xfrm>
        </p:spPr>
        <p:txBody>
          <a:bodyPr>
            <a:spAutoFit/>
          </a:bodyPr>
          <a:lstStyle>
            <a:lvl1pPr>
              <a:defRPr sz="40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diapo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6" hasCustomPrompt="1"/>
          </p:nvPr>
        </p:nvSpPr>
        <p:spPr>
          <a:xfrm>
            <a:off x="522000" y="512624"/>
            <a:ext cx="8100000" cy="615553"/>
          </a:xfrm>
        </p:spPr>
        <p:txBody>
          <a:bodyPr>
            <a:spAutoFit/>
          </a:bodyPr>
          <a:lstStyle>
            <a:lvl1pPr>
              <a:defRPr sz="4000" cap="none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sur 2 lignes</a:t>
            </a:r>
          </a:p>
        </p:txBody>
      </p:sp>
    </p:spTree>
    <p:extLst>
      <p:ext uri="{BB962C8B-B14F-4D97-AF65-F5344CB8AC3E}">
        <p14:creationId xmlns:p14="http://schemas.microsoft.com/office/powerpoint/2010/main" val="2415399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2_ com en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>
            <a:grpSpLocks noChangeAspect="1"/>
          </p:cNvGrpSpPr>
          <p:nvPr userDrawn="1"/>
        </p:nvGrpSpPr>
        <p:grpSpPr>
          <a:xfrm rot="5400000" flipV="1">
            <a:off x="3338913" y="-4476001"/>
            <a:ext cx="2466174" cy="9144000"/>
            <a:chOff x="-854608" y="-4233"/>
            <a:chExt cx="1850771" cy="6862233"/>
          </a:xfrm>
          <a:solidFill>
            <a:srgbClr val="F7F7F7"/>
          </a:solidFill>
        </p:grpSpPr>
        <p:grpSp>
          <p:nvGrpSpPr>
            <p:cNvPr id="17" name="Groupe 16"/>
            <p:cNvGrpSpPr/>
            <p:nvPr userDrawn="1"/>
          </p:nvGrpSpPr>
          <p:grpSpPr>
            <a:xfrm>
              <a:off x="0" y="5165504"/>
              <a:ext cx="996163" cy="1692496"/>
              <a:chOff x="0" y="5165504"/>
              <a:chExt cx="996163" cy="1692496"/>
            </a:xfrm>
            <a:grpFill/>
          </p:grpSpPr>
          <p:sp>
            <p:nvSpPr>
              <p:cNvPr id="27" name="Rectangle 26"/>
              <p:cNvSpPr/>
              <p:nvPr userDrawn="1"/>
            </p:nvSpPr>
            <p:spPr>
              <a:xfrm>
                <a:off x="0" y="6309320"/>
                <a:ext cx="827584" cy="548680"/>
              </a:xfrm>
              <a:prstGeom prst="rect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>
                  <a:solidFill>
                    <a:srgbClr val="FF4438"/>
                  </a:solidFill>
                </a:endParaRPr>
              </a:p>
            </p:txBody>
          </p:sp>
          <p:sp>
            <p:nvSpPr>
              <p:cNvPr id="28" name="Freeform 9"/>
              <p:cNvSpPr>
                <a:spLocks/>
              </p:cNvSpPr>
              <p:nvPr userDrawn="1"/>
            </p:nvSpPr>
            <p:spPr bwMode="auto">
              <a:xfrm>
                <a:off x="0" y="5165504"/>
                <a:ext cx="996163" cy="1692496"/>
              </a:xfrm>
              <a:custGeom>
                <a:avLst/>
                <a:gdLst>
                  <a:gd name="T0" fmla="*/ 539 w 741"/>
                  <a:gd name="T1" fmla="*/ 0 h 1263"/>
                  <a:gd name="T2" fmla="*/ 3 w 741"/>
                  <a:gd name="T3" fmla="*/ 845 h 1263"/>
                  <a:gd name="T4" fmla="*/ 0 w 741"/>
                  <a:gd name="T5" fmla="*/ 1079 h 1263"/>
                  <a:gd name="T6" fmla="*/ 0 w 741"/>
                  <a:gd name="T7" fmla="*/ 1261 h 1263"/>
                  <a:gd name="T8" fmla="*/ 741 w 741"/>
                  <a:gd name="T9" fmla="*/ 1263 h 1263"/>
                  <a:gd name="T10" fmla="*/ 539 w 741"/>
                  <a:gd name="T11" fmla="*/ 0 h 1263"/>
                  <a:gd name="connsiteX0" fmla="*/ 7306 w 10032"/>
                  <a:gd name="connsiteY0" fmla="*/ 0 h 10000"/>
                  <a:gd name="connsiteX1" fmla="*/ 0 w 10032"/>
                  <a:gd name="connsiteY1" fmla="*/ 6746 h 10000"/>
                  <a:gd name="connsiteX2" fmla="*/ 32 w 10032"/>
                  <a:gd name="connsiteY2" fmla="*/ 8543 h 10000"/>
                  <a:gd name="connsiteX3" fmla="*/ 32 w 10032"/>
                  <a:gd name="connsiteY3" fmla="*/ 9984 h 10000"/>
                  <a:gd name="connsiteX4" fmla="*/ 10032 w 10032"/>
                  <a:gd name="connsiteY4" fmla="*/ 10000 h 10000"/>
                  <a:gd name="connsiteX5" fmla="*/ 7306 w 10032"/>
                  <a:gd name="connsiteY5" fmla="*/ 0 h 10000"/>
                  <a:gd name="connsiteX0" fmla="*/ 7306 w 10032"/>
                  <a:gd name="connsiteY0" fmla="*/ 0 h 10000"/>
                  <a:gd name="connsiteX1" fmla="*/ 0 w 10032"/>
                  <a:gd name="connsiteY1" fmla="*/ 6746 h 10000"/>
                  <a:gd name="connsiteX2" fmla="*/ 32 w 10032"/>
                  <a:gd name="connsiteY2" fmla="*/ 8543 h 10000"/>
                  <a:gd name="connsiteX3" fmla="*/ 8 w 10032"/>
                  <a:gd name="connsiteY3" fmla="*/ 9984 h 10000"/>
                  <a:gd name="connsiteX4" fmla="*/ 10032 w 10032"/>
                  <a:gd name="connsiteY4" fmla="*/ 10000 h 10000"/>
                  <a:gd name="connsiteX5" fmla="*/ 7306 w 10032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32" h="10000">
                    <a:moveTo>
                      <a:pt x="7306" y="0"/>
                    </a:moveTo>
                    <a:lnTo>
                      <a:pt x="0" y="6746"/>
                    </a:lnTo>
                    <a:cubicBezTo>
                      <a:pt x="11" y="7345"/>
                      <a:pt x="21" y="7944"/>
                      <a:pt x="32" y="8543"/>
                    </a:cubicBezTo>
                    <a:cubicBezTo>
                      <a:pt x="24" y="9023"/>
                      <a:pt x="16" y="9504"/>
                      <a:pt x="8" y="9984"/>
                    </a:cubicBezTo>
                    <a:lnTo>
                      <a:pt x="10032" y="10000"/>
                    </a:lnTo>
                    <a:lnTo>
                      <a:pt x="730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8" name="Freeform 5"/>
            <p:cNvSpPr>
              <a:spLocks/>
            </p:cNvSpPr>
            <p:nvPr userDrawn="1"/>
          </p:nvSpPr>
          <p:spPr bwMode="auto">
            <a:xfrm>
              <a:off x="0" y="1819588"/>
              <a:ext cx="738373" cy="1708576"/>
            </a:xfrm>
            <a:custGeom>
              <a:avLst/>
              <a:gdLst>
                <a:gd name="T0" fmla="*/ 116 w 232"/>
                <a:gd name="T1" fmla="*/ 282 h 539"/>
                <a:gd name="T2" fmla="*/ 0 w 232"/>
                <a:gd name="T3" fmla="*/ 0 h 539"/>
                <a:gd name="T4" fmla="*/ 0 w 232"/>
                <a:gd name="T5" fmla="*/ 539 h 539"/>
                <a:gd name="T6" fmla="*/ 232 w 232"/>
                <a:gd name="T7" fmla="*/ 539 h 539"/>
                <a:gd name="T8" fmla="*/ 116 w 232"/>
                <a:gd name="T9" fmla="*/ 282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539">
                  <a:moveTo>
                    <a:pt x="116" y="282"/>
                  </a:moveTo>
                  <a:cubicBezTo>
                    <a:pt x="79" y="196"/>
                    <a:pt x="40" y="88"/>
                    <a:pt x="0" y="0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32" y="539"/>
                    <a:pt x="232" y="539"/>
                    <a:pt x="232" y="539"/>
                  </a:cubicBezTo>
                  <a:cubicBezTo>
                    <a:pt x="192" y="454"/>
                    <a:pt x="153" y="368"/>
                    <a:pt x="116" y="2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20" name="Groupe 19"/>
            <p:cNvGrpSpPr/>
            <p:nvPr userDrawn="1"/>
          </p:nvGrpSpPr>
          <p:grpSpPr>
            <a:xfrm>
              <a:off x="0" y="-4233"/>
              <a:ext cx="407380" cy="1734038"/>
              <a:chOff x="-6527" y="-4233"/>
              <a:chExt cx="407380" cy="1734038"/>
            </a:xfrm>
            <a:grpFill/>
          </p:grpSpPr>
          <p:sp>
            <p:nvSpPr>
              <p:cNvPr id="24" name="Rectangle 6"/>
              <p:cNvSpPr>
                <a:spLocks noChangeArrowheads="1"/>
              </p:cNvSpPr>
              <p:nvPr userDrawn="1"/>
            </p:nvSpPr>
            <p:spPr bwMode="auto">
              <a:xfrm>
                <a:off x="-6527" y="972671"/>
                <a:ext cx="268012" cy="75713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" name="Freeform 7"/>
              <p:cNvSpPr>
                <a:spLocks/>
              </p:cNvSpPr>
              <p:nvPr userDrawn="1"/>
            </p:nvSpPr>
            <p:spPr bwMode="auto">
              <a:xfrm>
                <a:off x="120780" y="-4233"/>
                <a:ext cx="280073" cy="278732"/>
              </a:xfrm>
              <a:custGeom>
                <a:avLst/>
                <a:gdLst>
                  <a:gd name="T0" fmla="*/ 44 w 88"/>
                  <a:gd name="T1" fmla="*/ 88 h 88"/>
                  <a:gd name="T2" fmla="*/ 75 w 88"/>
                  <a:gd name="T3" fmla="*/ 75 h 88"/>
                  <a:gd name="T4" fmla="*/ 88 w 88"/>
                  <a:gd name="T5" fmla="*/ 44 h 88"/>
                  <a:gd name="T6" fmla="*/ 75 w 88"/>
                  <a:gd name="T7" fmla="*/ 12 h 88"/>
                  <a:gd name="T8" fmla="*/ 44 w 88"/>
                  <a:gd name="T9" fmla="*/ 0 h 88"/>
                  <a:gd name="T10" fmla="*/ 13 w 88"/>
                  <a:gd name="T11" fmla="*/ 12 h 88"/>
                  <a:gd name="T12" fmla="*/ 0 w 88"/>
                  <a:gd name="T13" fmla="*/ 44 h 88"/>
                  <a:gd name="T14" fmla="*/ 13 w 88"/>
                  <a:gd name="T15" fmla="*/ 75 h 88"/>
                  <a:gd name="T16" fmla="*/ 44 w 88"/>
                  <a:gd name="T1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" h="88">
                    <a:moveTo>
                      <a:pt x="44" y="88"/>
                    </a:moveTo>
                    <a:cubicBezTo>
                      <a:pt x="56" y="88"/>
                      <a:pt x="66" y="83"/>
                      <a:pt x="75" y="75"/>
                    </a:cubicBezTo>
                    <a:cubicBezTo>
                      <a:pt x="84" y="67"/>
                      <a:pt x="88" y="56"/>
                      <a:pt x="88" y="44"/>
                    </a:cubicBezTo>
                    <a:cubicBezTo>
                      <a:pt x="88" y="31"/>
                      <a:pt x="84" y="21"/>
                      <a:pt x="75" y="12"/>
                    </a:cubicBezTo>
                    <a:cubicBezTo>
                      <a:pt x="66" y="4"/>
                      <a:pt x="56" y="0"/>
                      <a:pt x="44" y="0"/>
                    </a:cubicBezTo>
                    <a:cubicBezTo>
                      <a:pt x="31" y="0"/>
                      <a:pt x="21" y="4"/>
                      <a:pt x="13" y="12"/>
                    </a:cubicBezTo>
                    <a:cubicBezTo>
                      <a:pt x="4" y="21"/>
                      <a:pt x="0" y="31"/>
                      <a:pt x="0" y="44"/>
                    </a:cubicBezTo>
                    <a:cubicBezTo>
                      <a:pt x="0" y="56"/>
                      <a:pt x="4" y="67"/>
                      <a:pt x="13" y="75"/>
                    </a:cubicBezTo>
                    <a:cubicBezTo>
                      <a:pt x="21" y="83"/>
                      <a:pt x="31" y="88"/>
                      <a:pt x="44" y="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" name="Freeform 8"/>
              <p:cNvSpPr>
                <a:spLocks/>
              </p:cNvSpPr>
              <p:nvPr userDrawn="1"/>
            </p:nvSpPr>
            <p:spPr bwMode="auto">
              <a:xfrm>
                <a:off x="120780" y="554572"/>
                <a:ext cx="280073" cy="278732"/>
              </a:xfrm>
              <a:custGeom>
                <a:avLst/>
                <a:gdLst>
                  <a:gd name="T0" fmla="*/ 44 w 88"/>
                  <a:gd name="T1" fmla="*/ 88 h 88"/>
                  <a:gd name="T2" fmla="*/ 75 w 88"/>
                  <a:gd name="T3" fmla="*/ 75 h 88"/>
                  <a:gd name="T4" fmla="*/ 88 w 88"/>
                  <a:gd name="T5" fmla="*/ 44 h 88"/>
                  <a:gd name="T6" fmla="*/ 75 w 88"/>
                  <a:gd name="T7" fmla="*/ 12 h 88"/>
                  <a:gd name="T8" fmla="*/ 44 w 88"/>
                  <a:gd name="T9" fmla="*/ 0 h 88"/>
                  <a:gd name="T10" fmla="*/ 13 w 88"/>
                  <a:gd name="T11" fmla="*/ 12 h 88"/>
                  <a:gd name="T12" fmla="*/ 0 w 88"/>
                  <a:gd name="T13" fmla="*/ 44 h 88"/>
                  <a:gd name="T14" fmla="*/ 13 w 88"/>
                  <a:gd name="T15" fmla="*/ 75 h 88"/>
                  <a:gd name="T16" fmla="*/ 44 w 88"/>
                  <a:gd name="T1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" h="88">
                    <a:moveTo>
                      <a:pt x="44" y="88"/>
                    </a:moveTo>
                    <a:cubicBezTo>
                      <a:pt x="56" y="88"/>
                      <a:pt x="66" y="84"/>
                      <a:pt x="75" y="75"/>
                    </a:cubicBezTo>
                    <a:cubicBezTo>
                      <a:pt x="84" y="67"/>
                      <a:pt x="88" y="56"/>
                      <a:pt x="88" y="44"/>
                    </a:cubicBezTo>
                    <a:cubicBezTo>
                      <a:pt x="88" y="31"/>
                      <a:pt x="84" y="21"/>
                      <a:pt x="75" y="12"/>
                    </a:cubicBezTo>
                    <a:cubicBezTo>
                      <a:pt x="66" y="4"/>
                      <a:pt x="56" y="0"/>
                      <a:pt x="44" y="0"/>
                    </a:cubicBezTo>
                    <a:cubicBezTo>
                      <a:pt x="31" y="0"/>
                      <a:pt x="21" y="4"/>
                      <a:pt x="13" y="12"/>
                    </a:cubicBezTo>
                    <a:cubicBezTo>
                      <a:pt x="4" y="21"/>
                      <a:pt x="0" y="31"/>
                      <a:pt x="0" y="44"/>
                    </a:cubicBezTo>
                    <a:cubicBezTo>
                      <a:pt x="0" y="56"/>
                      <a:pt x="4" y="67"/>
                      <a:pt x="13" y="75"/>
                    </a:cubicBezTo>
                    <a:cubicBezTo>
                      <a:pt x="21" y="84"/>
                      <a:pt x="31" y="88"/>
                      <a:pt x="44" y="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22" name="Corde 21"/>
            <p:cNvSpPr>
              <a:spLocks noChangeAspect="1"/>
            </p:cNvSpPr>
            <p:nvPr userDrawn="1"/>
          </p:nvSpPr>
          <p:spPr>
            <a:xfrm flipH="1">
              <a:off x="-854608" y="3628825"/>
              <a:ext cx="1706400" cy="1706400"/>
            </a:xfrm>
            <a:prstGeom prst="chord">
              <a:avLst>
                <a:gd name="adj1" fmla="val 5398649"/>
                <a:gd name="adj2" fmla="val 16200000"/>
              </a:avLst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>
                <a:solidFill>
                  <a:srgbClr val="FF4438"/>
                </a:solidFill>
              </a:endParaRPr>
            </a:p>
          </p:txBody>
        </p:sp>
      </p:grpSp>
      <p:sp>
        <p:nvSpPr>
          <p:cNvPr id="16" name="Espace réservé du texte 15"/>
          <p:cNvSpPr>
            <a:spLocks noGrp="1"/>
          </p:cNvSpPr>
          <p:nvPr>
            <p:ph type="body" sz="quarter" idx="13"/>
          </p:nvPr>
        </p:nvSpPr>
        <p:spPr>
          <a:xfrm>
            <a:off x="522001" y="5760000"/>
            <a:ext cx="8118000" cy="720000"/>
          </a:xfrm>
        </p:spPr>
        <p:txBody>
          <a:bodyPr>
            <a:noAutofit/>
          </a:bodyPr>
          <a:lstStyle>
            <a:lvl1pPr>
              <a:defRPr sz="1600" b="1" cap="none" baseline="0">
                <a:solidFill>
                  <a:schemeClr val="accent1"/>
                </a:solidFill>
              </a:defRPr>
            </a:lvl1pPr>
            <a:lvl2pPr>
              <a:defRPr sz="1400" b="0">
                <a:solidFill>
                  <a:schemeClr val="accent1"/>
                </a:solidFill>
              </a:defRPr>
            </a:lvl2pPr>
            <a:lvl3pPr>
              <a:defRPr sz="1200" b="0" i="1">
                <a:solidFill>
                  <a:srgbClr val="FE4237"/>
                </a:solidFill>
              </a:defRPr>
            </a:lvl3pPr>
            <a:lvl4pPr>
              <a:defRPr sz="1100"/>
            </a:lvl4pPr>
            <a:lvl5pPr>
              <a:defRPr>
                <a:solidFill>
                  <a:srgbClr val="1F1545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4"/>
          </p:nvPr>
        </p:nvSpPr>
        <p:spPr>
          <a:xfrm>
            <a:off x="522000" y="1260000"/>
            <a:ext cx="8100000" cy="216000"/>
          </a:xfrm>
        </p:spPr>
        <p:txBody>
          <a:bodyPr>
            <a:noAutofit/>
          </a:bodyPr>
          <a:lstStyle>
            <a:lvl1pPr>
              <a:defRPr sz="1100" b="1" i="1" cap="none" baseline="0">
                <a:solidFill>
                  <a:srgbClr val="7F7F7F"/>
                </a:solidFill>
              </a:defRPr>
            </a:lvl1pPr>
            <a:lvl2pPr>
              <a:spcBef>
                <a:spcPts val="300"/>
              </a:spcBef>
              <a:defRPr sz="1000" b="0" i="1">
                <a:solidFill>
                  <a:srgbClr val="7F7F7F"/>
                </a:solidFill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522000" y="44624"/>
            <a:ext cx="8100000" cy="615553"/>
          </a:xfrm>
        </p:spPr>
        <p:txBody>
          <a:bodyPr>
            <a:spAutoFit/>
          </a:bodyPr>
          <a:lstStyle>
            <a:lvl1pPr>
              <a:defRPr sz="40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diapo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6" hasCustomPrompt="1"/>
          </p:nvPr>
        </p:nvSpPr>
        <p:spPr>
          <a:xfrm>
            <a:off x="522000" y="512624"/>
            <a:ext cx="8100000" cy="615553"/>
          </a:xfrm>
        </p:spPr>
        <p:txBody>
          <a:bodyPr>
            <a:spAutoFit/>
          </a:bodyPr>
          <a:lstStyle>
            <a:lvl1pPr>
              <a:defRPr sz="4000" cap="none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sur 2 lignes</a:t>
            </a:r>
          </a:p>
        </p:txBody>
      </p:sp>
    </p:spTree>
    <p:extLst>
      <p:ext uri="{BB962C8B-B14F-4D97-AF65-F5344CB8AC3E}">
        <p14:creationId xmlns:p14="http://schemas.microsoft.com/office/powerpoint/2010/main" val="3190203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2_ sans 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/>
          <p:cNvGrpSpPr>
            <a:grpSpLocks noChangeAspect="1"/>
          </p:cNvGrpSpPr>
          <p:nvPr userDrawn="1"/>
        </p:nvGrpSpPr>
        <p:grpSpPr>
          <a:xfrm rot="5400000" flipV="1">
            <a:off x="3338913" y="-4476001"/>
            <a:ext cx="2466174" cy="9144000"/>
            <a:chOff x="-854608" y="-4233"/>
            <a:chExt cx="1850771" cy="6862233"/>
          </a:xfrm>
          <a:solidFill>
            <a:srgbClr val="F7F7F7"/>
          </a:solidFill>
        </p:grpSpPr>
        <p:grpSp>
          <p:nvGrpSpPr>
            <p:cNvPr id="15" name="Groupe 14"/>
            <p:cNvGrpSpPr/>
            <p:nvPr userDrawn="1"/>
          </p:nvGrpSpPr>
          <p:grpSpPr>
            <a:xfrm>
              <a:off x="0" y="5165504"/>
              <a:ext cx="996163" cy="1692496"/>
              <a:chOff x="0" y="5165504"/>
              <a:chExt cx="996163" cy="1692496"/>
            </a:xfrm>
            <a:grpFill/>
          </p:grpSpPr>
          <p:sp>
            <p:nvSpPr>
              <p:cNvPr id="25" name="Rectangle 24"/>
              <p:cNvSpPr/>
              <p:nvPr userDrawn="1"/>
            </p:nvSpPr>
            <p:spPr>
              <a:xfrm>
                <a:off x="0" y="6309320"/>
                <a:ext cx="827584" cy="548680"/>
              </a:xfrm>
              <a:prstGeom prst="rect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>
                  <a:solidFill>
                    <a:srgbClr val="FF4438"/>
                  </a:solidFill>
                </a:endParaRPr>
              </a:p>
            </p:txBody>
          </p:sp>
          <p:sp>
            <p:nvSpPr>
              <p:cNvPr id="26" name="Freeform 9"/>
              <p:cNvSpPr>
                <a:spLocks/>
              </p:cNvSpPr>
              <p:nvPr userDrawn="1"/>
            </p:nvSpPr>
            <p:spPr bwMode="auto">
              <a:xfrm>
                <a:off x="0" y="5165504"/>
                <a:ext cx="996163" cy="1692496"/>
              </a:xfrm>
              <a:custGeom>
                <a:avLst/>
                <a:gdLst>
                  <a:gd name="T0" fmla="*/ 539 w 741"/>
                  <a:gd name="T1" fmla="*/ 0 h 1263"/>
                  <a:gd name="T2" fmla="*/ 3 w 741"/>
                  <a:gd name="T3" fmla="*/ 845 h 1263"/>
                  <a:gd name="T4" fmla="*/ 0 w 741"/>
                  <a:gd name="T5" fmla="*/ 1079 h 1263"/>
                  <a:gd name="T6" fmla="*/ 0 w 741"/>
                  <a:gd name="T7" fmla="*/ 1261 h 1263"/>
                  <a:gd name="T8" fmla="*/ 741 w 741"/>
                  <a:gd name="T9" fmla="*/ 1263 h 1263"/>
                  <a:gd name="T10" fmla="*/ 539 w 741"/>
                  <a:gd name="T11" fmla="*/ 0 h 1263"/>
                  <a:gd name="connsiteX0" fmla="*/ 7306 w 10032"/>
                  <a:gd name="connsiteY0" fmla="*/ 0 h 10000"/>
                  <a:gd name="connsiteX1" fmla="*/ 0 w 10032"/>
                  <a:gd name="connsiteY1" fmla="*/ 6746 h 10000"/>
                  <a:gd name="connsiteX2" fmla="*/ 32 w 10032"/>
                  <a:gd name="connsiteY2" fmla="*/ 8543 h 10000"/>
                  <a:gd name="connsiteX3" fmla="*/ 32 w 10032"/>
                  <a:gd name="connsiteY3" fmla="*/ 9984 h 10000"/>
                  <a:gd name="connsiteX4" fmla="*/ 10032 w 10032"/>
                  <a:gd name="connsiteY4" fmla="*/ 10000 h 10000"/>
                  <a:gd name="connsiteX5" fmla="*/ 7306 w 10032"/>
                  <a:gd name="connsiteY5" fmla="*/ 0 h 10000"/>
                  <a:gd name="connsiteX0" fmla="*/ 7306 w 10032"/>
                  <a:gd name="connsiteY0" fmla="*/ 0 h 10000"/>
                  <a:gd name="connsiteX1" fmla="*/ 0 w 10032"/>
                  <a:gd name="connsiteY1" fmla="*/ 6746 h 10000"/>
                  <a:gd name="connsiteX2" fmla="*/ 32 w 10032"/>
                  <a:gd name="connsiteY2" fmla="*/ 8543 h 10000"/>
                  <a:gd name="connsiteX3" fmla="*/ 8 w 10032"/>
                  <a:gd name="connsiteY3" fmla="*/ 9984 h 10000"/>
                  <a:gd name="connsiteX4" fmla="*/ 10032 w 10032"/>
                  <a:gd name="connsiteY4" fmla="*/ 10000 h 10000"/>
                  <a:gd name="connsiteX5" fmla="*/ 7306 w 10032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32" h="10000">
                    <a:moveTo>
                      <a:pt x="7306" y="0"/>
                    </a:moveTo>
                    <a:lnTo>
                      <a:pt x="0" y="6746"/>
                    </a:lnTo>
                    <a:cubicBezTo>
                      <a:pt x="11" y="7345"/>
                      <a:pt x="21" y="7944"/>
                      <a:pt x="32" y="8543"/>
                    </a:cubicBezTo>
                    <a:cubicBezTo>
                      <a:pt x="24" y="9023"/>
                      <a:pt x="16" y="9504"/>
                      <a:pt x="8" y="9984"/>
                    </a:cubicBezTo>
                    <a:lnTo>
                      <a:pt x="10032" y="10000"/>
                    </a:lnTo>
                    <a:lnTo>
                      <a:pt x="730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6" name="Freeform 5"/>
            <p:cNvSpPr>
              <a:spLocks/>
            </p:cNvSpPr>
            <p:nvPr userDrawn="1"/>
          </p:nvSpPr>
          <p:spPr bwMode="auto">
            <a:xfrm>
              <a:off x="0" y="1819588"/>
              <a:ext cx="738373" cy="1708576"/>
            </a:xfrm>
            <a:custGeom>
              <a:avLst/>
              <a:gdLst>
                <a:gd name="T0" fmla="*/ 116 w 232"/>
                <a:gd name="T1" fmla="*/ 282 h 539"/>
                <a:gd name="T2" fmla="*/ 0 w 232"/>
                <a:gd name="T3" fmla="*/ 0 h 539"/>
                <a:gd name="T4" fmla="*/ 0 w 232"/>
                <a:gd name="T5" fmla="*/ 539 h 539"/>
                <a:gd name="T6" fmla="*/ 232 w 232"/>
                <a:gd name="T7" fmla="*/ 539 h 539"/>
                <a:gd name="T8" fmla="*/ 116 w 232"/>
                <a:gd name="T9" fmla="*/ 282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539">
                  <a:moveTo>
                    <a:pt x="116" y="282"/>
                  </a:moveTo>
                  <a:cubicBezTo>
                    <a:pt x="79" y="196"/>
                    <a:pt x="40" y="88"/>
                    <a:pt x="0" y="0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32" y="539"/>
                    <a:pt x="232" y="539"/>
                    <a:pt x="232" y="539"/>
                  </a:cubicBezTo>
                  <a:cubicBezTo>
                    <a:pt x="192" y="454"/>
                    <a:pt x="153" y="368"/>
                    <a:pt x="116" y="2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7" name="Groupe 16"/>
            <p:cNvGrpSpPr/>
            <p:nvPr userDrawn="1"/>
          </p:nvGrpSpPr>
          <p:grpSpPr>
            <a:xfrm>
              <a:off x="0" y="-4233"/>
              <a:ext cx="407380" cy="1734038"/>
              <a:chOff x="-6527" y="-4233"/>
              <a:chExt cx="407380" cy="1734038"/>
            </a:xfrm>
            <a:grpFill/>
          </p:grpSpPr>
          <p:sp>
            <p:nvSpPr>
              <p:cNvPr id="20" name="Rectangle 6"/>
              <p:cNvSpPr>
                <a:spLocks noChangeArrowheads="1"/>
              </p:cNvSpPr>
              <p:nvPr userDrawn="1"/>
            </p:nvSpPr>
            <p:spPr bwMode="auto">
              <a:xfrm>
                <a:off x="-6527" y="972671"/>
                <a:ext cx="268012" cy="75713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" name="Freeform 7"/>
              <p:cNvSpPr>
                <a:spLocks/>
              </p:cNvSpPr>
              <p:nvPr userDrawn="1"/>
            </p:nvSpPr>
            <p:spPr bwMode="auto">
              <a:xfrm>
                <a:off x="120780" y="-4233"/>
                <a:ext cx="280073" cy="278732"/>
              </a:xfrm>
              <a:custGeom>
                <a:avLst/>
                <a:gdLst>
                  <a:gd name="T0" fmla="*/ 44 w 88"/>
                  <a:gd name="T1" fmla="*/ 88 h 88"/>
                  <a:gd name="T2" fmla="*/ 75 w 88"/>
                  <a:gd name="T3" fmla="*/ 75 h 88"/>
                  <a:gd name="T4" fmla="*/ 88 w 88"/>
                  <a:gd name="T5" fmla="*/ 44 h 88"/>
                  <a:gd name="T6" fmla="*/ 75 w 88"/>
                  <a:gd name="T7" fmla="*/ 12 h 88"/>
                  <a:gd name="T8" fmla="*/ 44 w 88"/>
                  <a:gd name="T9" fmla="*/ 0 h 88"/>
                  <a:gd name="T10" fmla="*/ 13 w 88"/>
                  <a:gd name="T11" fmla="*/ 12 h 88"/>
                  <a:gd name="T12" fmla="*/ 0 w 88"/>
                  <a:gd name="T13" fmla="*/ 44 h 88"/>
                  <a:gd name="T14" fmla="*/ 13 w 88"/>
                  <a:gd name="T15" fmla="*/ 75 h 88"/>
                  <a:gd name="T16" fmla="*/ 44 w 88"/>
                  <a:gd name="T1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" h="88">
                    <a:moveTo>
                      <a:pt x="44" y="88"/>
                    </a:moveTo>
                    <a:cubicBezTo>
                      <a:pt x="56" y="88"/>
                      <a:pt x="66" y="83"/>
                      <a:pt x="75" y="75"/>
                    </a:cubicBezTo>
                    <a:cubicBezTo>
                      <a:pt x="84" y="67"/>
                      <a:pt x="88" y="56"/>
                      <a:pt x="88" y="44"/>
                    </a:cubicBezTo>
                    <a:cubicBezTo>
                      <a:pt x="88" y="31"/>
                      <a:pt x="84" y="21"/>
                      <a:pt x="75" y="12"/>
                    </a:cubicBezTo>
                    <a:cubicBezTo>
                      <a:pt x="66" y="4"/>
                      <a:pt x="56" y="0"/>
                      <a:pt x="44" y="0"/>
                    </a:cubicBezTo>
                    <a:cubicBezTo>
                      <a:pt x="31" y="0"/>
                      <a:pt x="21" y="4"/>
                      <a:pt x="13" y="12"/>
                    </a:cubicBezTo>
                    <a:cubicBezTo>
                      <a:pt x="4" y="21"/>
                      <a:pt x="0" y="31"/>
                      <a:pt x="0" y="44"/>
                    </a:cubicBezTo>
                    <a:cubicBezTo>
                      <a:pt x="0" y="56"/>
                      <a:pt x="4" y="67"/>
                      <a:pt x="13" y="75"/>
                    </a:cubicBezTo>
                    <a:cubicBezTo>
                      <a:pt x="21" y="83"/>
                      <a:pt x="31" y="88"/>
                      <a:pt x="44" y="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" name="Freeform 8"/>
              <p:cNvSpPr>
                <a:spLocks/>
              </p:cNvSpPr>
              <p:nvPr userDrawn="1"/>
            </p:nvSpPr>
            <p:spPr bwMode="auto">
              <a:xfrm>
                <a:off x="120780" y="554572"/>
                <a:ext cx="280073" cy="278732"/>
              </a:xfrm>
              <a:custGeom>
                <a:avLst/>
                <a:gdLst>
                  <a:gd name="T0" fmla="*/ 44 w 88"/>
                  <a:gd name="T1" fmla="*/ 88 h 88"/>
                  <a:gd name="T2" fmla="*/ 75 w 88"/>
                  <a:gd name="T3" fmla="*/ 75 h 88"/>
                  <a:gd name="T4" fmla="*/ 88 w 88"/>
                  <a:gd name="T5" fmla="*/ 44 h 88"/>
                  <a:gd name="T6" fmla="*/ 75 w 88"/>
                  <a:gd name="T7" fmla="*/ 12 h 88"/>
                  <a:gd name="T8" fmla="*/ 44 w 88"/>
                  <a:gd name="T9" fmla="*/ 0 h 88"/>
                  <a:gd name="T10" fmla="*/ 13 w 88"/>
                  <a:gd name="T11" fmla="*/ 12 h 88"/>
                  <a:gd name="T12" fmla="*/ 0 w 88"/>
                  <a:gd name="T13" fmla="*/ 44 h 88"/>
                  <a:gd name="T14" fmla="*/ 13 w 88"/>
                  <a:gd name="T15" fmla="*/ 75 h 88"/>
                  <a:gd name="T16" fmla="*/ 44 w 88"/>
                  <a:gd name="T1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" h="88">
                    <a:moveTo>
                      <a:pt x="44" y="88"/>
                    </a:moveTo>
                    <a:cubicBezTo>
                      <a:pt x="56" y="88"/>
                      <a:pt x="66" y="84"/>
                      <a:pt x="75" y="75"/>
                    </a:cubicBezTo>
                    <a:cubicBezTo>
                      <a:pt x="84" y="67"/>
                      <a:pt x="88" y="56"/>
                      <a:pt x="88" y="44"/>
                    </a:cubicBezTo>
                    <a:cubicBezTo>
                      <a:pt x="88" y="31"/>
                      <a:pt x="84" y="21"/>
                      <a:pt x="75" y="12"/>
                    </a:cubicBezTo>
                    <a:cubicBezTo>
                      <a:pt x="66" y="4"/>
                      <a:pt x="56" y="0"/>
                      <a:pt x="44" y="0"/>
                    </a:cubicBezTo>
                    <a:cubicBezTo>
                      <a:pt x="31" y="0"/>
                      <a:pt x="21" y="4"/>
                      <a:pt x="13" y="12"/>
                    </a:cubicBezTo>
                    <a:cubicBezTo>
                      <a:pt x="4" y="21"/>
                      <a:pt x="0" y="31"/>
                      <a:pt x="0" y="44"/>
                    </a:cubicBezTo>
                    <a:cubicBezTo>
                      <a:pt x="0" y="56"/>
                      <a:pt x="4" y="67"/>
                      <a:pt x="13" y="75"/>
                    </a:cubicBezTo>
                    <a:cubicBezTo>
                      <a:pt x="21" y="84"/>
                      <a:pt x="31" y="88"/>
                      <a:pt x="44" y="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8" name="Corde 17"/>
            <p:cNvSpPr>
              <a:spLocks noChangeAspect="1"/>
            </p:cNvSpPr>
            <p:nvPr userDrawn="1"/>
          </p:nvSpPr>
          <p:spPr>
            <a:xfrm flipH="1">
              <a:off x="-854608" y="3628825"/>
              <a:ext cx="1706400" cy="1706400"/>
            </a:xfrm>
            <a:prstGeom prst="chord">
              <a:avLst>
                <a:gd name="adj1" fmla="val 5398649"/>
                <a:gd name="adj2" fmla="val 16200000"/>
              </a:avLst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>
                <a:solidFill>
                  <a:srgbClr val="FF4438"/>
                </a:solidFill>
              </a:endParaRPr>
            </a:p>
          </p:txBody>
        </p:sp>
      </p:grpSp>
      <p:sp>
        <p:nvSpPr>
          <p:cNvPr id="19" name="Espace réservé du texte 18"/>
          <p:cNvSpPr>
            <a:spLocks noGrp="1"/>
          </p:cNvSpPr>
          <p:nvPr>
            <p:ph type="body" sz="quarter" idx="14"/>
          </p:nvPr>
        </p:nvSpPr>
        <p:spPr>
          <a:xfrm>
            <a:off x="522000" y="1260000"/>
            <a:ext cx="8100000" cy="216000"/>
          </a:xfrm>
        </p:spPr>
        <p:txBody>
          <a:bodyPr>
            <a:noAutofit/>
          </a:bodyPr>
          <a:lstStyle>
            <a:lvl1pPr>
              <a:defRPr sz="1100" b="1" i="1" cap="none" baseline="0">
                <a:solidFill>
                  <a:srgbClr val="7F7F7F"/>
                </a:solidFill>
              </a:defRPr>
            </a:lvl1pPr>
            <a:lvl2pPr>
              <a:spcBef>
                <a:spcPts val="300"/>
              </a:spcBef>
              <a:defRPr sz="1000" b="0" i="1">
                <a:solidFill>
                  <a:srgbClr val="7F7F7F"/>
                </a:solidFill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522000" y="44624"/>
            <a:ext cx="8100000" cy="615553"/>
          </a:xfrm>
        </p:spPr>
        <p:txBody>
          <a:bodyPr>
            <a:spAutoFit/>
          </a:bodyPr>
          <a:lstStyle>
            <a:lvl1pPr>
              <a:defRPr sz="40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diapo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6" hasCustomPrompt="1"/>
          </p:nvPr>
        </p:nvSpPr>
        <p:spPr>
          <a:xfrm>
            <a:off x="522000" y="512624"/>
            <a:ext cx="8100000" cy="615553"/>
          </a:xfrm>
        </p:spPr>
        <p:txBody>
          <a:bodyPr>
            <a:spAutoFit/>
          </a:bodyPr>
          <a:lstStyle>
            <a:lvl1pPr>
              <a:defRPr sz="4000" cap="none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sur 2 lignes</a:t>
            </a:r>
          </a:p>
        </p:txBody>
      </p:sp>
    </p:spTree>
    <p:extLst>
      <p:ext uri="{BB962C8B-B14F-4D97-AF65-F5344CB8AC3E}">
        <p14:creationId xmlns:p14="http://schemas.microsoft.com/office/powerpoint/2010/main" val="921013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3_ com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/>
          <p:cNvSpPr>
            <a:spLocks noGrp="1"/>
          </p:cNvSpPr>
          <p:nvPr>
            <p:ph type="body" sz="quarter" idx="13"/>
          </p:nvPr>
        </p:nvSpPr>
        <p:spPr>
          <a:xfrm>
            <a:off x="6984287" y="2880000"/>
            <a:ext cx="1655713" cy="2233613"/>
          </a:xfrm>
        </p:spPr>
        <p:txBody>
          <a:bodyPr>
            <a:noAutofit/>
          </a:bodyPr>
          <a:lstStyle>
            <a:lvl1pPr>
              <a:defRPr sz="1600" b="1" cap="none" baseline="0">
                <a:solidFill>
                  <a:schemeClr val="accent1"/>
                </a:solidFill>
              </a:defRPr>
            </a:lvl1pPr>
            <a:lvl2pPr>
              <a:defRPr sz="1400" b="0">
                <a:solidFill>
                  <a:schemeClr val="accent1"/>
                </a:solidFill>
              </a:defRPr>
            </a:lvl2pPr>
            <a:lvl3pPr>
              <a:defRPr sz="1200" b="0" i="1">
                <a:solidFill>
                  <a:schemeClr val="accent1"/>
                </a:solidFill>
              </a:defRPr>
            </a:lvl3pPr>
            <a:lvl4pPr>
              <a:defRPr sz="1100"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4"/>
          </p:nvPr>
        </p:nvSpPr>
        <p:spPr>
          <a:xfrm>
            <a:off x="522000" y="1260000"/>
            <a:ext cx="8100000" cy="216000"/>
          </a:xfrm>
        </p:spPr>
        <p:txBody>
          <a:bodyPr>
            <a:noAutofit/>
          </a:bodyPr>
          <a:lstStyle>
            <a:lvl1pPr>
              <a:defRPr sz="1100" b="1" i="1" cap="none" baseline="0">
                <a:solidFill>
                  <a:srgbClr val="7F7F7F"/>
                </a:solidFill>
              </a:defRPr>
            </a:lvl1pPr>
            <a:lvl2pPr>
              <a:spcBef>
                <a:spcPts val="300"/>
              </a:spcBef>
              <a:defRPr sz="1000" b="0" i="1">
                <a:solidFill>
                  <a:srgbClr val="7F7F7F"/>
                </a:solidFill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522000" y="44624"/>
            <a:ext cx="8100000" cy="615553"/>
          </a:xfrm>
        </p:spPr>
        <p:txBody>
          <a:bodyPr>
            <a:spAutoFit/>
          </a:bodyPr>
          <a:lstStyle>
            <a:lvl1pPr>
              <a:defRPr sz="40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diapo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6" hasCustomPrompt="1"/>
          </p:nvPr>
        </p:nvSpPr>
        <p:spPr>
          <a:xfrm>
            <a:off x="522000" y="512624"/>
            <a:ext cx="8100000" cy="615553"/>
          </a:xfrm>
        </p:spPr>
        <p:txBody>
          <a:bodyPr>
            <a:spAutoFit/>
          </a:bodyPr>
          <a:lstStyle>
            <a:lvl1pPr>
              <a:defRPr sz="4000" cap="none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sur 2 lignes</a:t>
            </a:r>
          </a:p>
        </p:txBody>
      </p:sp>
    </p:spTree>
    <p:extLst>
      <p:ext uri="{BB962C8B-B14F-4D97-AF65-F5344CB8AC3E}">
        <p14:creationId xmlns:p14="http://schemas.microsoft.com/office/powerpoint/2010/main" val="3802578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1763713" y="733751"/>
            <a:ext cx="6802657" cy="647700"/>
          </a:xfrm>
        </p:spPr>
        <p:txBody>
          <a:bodyPr>
            <a:noAutofit/>
          </a:bodyPr>
          <a:lstStyle>
            <a:lvl1pPr>
              <a:defRPr sz="4400" cap="none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sommaire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1" hasCustomPrompt="1"/>
          </p:nvPr>
        </p:nvSpPr>
        <p:spPr>
          <a:xfrm>
            <a:off x="1763713" y="1800000"/>
            <a:ext cx="6802657" cy="3960000"/>
          </a:xfrm>
        </p:spPr>
        <p:txBody>
          <a:bodyPr/>
          <a:lstStyle>
            <a:lvl1pPr marL="450850" marR="0" indent="-45085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80000"/>
              <a:buFont typeface="+mj-lt"/>
              <a:buAutoNum type="arabicPeriod"/>
              <a:tabLst/>
              <a:defRPr cap="all" baseline="0">
                <a:solidFill>
                  <a:schemeClr val="accent1"/>
                </a:solidFill>
              </a:defRPr>
            </a:lvl1pPr>
            <a:lvl2pPr marL="450850" indent="-268288">
              <a:lnSpc>
                <a:spcPct val="100000"/>
              </a:lnSpc>
              <a:spcBef>
                <a:spcPts val="900"/>
              </a:spcBef>
              <a:buSzPct val="120000"/>
              <a:buFont typeface="+mj-lt"/>
              <a:buAutoNum type="alphaLcPeriod"/>
              <a:defRPr sz="1400" b="0">
                <a:solidFill>
                  <a:schemeClr val="accent1"/>
                </a:solidFill>
              </a:defRPr>
            </a:lvl2pPr>
          </a:lstStyle>
          <a:p>
            <a:pPr lvl="0"/>
            <a:r>
              <a:rPr lang="fr-FR" dirty="0"/>
              <a:t>Nom chapitre 1</a:t>
            </a:r>
          </a:p>
          <a:p>
            <a:pPr lvl="1"/>
            <a:r>
              <a:rPr lang="fr-FR" dirty="0"/>
              <a:t>Sous-chapitre</a:t>
            </a:r>
          </a:p>
          <a:p>
            <a:pPr lvl="0"/>
            <a:endParaRPr lang="fr-FR" dirty="0"/>
          </a:p>
        </p:txBody>
      </p:sp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3430588" y="-638175"/>
            <a:ext cx="2282825" cy="813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3" name="Groupe 12"/>
          <p:cNvGrpSpPr/>
          <p:nvPr userDrawn="1"/>
        </p:nvGrpSpPr>
        <p:grpSpPr>
          <a:xfrm>
            <a:off x="-854608" y="-4233"/>
            <a:ext cx="1850771" cy="6862233"/>
            <a:chOff x="-854608" y="-4233"/>
            <a:chExt cx="1850771" cy="6862233"/>
          </a:xfrm>
          <a:solidFill>
            <a:schemeClr val="accent1"/>
          </a:solidFill>
        </p:grpSpPr>
        <p:grpSp>
          <p:nvGrpSpPr>
            <p:cNvPr id="14" name="Groupe 13"/>
            <p:cNvGrpSpPr/>
            <p:nvPr userDrawn="1"/>
          </p:nvGrpSpPr>
          <p:grpSpPr>
            <a:xfrm>
              <a:off x="0" y="5165504"/>
              <a:ext cx="996163" cy="1692496"/>
              <a:chOff x="0" y="5165504"/>
              <a:chExt cx="996163" cy="1692496"/>
            </a:xfrm>
            <a:grpFill/>
          </p:grpSpPr>
          <p:sp>
            <p:nvSpPr>
              <p:cNvPr id="24" name="Rectangle 23"/>
              <p:cNvSpPr/>
              <p:nvPr userDrawn="1"/>
            </p:nvSpPr>
            <p:spPr>
              <a:xfrm>
                <a:off x="0" y="6309320"/>
                <a:ext cx="827584" cy="548680"/>
              </a:xfrm>
              <a:prstGeom prst="rect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>
                  <a:solidFill>
                    <a:srgbClr val="FF4438"/>
                  </a:solidFill>
                </a:endParaRPr>
              </a:p>
            </p:txBody>
          </p:sp>
          <p:sp>
            <p:nvSpPr>
              <p:cNvPr id="25" name="Freeform 9"/>
              <p:cNvSpPr>
                <a:spLocks/>
              </p:cNvSpPr>
              <p:nvPr userDrawn="1"/>
            </p:nvSpPr>
            <p:spPr bwMode="auto">
              <a:xfrm>
                <a:off x="0" y="5165504"/>
                <a:ext cx="996163" cy="1692496"/>
              </a:xfrm>
              <a:custGeom>
                <a:avLst/>
                <a:gdLst>
                  <a:gd name="T0" fmla="*/ 539 w 741"/>
                  <a:gd name="T1" fmla="*/ 0 h 1263"/>
                  <a:gd name="T2" fmla="*/ 3 w 741"/>
                  <a:gd name="T3" fmla="*/ 845 h 1263"/>
                  <a:gd name="T4" fmla="*/ 0 w 741"/>
                  <a:gd name="T5" fmla="*/ 1079 h 1263"/>
                  <a:gd name="T6" fmla="*/ 0 w 741"/>
                  <a:gd name="T7" fmla="*/ 1261 h 1263"/>
                  <a:gd name="T8" fmla="*/ 741 w 741"/>
                  <a:gd name="T9" fmla="*/ 1263 h 1263"/>
                  <a:gd name="T10" fmla="*/ 539 w 741"/>
                  <a:gd name="T11" fmla="*/ 0 h 1263"/>
                  <a:gd name="connsiteX0" fmla="*/ 7306 w 10032"/>
                  <a:gd name="connsiteY0" fmla="*/ 0 h 10000"/>
                  <a:gd name="connsiteX1" fmla="*/ 0 w 10032"/>
                  <a:gd name="connsiteY1" fmla="*/ 6746 h 10000"/>
                  <a:gd name="connsiteX2" fmla="*/ 32 w 10032"/>
                  <a:gd name="connsiteY2" fmla="*/ 8543 h 10000"/>
                  <a:gd name="connsiteX3" fmla="*/ 32 w 10032"/>
                  <a:gd name="connsiteY3" fmla="*/ 9984 h 10000"/>
                  <a:gd name="connsiteX4" fmla="*/ 10032 w 10032"/>
                  <a:gd name="connsiteY4" fmla="*/ 10000 h 10000"/>
                  <a:gd name="connsiteX5" fmla="*/ 7306 w 10032"/>
                  <a:gd name="connsiteY5" fmla="*/ 0 h 10000"/>
                  <a:gd name="connsiteX0" fmla="*/ 7306 w 10032"/>
                  <a:gd name="connsiteY0" fmla="*/ 0 h 10000"/>
                  <a:gd name="connsiteX1" fmla="*/ 0 w 10032"/>
                  <a:gd name="connsiteY1" fmla="*/ 6746 h 10000"/>
                  <a:gd name="connsiteX2" fmla="*/ 32 w 10032"/>
                  <a:gd name="connsiteY2" fmla="*/ 8543 h 10000"/>
                  <a:gd name="connsiteX3" fmla="*/ 8 w 10032"/>
                  <a:gd name="connsiteY3" fmla="*/ 9984 h 10000"/>
                  <a:gd name="connsiteX4" fmla="*/ 10032 w 10032"/>
                  <a:gd name="connsiteY4" fmla="*/ 10000 h 10000"/>
                  <a:gd name="connsiteX5" fmla="*/ 7306 w 10032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32" h="10000">
                    <a:moveTo>
                      <a:pt x="7306" y="0"/>
                    </a:moveTo>
                    <a:lnTo>
                      <a:pt x="0" y="6746"/>
                    </a:lnTo>
                    <a:cubicBezTo>
                      <a:pt x="11" y="7345"/>
                      <a:pt x="21" y="7944"/>
                      <a:pt x="32" y="8543"/>
                    </a:cubicBezTo>
                    <a:cubicBezTo>
                      <a:pt x="24" y="9023"/>
                      <a:pt x="16" y="9504"/>
                      <a:pt x="8" y="9984"/>
                    </a:cubicBezTo>
                    <a:lnTo>
                      <a:pt x="10032" y="10000"/>
                    </a:lnTo>
                    <a:lnTo>
                      <a:pt x="730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6" name="Freeform 5"/>
            <p:cNvSpPr>
              <a:spLocks/>
            </p:cNvSpPr>
            <p:nvPr userDrawn="1"/>
          </p:nvSpPr>
          <p:spPr bwMode="auto">
            <a:xfrm>
              <a:off x="0" y="1819588"/>
              <a:ext cx="738373" cy="1708576"/>
            </a:xfrm>
            <a:custGeom>
              <a:avLst/>
              <a:gdLst>
                <a:gd name="T0" fmla="*/ 116 w 232"/>
                <a:gd name="T1" fmla="*/ 282 h 539"/>
                <a:gd name="T2" fmla="*/ 0 w 232"/>
                <a:gd name="T3" fmla="*/ 0 h 539"/>
                <a:gd name="T4" fmla="*/ 0 w 232"/>
                <a:gd name="T5" fmla="*/ 539 h 539"/>
                <a:gd name="T6" fmla="*/ 232 w 232"/>
                <a:gd name="T7" fmla="*/ 539 h 539"/>
                <a:gd name="T8" fmla="*/ 116 w 232"/>
                <a:gd name="T9" fmla="*/ 282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539">
                  <a:moveTo>
                    <a:pt x="116" y="282"/>
                  </a:moveTo>
                  <a:cubicBezTo>
                    <a:pt x="79" y="196"/>
                    <a:pt x="40" y="88"/>
                    <a:pt x="0" y="0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32" y="539"/>
                    <a:pt x="232" y="539"/>
                    <a:pt x="232" y="539"/>
                  </a:cubicBezTo>
                  <a:cubicBezTo>
                    <a:pt x="192" y="454"/>
                    <a:pt x="153" y="368"/>
                    <a:pt x="116" y="2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7" name="Groupe 16"/>
            <p:cNvGrpSpPr/>
            <p:nvPr userDrawn="1"/>
          </p:nvGrpSpPr>
          <p:grpSpPr>
            <a:xfrm>
              <a:off x="0" y="-4233"/>
              <a:ext cx="407380" cy="1734038"/>
              <a:chOff x="-6527" y="-4233"/>
              <a:chExt cx="407380" cy="1734038"/>
            </a:xfrm>
            <a:grpFill/>
          </p:grpSpPr>
          <p:sp>
            <p:nvSpPr>
              <p:cNvPr id="21" name="Rectangle 6"/>
              <p:cNvSpPr>
                <a:spLocks noChangeArrowheads="1"/>
              </p:cNvSpPr>
              <p:nvPr userDrawn="1"/>
            </p:nvSpPr>
            <p:spPr bwMode="auto">
              <a:xfrm>
                <a:off x="-6527" y="972671"/>
                <a:ext cx="268012" cy="75713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" name="Freeform 7"/>
              <p:cNvSpPr>
                <a:spLocks/>
              </p:cNvSpPr>
              <p:nvPr userDrawn="1"/>
            </p:nvSpPr>
            <p:spPr bwMode="auto">
              <a:xfrm>
                <a:off x="120780" y="-4233"/>
                <a:ext cx="280073" cy="278732"/>
              </a:xfrm>
              <a:custGeom>
                <a:avLst/>
                <a:gdLst>
                  <a:gd name="T0" fmla="*/ 44 w 88"/>
                  <a:gd name="T1" fmla="*/ 88 h 88"/>
                  <a:gd name="T2" fmla="*/ 75 w 88"/>
                  <a:gd name="T3" fmla="*/ 75 h 88"/>
                  <a:gd name="T4" fmla="*/ 88 w 88"/>
                  <a:gd name="T5" fmla="*/ 44 h 88"/>
                  <a:gd name="T6" fmla="*/ 75 w 88"/>
                  <a:gd name="T7" fmla="*/ 12 h 88"/>
                  <a:gd name="T8" fmla="*/ 44 w 88"/>
                  <a:gd name="T9" fmla="*/ 0 h 88"/>
                  <a:gd name="T10" fmla="*/ 13 w 88"/>
                  <a:gd name="T11" fmla="*/ 12 h 88"/>
                  <a:gd name="T12" fmla="*/ 0 w 88"/>
                  <a:gd name="T13" fmla="*/ 44 h 88"/>
                  <a:gd name="T14" fmla="*/ 13 w 88"/>
                  <a:gd name="T15" fmla="*/ 75 h 88"/>
                  <a:gd name="T16" fmla="*/ 44 w 88"/>
                  <a:gd name="T1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" h="88">
                    <a:moveTo>
                      <a:pt x="44" y="88"/>
                    </a:moveTo>
                    <a:cubicBezTo>
                      <a:pt x="56" y="88"/>
                      <a:pt x="66" y="83"/>
                      <a:pt x="75" y="75"/>
                    </a:cubicBezTo>
                    <a:cubicBezTo>
                      <a:pt x="84" y="67"/>
                      <a:pt x="88" y="56"/>
                      <a:pt x="88" y="44"/>
                    </a:cubicBezTo>
                    <a:cubicBezTo>
                      <a:pt x="88" y="31"/>
                      <a:pt x="84" y="21"/>
                      <a:pt x="75" y="12"/>
                    </a:cubicBezTo>
                    <a:cubicBezTo>
                      <a:pt x="66" y="4"/>
                      <a:pt x="56" y="0"/>
                      <a:pt x="44" y="0"/>
                    </a:cubicBezTo>
                    <a:cubicBezTo>
                      <a:pt x="31" y="0"/>
                      <a:pt x="21" y="4"/>
                      <a:pt x="13" y="12"/>
                    </a:cubicBezTo>
                    <a:cubicBezTo>
                      <a:pt x="4" y="21"/>
                      <a:pt x="0" y="31"/>
                      <a:pt x="0" y="44"/>
                    </a:cubicBezTo>
                    <a:cubicBezTo>
                      <a:pt x="0" y="56"/>
                      <a:pt x="4" y="67"/>
                      <a:pt x="13" y="75"/>
                    </a:cubicBezTo>
                    <a:cubicBezTo>
                      <a:pt x="21" y="83"/>
                      <a:pt x="31" y="88"/>
                      <a:pt x="44" y="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" name="Freeform 8"/>
              <p:cNvSpPr>
                <a:spLocks/>
              </p:cNvSpPr>
              <p:nvPr userDrawn="1"/>
            </p:nvSpPr>
            <p:spPr bwMode="auto">
              <a:xfrm>
                <a:off x="120780" y="554572"/>
                <a:ext cx="280073" cy="278732"/>
              </a:xfrm>
              <a:custGeom>
                <a:avLst/>
                <a:gdLst>
                  <a:gd name="T0" fmla="*/ 44 w 88"/>
                  <a:gd name="T1" fmla="*/ 88 h 88"/>
                  <a:gd name="T2" fmla="*/ 75 w 88"/>
                  <a:gd name="T3" fmla="*/ 75 h 88"/>
                  <a:gd name="T4" fmla="*/ 88 w 88"/>
                  <a:gd name="T5" fmla="*/ 44 h 88"/>
                  <a:gd name="T6" fmla="*/ 75 w 88"/>
                  <a:gd name="T7" fmla="*/ 12 h 88"/>
                  <a:gd name="T8" fmla="*/ 44 w 88"/>
                  <a:gd name="T9" fmla="*/ 0 h 88"/>
                  <a:gd name="T10" fmla="*/ 13 w 88"/>
                  <a:gd name="T11" fmla="*/ 12 h 88"/>
                  <a:gd name="T12" fmla="*/ 0 w 88"/>
                  <a:gd name="T13" fmla="*/ 44 h 88"/>
                  <a:gd name="T14" fmla="*/ 13 w 88"/>
                  <a:gd name="T15" fmla="*/ 75 h 88"/>
                  <a:gd name="T16" fmla="*/ 44 w 88"/>
                  <a:gd name="T1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" h="88">
                    <a:moveTo>
                      <a:pt x="44" y="88"/>
                    </a:moveTo>
                    <a:cubicBezTo>
                      <a:pt x="56" y="88"/>
                      <a:pt x="66" y="84"/>
                      <a:pt x="75" y="75"/>
                    </a:cubicBezTo>
                    <a:cubicBezTo>
                      <a:pt x="84" y="67"/>
                      <a:pt x="88" y="56"/>
                      <a:pt x="88" y="44"/>
                    </a:cubicBezTo>
                    <a:cubicBezTo>
                      <a:pt x="88" y="31"/>
                      <a:pt x="84" y="21"/>
                      <a:pt x="75" y="12"/>
                    </a:cubicBezTo>
                    <a:cubicBezTo>
                      <a:pt x="66" y="4"/>
                      <a:pt x="56" y="0"/>
                      <a:pt x="44" y="0"/>
                    </a:cubicBezTo>
                    <a:cubicBezTo>
                      <a:pt x="31" y="0"/>
                      <a:pt x="21" y="4"/>
                      <a:pt x="13" y="12"/>
                    </a:cubicBezTo>
                    <a:cubicBezTo>
                      <a:pt x="4" y="21"/>
                      <a:pt x="0" y="31"/>
                      <a:pt x="0" y="44"/>
                    </a:cubicBezTo>
                    <a:cubicBezTo>
                      <a:pt x="0" y="56"/>
                      <a:pt x="4" y="67"/>
                      <a:pt x="13" y="75"/>
                    </a:cubicBezTo>
                    <a:cubicBezTo>
                      <a:pt x="21" y="84"/>
                      <a:pt x="31" y="88"/>
                      <a:pt x="44" y="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20" name="Corde 19"/>
            <p:cNvSpPr>
              <a:spLocks noChangeAspect="1"/>
            </p:cNvSpPr>
            <p:nvPr userDrawn="1"/>
          </p:nvSpPr>
          <p:spPr>
            <a:xfrm flipH="1">
              <a:off x="-854608" y="3628825"/>
              <a:ext cx="1706400" cy="1706400"/>
            </a:xfrm>
            <a:prstGeom prst="chord">
              <a:avLst>
                <a:gd name="adj1" fmla="val 5398649"/>
                <a:gd name="adj2" fmla="val 16200000"/>
              </a:avLst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>
                <a:solidFill>
                  <a:srgbClr val="FF443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2786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3_ com en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/>
          <p:cNvSpPr>
            <a:spLocks noGrp="1"/>
          </p:cNvSpPr>
          <p:nvPr>
            <p:ph type="body" sz="quarter" idx="13"/>
          </p:nvPr>
        </p:nvSpPr>
        <p:spPr>
          <a:xfrm>
            <a:off x="522001" y="5760000"/>
            <a:ext cx="8118000" cy="720000"/>
          </a:xfrm>
        </p:spPr>
        <p:txBody>
          <a:bodyPr>
            <a:noAutofit/>
          </a:bodyPr>
          <a:lstStyle>
            <a:lvl1pPr>
              <a:defRPr sz="1600" b="1" cap="none" baseline="0">
                <a:solidFill>
                  <a:schemeClr val="accent1"/>
                </a:solidFill>
              </a:defRPr>
            </a:lvl1pPr>
            <a:lvl2pPr>
              <a:defRPr sz="1400" b="0">
                <a:solidFill>
                  <a:schemeClr val="accent1"/>
                </a:solidFill>
              </a:defRPr>
            </a:lvl2pPr>
            <a:lvl3pPr>
              <a:defRPr sz="1200" b="0" i="1">
                <a:solidFill>
                  <a:srgbClr val="FE4237"/>
                </a:solidFill>
              </a:defRPr>
            </a:lvl3pPr>
            <a:lvl4pPr>
              <a:defRPr sz="1100"/>
            </a:lvl4pPr>
            <a:lvl5pPr>
              <a:defRPr>
                <a:solidFill>
                  <a:srgbClr val="1F1545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4"/>
          </p:nvPr>
        </p:nvSpPr>
        <p:spPr>
          <a:xfrm>
            <a:off x="522000" y="1260000"/>
            <a:ext cx="8100000" cy="216000"/>
          </a:xfrm>
        </p:spPr>
        <p:txBody>
          <a:bodyPr>
            <a:noAutofit/>
          </a:bodyPr>
          <a:lstStyle>
            <a:lvl1pPr>
              <a:defRPr sz="1100" b="1" i="1" cap="none" baseline="0">
                <a:solidFill>
                  <a:srgbClr val="7F7F7F"/>
                </a:solidFill>
              </a:defRPr>
            </a:lvl1pPr>
            <a:lvl2pPr>
              <a:spcBef>
                <a:spcPts val="300"/>
              </a:spcBef>
              <a:defRPr sz="1000" b="0" i="1">
                <a:solidFill>
                  <a:srgbClr val="7F7F7F"/>
                </a:solidFill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522000" y="44624"/>
            <a:ext cx="8100000" cy="615553"/>
          </a:xfrm>
        </p:spPr>
        <p:txBody>
          <a:bodyPr>
            <a:spAutoFit/>
          </a:bodyPr>
          <a:lstStyle>
            <a:lvl1pPr>
              <a:defRPr sz="40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diapo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6" hasCustomPrompt="1"/>
          </p:nvPr>
        </p:nvSpPr>
        <p:spPr>
          <a:xfrm>
            <a:off x="522000" y="512624"/>
            <a:ext cx="8100000" cy="615553"/>
          </a:xfrm>
        </p:spPr>
        <p:txBody>
          <a:bodyPr>
            <a:spAutoFit/>
          </a:bodyPr>
          <a:lstStyle>
            <a:lvl1pPr>
              <a:defRPr sz="4000" cap="none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sur 2 lignes</a:t>
            </a:r>
          </a:p>
        </p:txBody>
      </p:sp>
    </p:spTree>
    <p:extLst>
      <p:ext uri="{BB962C8B-B14F-4D97-AF65-F5344CB8AC3E}">
        <p14:creationId xmlns:p14="http://schemas.microsoft.com/office/powerpoint/2010/main" val="4248316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3_ sans 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texte 18"/>
          <p:cNvSpPr>
            <a:spLocks noGrp="1"/>
          </p:cNvSpPr>
          <p:nvPr>
            <p:ph type="body" sz="quarter" idx="14"/>
          </p:nvPr>
        </p:nvSpPr>
        <p:spPr>
          <a:xfrm>
            <a:off x="522000" y="1260000"/>
            <a:ext cx="8100000" cy="216000"/>
          </a:xfrm>
        </p:spPr>
        <p:txBody>
          <a:bodyPr>
            <a:noAutofit/>
          </a:bodyPr>
          <a:lstStyle>
            <a:lvl1pPr>
              <a:defRPr sz="1100" b="1" i="1" cap="none" baseline="0">
                <a:solidFill>
                  <a:srgbClr val="7F7F7F"/>
                </a:solidFill>
              </a:defRPr>
            </a:lvl1pPr>
            <a:lvl2pPr>
              <a:spcBef>
                <a:spcPts val="300"/>
              </a:spcBef>
              <a:defRPr sz="1000" b="0" i="1">
                <a:solidFill>
                  <a:srgbClr val="7F7F7F"/>
                </a:solidFill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522000" y="44624"/>
            <a:ext cx="8100000" cy="615553"/>
          </a:xfrm>
        </p:spPr>
        <p:txBody>
          <a:bodyPr>
            <a:spAutoFit/>
          </a:bodyPr>
          <a:lstStyle>
            <a:lvl1pPr>
              <a:defRPr sz="40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diapo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6" hasCustomPrompt="1"/>
          </p:nvPr>
        </p:nvSpPr>
        <p:spPr>
          <a:xfrm>
            <a:off x="522000" y="512624"/>
            <a:ext cx="8100000" cy="615553"/>
          </a:xfrm>
        </p:spPr>
        <p:txBody>
          <a:bodyPr>
            <a:spAutoFit/>
          </a:bodyPr>
          <a:lstStyle>
            <a:lvl1pPr>
              <a:defRPr sz="4000" cap="none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sur 2 lignes</a:t>
            </a:r>
          </a:p>
        </p:txBody>
      </p:sp>
    </p:spTree>
    <p:extLst>
      <p:ext uri="{BB962C8B-B14F-4D97-AF65-F5344CB8AC3E}">
        <p14:creationId xmlns:p14="http://schemas.microsoft.com/office/powerpoint/2010/main" val="2590251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: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522000" y="44624"/>
            <a:ext cx="8100000" cy="615553"/>
          </a:xfrm>
        </p:spPr>
        <p:txBody>
          <a:bodyPr>
            <a:spAutoFit/>
          </a:bodyPr>
          <a:lstStyle>
            <a:lvl1pPr>
              <a:defRPr sz="40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diapo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6" hasCustomPrompt="1"/>
          </p:nvPr>
        </p:nvSpPr>
        <p:spPr>
          <a:xfrm>
            <a:off x="522000" y="512624"/>
            <a:ext cx="8100000" cy="615553"/>
          </a:xfrm>
        </p:spPr>
        <p:txBody>
          <a:bodyPr>
            <a:spAutoFit/>
          </a:bodyPr>
          <a:lstStyle>
            <a:lvl1pPr>
              <a:defRPr sz="4000" cap="none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sur 2 lignes</a:t>
            </a:r>
          </a:p>
        </p:txBody>
      </p:sp>
      <p:sp>
        <p:nvSpPr>
          <p:cNvPr id="5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522000" y="2060849"/>
            <a:ext cx="3780000" cy="4078077"/>
          </a:xfrm>
        </p:spPr>
        <p:txBody>
          <a:bodyPr numCol="1"/>
          <a:lstStyle>
            <a:lvl1pPr algn="just">
              <a:defRPr>
                <a:solidFill>
                  <a:schemeClr val="accent2"/>
                </a:solidFill>
              </a:defRPr>
            </a:lvl1pPr>
            <a:lvl2pPr algn="just">
              <a:defRPr>
                <a:solidFill>
                  <a:schemeClr val="accent1"/>
                </a:solidFill>
              </a:defRPr>
            </a:lvl2pPr>
            <a:lvl3pPr algn="just">
              <a:defRPr>
                <a:solidFill>
                  <a:schemeClr val="accent2"/>
                </a:solidFill>
              </a:defRPr>
            </a:lvl3pPr>
            <a:lvl4pPr algn="just">
              <a:defRPr>
                <a:solidFill>
                  <a:schemeClr val="accent1"/>
                </a:solidFill>
              </a:defRPr>
            </a:lvl4pPr>
            <a:lvl5pPr algn="just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4842000" y="2060848"/>
            <a:ext cx="3780000" cy="4078078"/>
          </a:xfrm>
        </p:spPr>
        <p:txBody>
          <a:bodyPr numCol="1"/>
          <a:lstStyle>
            <a:lvl1pPr algn="just">
              <a:defRPr>
                <a:solidFill>
                  <a:schemeClr val="accent2"/>
                </a:solidFill>
              </a:defRPr>
            </a:lvl1pPr>
            <a:lvl2pPr algn="just">
              <a:defRPr>
                <a:solidFill>
                  <a:schemeClr val="accent1"/>
                </a:solidFill>
              </a:defRPr>
            </a:lvl2pPr>
            <a:lvl3pPr algn="just">
              <a:defRPr>
                <a:solidFill>
                  <a:schemeClr val="accent2"/>
                </a:solidFill>
              </a:defRPr>
            </a:lvl3pPr>
            <a:lvl4pPr algn="just">
              <a:defRPr>
                <a:solidFill>
                  <a:schemeClr val="accent1"/>
                </a:solidFill>
              </a:defRPr>
            </a:lvl4pPr>
            <a:lvl5pPr algn="just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944239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: 2 colonnes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522000" y="44624"/>
            <a:ext cx="8100000" cy="615553"/>
          </a:xfrm>
        </p:spPr>
        <p:txBody>
          <a:bodyPr>
            <a:spAutoFit/>
          </a:bodyPr>
          <a:lstStyle>
            <a:lvl1pPr>
              <a:defRPr sz="40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diapo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6" hasCustomPrompt="1"/>
          </p:nvPr>
        </p:nvSpPr>
        <p:spPr>
          <a:xfrm>
            <a:off x="522000" y="512624"/>
            <a:ext cx="8100000" cy="615553"/>
          </a:xfrm>
        </p:spPr>
        <p:txBody>
          <a:bodyPr>
            <a:spAutoFit/>
          </a:bodyPr>
          <a:lstStyle>
            <a:lvl1pPr>
              <a:defRPr sz="4000" cap="none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sur 2 lignes</a:t>
            </a: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4842000" y="4194926"/>
            <a:ext cx="3780000" cy="19440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522000" y="2060849"/>
            <a:ext cx="3780000" cy="4078077"/>
          </a:xfrm>
        </p:spPr>
        <p:txBody>
          <a:bodyPr numCol="1"/>
          <a:lstStyle>
            <a:lvl1pPr algn="just">
              <a:defRPr>
                <a:solidFill>
                  <a:schemeClr val="accent2"/>
                </a:solidFill>
              </a:defRPr>
            </a:lvl1pPr>
            <a:lvl2pPr algn="just">
              <a:defRPr>
                <a:solidFill>
                  <a:schemeClr val="accent1"/>
                </a:solidFill>
              </a:defRPr>
            </a:lvl2pPr>
            <a:lvl3pPr algn="just">
              <a:defRPr>
                <a:solidFill>
                  <a:schemeClr val="accent2"/>
                </a:solidFill>
              </a:defRPr>
            </a:lvl3pPr>
            <a:lvl4pPr algn="just">
              <a:defRPr>
                <a:solidFill>
                  <a:schemeClr val="accent1"/>
                </a:solidFill>
              </a:defRPr>
            </a:lvl4pPr>
            <a:lvl5pPr algn="just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4842000" y="2060848"/>
            <a:ext cx="3780000" cy="1944000"/>
          </a:xfrm>
        </p:spPr>
        <p:txBody>
          <a:bodyPr numCol="1"/>
          <a:lstStyle>
            <a:lvl1pPr algn="just">
              <a:defRPr>
                <a:solidFill>
                  <a:schemeClr val="accent2"/>
                </a:solidFill>
              </a:defRPr>
            </a:lvl1pPr>
            <a:lvl2pPr algn="just">
              <a:defRPr>
                <a:solidFill>
                  <a:schemeClr val="accent1"/>
                </a:solidFill>
              </a:defRPr>
            </a:lvl2pPr>
            <a:lvl3pPr algn="just">
              <a:defRPr>
                <a:solidFill>
                  <a:schemeClr val="accent2"/>
                </a:solidFill>
              </a:defRPr>
            </a:lvl3pPr>
            <a:lvl4pPr algn="just">
              <a:defRPr>
                <a:solidFill>
                  <a:schemeClr val="accent1"/>
                </a:solidFill>
              </a:defRPr>
            </a:lvl4pPr>
            <a:lvl5pPr algn="just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419888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: 1 colonne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522000" y="44624"/>
            <a:ext cx="8100000" cy="615553"/>
          </a:xfrm>
        </p:spPr>
        <p:txBody>
          <a:bodyPr>
            <a:spAutoFit/>
          </a:bodyPr>
          <a:lstStyle>
            <a:lvl1pPr>
              <a:defRPr sz="40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diapo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6" hasCustomPrompt="1"/>
          </p:nvPr>
        </p:nvSpPr>
        <p:spPr>
          <a:xfrm>
            <a:off x="522000" y="512624"/>
            <a:ext cx="8100000" cy="615553"/>
          </a:xfrm>
        </p:spPr>
        <p:txBody>
          <a:bodyPr>
            <a:spAutoFit/>
          </a:bodyPr>
          <a:lstStyle>
            <a:lvl1pPr>
              <a:defRPr sz="4000" cap="none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sur 2 lignes</a:t>
            </a:r>
          </a:p>
        </p:txBody>
      </p:sp>
      <p:sp>
        <p:nvSpPr>
          <p:cNvPr id="10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5562000" y="2062646"/>
            <a:ext cx="3060000" cy="4078077"/>
          </a:xfrm>
        </p:spPr>
        <p:txBody>
          <a:bodyPr/>
          <a:lstStyle>
            <a:lvl1pPr>
              <a:defRPr>
                <a:solidFill>
                  <a:srgbClr val="77787B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11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522000" y="2060849"/>
            <a:ext cx="4500000" cy="4078077"/>
          </a:xfrm>
        </p:spPr>
        <p:txBody>
          <a:bodyPr numCol="1"/>
          <a:lstStyle>
            <a:lvl1pPr algn="just">
              <a:defRPr>
                <a:solidFill>
                  <a:schemeClr val="accent2"/>
                </a:solidFill>
              </a:defRPr>
            </a:lvl1pPr>
            <a:lvl2pPr algn="just">
              <a:defRPr>
                <a:solidFill>
                  <a:schemeClr val="accent1"/>
                </a:solidFill>
              </a:defRPr>
            </a:lvl2pPr>
            <a:lvl3pPr algn="just">
              <a:defRPr>
                <a:solidFill>
                  <a:schemeClr val="accent2"/>
                </a:solidFill>
              </a:defRPr>
            </a:lvl3pPr>
            <a:lvl4pPr algn="just">
              <a:defRPr>
                <a:solidFill>
                  <a:schemeClr val="accent1"/>
                </a:solidFill>
              </a:defRPr>
            </a:lvl4pPr>
            <a:lvl5pPr algn="just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759079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: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522000" y="44624"/>
            <a:ext cx="8100000" cy="615553"/>
          </a:xfrm>
        </p:spPr>
        <p:txBody>
          <a:bodyPr>
            <a:spAutoFit/>
          </a:bodyPr>
          <a:lstStyle>
            <a:lvl1pPr>
              <a:defRPr sz="40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diapo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6" hasCustomPrompt="1"/>
          </p:nvPr>
        </p:nvSpPr>
        <p:spPr>
          <a:xfrm>
            <a:off x="522000" y="512624"/>
            <a:ext cx="8100000" cy="615553"/>
          </a:xfrm>
        </p:spPr>
        <p:txBody>
          <a:bodyPr>
            <a:spAutoFit/>
          </a:bodyPr>
          <a:lstStyle>
            <a:lvl1pPr>
              <a:defRPr sz="4000" cap="none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sur 2 lignes</a:t>
            </a:r>
          </a:p>
        </p:txBody>
      </p:sp>
      <p:sp>
        <p:nvSpPr>
          <p:cNvPr id="11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522000" y="2060849"/>
            <a:ext cx="8100000" cy="4078077"/>
          </a:xfrm>
        </p:spPr>
        <p:txBody>
          <a:bodyPr numCol="1"/>
          <a:lstStyle>
            <a:lvl1pPr algn="just">
              <a:defRPr>
                <a:solidFill>
                  <a:schemeClr val="accent2"/>
                </a:solidFill>
              </a:defRPr>
            </a:lvl1pPr>
            <a:lvl2pPr algn="just">
              <a:defRPr>
                <a:solidFill>
                  <a:schemeClr val="accent1"/>
                </a:solidFill>
              </a:defRPr>
            </a:lvl2pPr>
            <a:lvl3pPr algn="just">
              <a:defRPr>
                <a:solidFill>
                  <a:schemeClr val="accent2"/>
                </a:solidFill>
              </a:defRPr>
            </a:lvl3pPr>
            <a:lvl4pPr algn="just">
              <a:defRPr>
                <a:solidFill>
                  <a:schemeClr val="accent1"/>
                </a:solidFill>
              </a:defRPr>
            </a:lvl4pPr>
            <a:lvl5pPr algn="just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270097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p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035893" y="554613"/>
            <a:ext cx="7404710" cy="1063175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5000" cap="none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rupture…</a:t>
            </a:r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35893" y="1909187"/>
            <a:ext cx="7404709" cy="3778180"/>
          </a:xfrm>
        </p:spPr>
        <p:txBody>
          <a:bodyPr lIns="0" tIns="0" rIns="0" bIns="0" anchor="t">
            <a:noAutofit/>
          </a:bodyPr>
          <a:lstStyle>
            <a:lvl1pPr marL="0" indent="0" rtl="0">
              <a:lnSpc>
                <a:spcPct val="110000"/>
              </a:lnSpc>
              <a:spcBef>
                <a:spcPts val="900"/>
              </a:spcBef>
              <a:buNone/>
              <a:defRPr lang="fr-FR" sz="1900" i="0" cap="none" baseline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 courant</a:t>
            </a:r>
          </a:p>
        </p:txBody>
      </p:sp>
      <p:sp>
        <p:nvSpPr>
          <p:cNvPr id="9" name="ZoneTexte 8"/>
          <p:cNvSpPr txBox="1"/>
          <p:nvPr userDrawn="1"/>
        </p:nvSpPr>
        <p:spPr>
          <a:xfrm>
            <a:off x="5891973" y="6587658"/>
            <a:ext cx="26404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800" dirty="0">
                <a:solidFill>
                  <a:schemeClr val="bg1"/>
                </a:solidFill>
              </a:rPr>
              <a:t>Les Français, l’alcool et la conduite – Décembre 2018</a:t>
            </a:r>
          </a:p>
        </p:txBody>
      </p:sp>
      <p:sp>
        <p:nvSpPr>
          <p:cNvPr id="10" name="Secteurs 9"/>
          <p:cNvSpPr>
            <a:spLocks noChangeAspect="1"/>
          </p:cNvSpPr>
          <p:nvPr userDrawn="1"/>
        </p:nvSpPr>
        <p:spPr>
          <a:xfrm>
            <a:off x="8714554" y="6427145"/>
            <a:ext cx="864000" cy="864000"/>
          </a:xfrm>
          <a:prstGeom prst="pie">
            <a:avLst>
              <a:gd name="adj1" fmla="val 10796337"/>
              <a:gd name="adj2" fmla="val 16200000"/>
            </a:avLst>
          </a:pr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solidFill>
                <a:srgbClr val="FF4438"/>
              </a:solidFill>
            </a:endParaRP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8889023" y="6587658"/>
            <a:ext cx="182742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fld id="{2E97B8A2-BCAD-44AD-9CBA-5632D1BB3EB4}" type="slidenum">
              <a:rPr lang="fr-FR" sz="800" b="0" smtClean="0">
                <a:solidFill>
                  <a:schemeClr val="accent1"/>
                </a:solidFill>
              </a:rPr>
              <a:pPr algn="ctr"/>
              <a:t>‹N°›</a:t>
            </a:fld>
            <a:endParaRPr lang="fr-FR" sz="800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065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p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035893" y="554613"/>
            <a:ext cx="7404710" cy="1063175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50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rupture…</a:t>
            </a:r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35893" y="1909187"/>
            <a:ext cx="7404709" cy="3778180"/>
          </a:xfrm>
        </p:spPr>
        <p:txBody>
          <a:bodyPr lIns="0" tIns="0" rIns="0" bIns="0" anchor="t">
            <a:noAutofit/>
          </a:bodyPr>
          <a:lstStyle>
            <a:lvl1pPr marL="0" indent="0" rtl="0">
              <a:lnSpc>
                <a:spcPct val="110000"/>
              </a:lnSpc>
              <a:spcBef>
                <a:spcPts val="900"/>
              </a:spcBef>
              <a:buNone/>
              <a:defRPr lang="fr-FR" sz="1900" i="0" cap="none" baseline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 courant</a:t>
            </a:r>
          </a:p>
        </p:txBody>
      </p:sp>
      <p:sp>
        <p:nvSpPr>
          <p:cNvPr id="9" name="ZoneTexte 8"/>
          <p:cNvSpPr txBox="1"/>
          <p:nvPr userDrawn="1"/>
        </p:nvSpPr>
        <p:spPr>
          <a:xfrm>
            <a:off x="5891973" y="6587658"/>
            <a:ext cx="26404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800" dirty="0">
                <a:solidFill>
                  <a:schemeClr val="bg1"/>
                </a:solidFill>
              </a:rPr>
              <a:t>Les Français, l’alcool et la conduite – Décembre 2018</a:t>
            </a:r>
          </a:p>
        </p:txBody>
      </p:sp>
      <p:sp>
        <p:nvSpPr>
          <p:cNvPr id="10" name="Secteurs 9"/>
          <p:cNvSpPr>
            <a:spLocks noChangeAspect="1"/>
          </p:cNvSpPr>
          <p:nvPr userDrawn="1"/>
        </p:nvSpPr>
        <p:spPr>
          <a:xfrm>
            <a:off x="8714554" y="6427145"/>
            <a:ext cx="864000" cy="864000"/>
          </a:xfrm>
          <a:prstGeom prst="pie">
            <a:avLst>
              <a:gd name="adj1" fmla="val 10796337"/>
              <a:gd name="adj2" fmla="val 16200000"/>
            </a:avLst>
          </a:pr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solidFill>
                <a:srgbClr val="FF4438"/>
              </a:solidFill>
            </a:endParaRP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8889023" y="6587658"/>
            <a:ext cx="182742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fld id="{2E97B8A2-BCAD-44AD-9CBA-5632D1BB3EB4}" type="slidenum">
              <a:rPr lang="fr-FR" sz="800" b="0" smtClean="0">
                <a:solidFill>
                  <a:schemeClr val="accent2"/>
                </a:solidFill>
              </a:rPr>
              <a:pPr algn="ctr"/>
              <a:t>‹N°›</a:t>
            </a:fld>
            <a:endParaRPr lang="fr-FR" sz="800" b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5242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p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035893" y="554613"/>
            <a:ext cx="7404710" cy="1063175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5000" cap="none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rupture…</a:t>
            </a:r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35893" y="1909187"/>
            <a:ext cx="7404709" cy="3778180"/>
          </a:xfrm>
        </p:spPr>
        <p:txBody>
          <a:bodyPr lIns="0" tIns="0" rIns="0" bIns="0" anchor="t">
            <a:noAutofit/>
          </a:bodyPr>
          <a:lstStyle>
            <a:lvl1pPr marL="0" indent="0" rtl="0">
              <a:lnSpc>
                <a:spcPct val="110000"/>
              </a:lnSpc>
              <a:spcBef>
                <a:spcPts val="900"/>
              </a:spcBef>
              <a:buNone/>
              <a:defRPr lang="fr-FR" sz="1900" i="0" cap="none" baseline="0" smtClean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Texte courant</a:t>
            </a:r>
          </a:p>
        </p:txBody>
      </p:sp>
      <p:sp>
        <p:nvSpPr>
          <p:cNvPr id="13" name="Forme libre 12"/>
          <p:cNvSpPr/>
          <p:nvPr userDrawn="1"/>
        </p:nvSpPr>
        <p:spPr>
          <a:xfrm>
            <a:off x="8711952" y="6424701"/>
            <a:ext cx="432048" cy="433299"/>
          </a:xfrm>
          <a:custGeom>
            <a:avLst/>
            <a:gdLst>
              <a:gd name="connsiteX0" fmla="*/ 432048 w 432048"/>
              <a:gd name="connsiteY0" fmla="*/ 0 h 433299"/>
              <a:gd name="connsiteX1" fmla="*/ 432048 w 432048"/>
              <a:gd name="connsiteY1" fmla="*/ 433299 h 433299"/>
              <a:gd name="connsiteX2" fmla="*/ 126 w 432048"/>
              <a:gd name="connsiteY2" fmla="*/ 433299 h 433299"/>
              <a:gd name="connsiteX3" fmla="*/ 0 w 432048"/>
              <a:gd name="connsiteY3" fmla="*/ 432048 h 433299"/>
              <a:gd name="connsiteX4" fmla="*/ 432048 w 432048"/>
              <a:gd name="connsiteY4" fmla="*/ 0 h 433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48" h="433299">
                <a:moveTo>
                  <a:pt x="432048" y="0"/>
                </a:moveTo>
                <a:lnTo>
                  <a:pt x="432048" y="433299"/>
                </a:lnTo>
                <a:lnTo>
                  <a:pt x="126" y="433299"/>
                </a:lnTo>
                <a:lnTo>
                  <a:pt x="0" y="432048"/>
                </a:lnTo>
                <a:cubicBezTo>
                  <a:pt x="0" y="193434"/>
                  <a:pt x="193434" y="0"/>
                  <a:pt x="432048" y="0"/>
                </a:cubicBezTo>
                <a:close/>
              </a:path>
            </a:pathLst>
          </a:cu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solidFill>
                <a:srgbClr val="FF4438"/>
              </a:solidFill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8889023" y="6587658"/>
            <a:ext cx="182742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fld id="{2E97B8A2-BCAD-44AD-9CBA-5632D1BB3EB4}" type="slidenum">
              <a:rPr lang="fr-FR" sz="800" b="0" smtClean="0">
                <a:solidFill>
                  <a:schemeClr val="bg1"/>
                </a:solidFill>
              </a:rPr>
              <a:pPr algn="ctr"/>
              <a:t>‹N°›</a:t>
            </a:fld>
            <a:endParaRPr lang="fr-FR" sz="800" b="0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 userDrawn="1"/>
        </p:nvSpPr>
        <p:spPr>
          <a:xfrm>
            <a:off x="5891973" y="6587658"/>
            <a:ext cx="26404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800" dirty="0">
                <a:solidFill>
                  <a:srgbClr val="7F7F7F"/>
                </a:solidFill>
              </a:rPr>
              <a:t>Les Français, l’alcool et la conduite – Décembre 2018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onnes cou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 userDrawn="1"/>
        </p:nvGrpSpPr>
        <p:grpSpPr>
          <a:xfrm>
            <a:off x="7448607" y="-509"/>
            <a:ext cx="1695393" cy="6858509"/>
            <a:chOff x="7448607" y="-509"/>
            <a:chExt cx="1695393" cy="6858509"/>
          </a:xfrm>
        </p:grpSpPr>
        <p:grpSp>
          <p:nvGrpSpPr>
            <p:cNvPr id="144" name="Groupe 143"/>
            <p:cNvGrpSpPr/>
            <p:nvPr userDrawn="1"/>
          </p:nvGrpSpPr>
          <p:grpSpPr>
            <a:xfrm>
              <a:off x="8807485" y="6256361"/>
              <a:ext cx="336515" cy="601639"/>
              <a:chOff x="5554712" y="5554658"/>
              <a:chExt cx="482332" cy="862339"/>
            </a:xfrm>
            <a:solidFill>
              <a:schemeClr val="accent1"/>
            </a:solidFill>
          </p:grpSpPr>
          <p:sp>
            <p:nvSpPr>
              <p:cNvPr id="266" name="Ellipse 265"/>
              <p:cNvSpPr>
                <a:spLocks noChangeAspect="1"/>
              </p:cNvSpPr>
              <p:nvPr/>
            </p:nvSpPr>
            <p:spPr>
              <a:xfrm flipH="1">
                <a:off x="5639278" y="5554658"/>
                <a:ext cx="313200" cy="3132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  <p:sp>
            <p:nvSpPr>
              <p:cNvPr id="267" name="Triangle isocèle 266"/>
              <p:cNvSpPr/>
              <p:nvPr/>
            </p:nvSpPr>
            <p:spPr>
              <a:xfrm flipH="1">
                <a:off x="5554712" y="5891525"/>
                <a:ext cx="482332" cy="525472"/>
              </a:xfrm>
              <a:prstGeom prst="triangl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</p:grpSp>
        <p:grpSp>
          <p:nvGrpSpPr>
            <p:cNvPr id="145" name="Groupe 144"/>
            <p:cNvGrpSpPr/>
            <p:nvPr userDrawn="1"/>
          </p:nvGrpSpPr>
          <p:grpSpPr>
            <a:xfrm>
              <a:off x="7490416" y="6256360"/>
              <a:ext cx="218514" cy="601640"/>
              <a:chOff x="3913139" y="5554658"/>
              <a:chExt cx="313200" cy="862339"/>
            </a:xfrm>
            <a:solidFill>
              <a:schemeClr val="accent1"/>
            </a:solidFill>
          </p:grpSpPr>
          <p:grpSp>
            <p:nvGrpSpPr>
              <p:cNvPr id="258" name="Groupe 257"/>
              <p:cNvGrpSpPr/>
              <p:nvPr/>
            </p:nvGrpSpPr>
            <p:grpSpPr>
              <a:xfrm>
                <a:off x="3935364" y="5888429"/>
                <a:ext cx="265705" cy="528568"/>
                <a:chOff x="3116305" y="4008635"/>
                <a:chExt cx="265705" cy="528568"/>
              </a:xfrm>
              <a:grpFill/>
            </p:grpSpPr>
            <p:grpSp>
              <p:nvGrpSpPr>
                <p:cNvPr id="260" name="Groupe 259"/>
                <p:cNvGrpSpPr/>
                <p:nvPr/>
              </p:nvGrpSpPr>
              <p:grpSpPr>
                <a:xfrm flipH="1">
                  <a:off x="3116305" y="4008635"/>
                  <a:ext cx="265705" cy="262512"/>
                  <a:chOff x="917931" y="15147"/>
                  <a:chExt cx="1249385" cy="1234372"/>
                </a:xfrm>
                <a:grpFill/>
              </p:grpSpPr>
              <p:sp>
                <p:nvSpPr>
                  <p:cNvPr id="262" name="Ellipse 261"/>
                  <p:cNvSpPr>
                    <a:spLocks noChangeAspect="1"/>
                  </p:cNvSpPr>
                  <p:nvPr/>
                </p:nvSpPr>
                <p:spPr>
                  <a:xfrm>
                    <a:off x="917931" y="15147"/>
                    <a:ext cx="428399" cy="428399"/>
                  </a:xfrm>
                  <a:prstGeom prst="ellipse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dirty="0">
                      <a:solidFill>
                        <a:srgbClr val="FF4438"/>
                      </a:solidFill>
                    </a:endParaRPr>
                  </a:p>
                </p:txBody>
              </p:sp>
              <p:sp>
                <p:nvSpPr>
                  <p:cNvPr id="263" name="Ellipse 262"/>
                  <p:cNvSpPr>
                    <a:spLocks noChangeAspect="1"/>
                  </p:cNvSpPr>
                  <p:nvPr/>
                </p:nvSpPr>
                <p:spPr>
                  <a:xfrm>
                    <a:off x="1738917" y="15147"/>
                    <a:ext cx="428399" cy="428399"/>
                  </a:xfrm>
                  <a:prstGeom prst="ellipse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dirty="0">
                      <a:solidFill>
                        <a:srgbClr val="FF4438"/>
                      </a:solidFill>
                    </a:endParaRPr>
                  </a:p>
                </p:txBody>
              </p:sp>
              <p:sp>
                <p:nvSpPr>
                  <p:cNvPr id="264" name="Ellipse 263"/>
                  <p:cNvSpPr>
                    <a:spLocks noChangeAspect="1"/>
                  </p:cNvSpPr>
                  <p:nvPr/>
                </p:nvSpPr>
                <p:spPr>
                  <a:xfrm>
                    <a:off x="917931" y="821120"/>
                    <a:ext cx="428399" cy="428399"/>
                  </a:xfrm>
                  <a:prstGeom prst="ellipse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dirty="0">
                      <a:solidFill>
                        <a:srgbClr val="FF4438"/>
                      </a:solidFill>
                    </a:endParaRPr>
                  </a:p>
                </p:txBody>
              </p:sp>
              <p:sp>
                <p:nvSpPr>
                  <p:cNvPr id="265" name="Ellipse 264"/>
                  <p:cNvSpPr>
                    <a:spLocks noChangeAspect="1"/>
                  </p:cNvSpPr>
                  <p:nvPr/>
                </p:nvSpPr>
                <p:spPr>
                  <a:xfrm>
                    <a:off x="1738917" y="821120"/>
                    <a:ext cx="428399" cy="428399"/>
                  </a:xfrm>
                  <a:prstGeom prst="ellipse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dirty="0">
                      <a:solidFill>
                        <a:srgbClr val="FF4438"/>
                      </a:solidFill>
                    </a:endParaRPr>
                  </a:p>
                </p:txBody>
              </p:sp>
            </p:grpSp>
            <p:sp>
              <p:nvSpPr>
                <p:cNvPr id="261" name="Rectangle 260"/>
                <p:cNvSpPr/>
                <p:nvPr/>
              </p:nvSpPr>
              <p:spPr>
                <a:xfrm flipH="1">
                  <a:off x="3166765" y="4310403"/>
                  <a:ext cx="165600" cy="22680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>
                    <a:solidFill>
                      <a:srgbClr val="FF4438"/>
                    </a:solidFill>
                  </a:endParaRPr>
                </a:p>
              </p:txBody>
            </p:sp>
          </p:grpSp>
          <p:sp>
            <p:nvSpPr>
              <p:cNvPr id="259" name="Ellipse 258"/>
              <p:cNvSpPr>
                <a:spLocks noChangeAspect="1"/>
              </p:cNvSpPr>
              <p:nvPr/>
            </p:nvSpPr>
            <p:spPr>
              <a:xfrm flipH="1">
                <a:off x="3913139" y="5554658"/>
                <a:ext cx="313200" cy="3132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</p:grpSp>
        <p:grpSp>
          <p:nvGrpSpPr>
            <p:cNvPr id="146" name="Groupe 145"/>
            <p:cNvGrpSpPr/>
            <p:nvPr userDrawn="1"/>
          </p:nvGrpSpPr>
          <p:grpSpPr>
            <a:xfrm>
              <a:off x="8045384" y="6256360"/>
              <a:ext cx="425647" cy="601640"/>
              <a:chOff x="4590935" y="5554658"/>
              <a:chExt cx="610087" cy="862339"/>
            </a:xfrm>
            <a:solidFill>
              <a:schemeClr val="accent1"/>
            </a:solidFill>
          </p:grpSpPr>
          <p:grpSp>
            <p:nvGrpSpPr>
              <p:cNvPr id="254" name="Groupe 253"/>
              <p:cNvGrpSpPr/>
              <p:nvPr/>
            </p:nvGrpSpPr>
            <p:grpSpPr>
              <a:xfrm flipH="1">
                <a:off x="4590935" y="5897424"/>
                <a:ext cx="610087" cy="519573"/>
                <a:chOff x="6045501" y="4219200"/>
                <a:chExt cx="3098499" cy="2638800"/>
              </a:xfrm>
              <a:grpFill/>
            </p:grpSpPr>
            <p:sp>
              <p:nvSpPr>
                <p:cNvPr id="256" name="Triangle isocèle 255"/>
                <p:cNvSpPr/>
                <p:nvPr/>
              </p:nvSpPr>
              <p:spPr>
                <a:xfrm>
                  <a:off x="7027200" y="4219200"/>
                  <a:ext cx="2116800" cy="2638800"/>
                </a:xfrm>
                <a:prstGeom prst="triangle">
                  <a:avLst>
                    <a:gd name="adj" fmla="val 79957"/>
                  </a:avLst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>
                    <a:solidFill>
                      <a:srgbClr val="FF4438"/>
                    </a:solidFill>
                  </a:endParaRPr>
                </a:p>
              </p:txBody>
            </p:sp>
            <p:sp>
              <p:nvSpPr>
                <p:cNvPr id="257" name="Triangle isocèle 256"/>
                <p:cNvSpPr/>
                <p:nvPr/>
              </p:nvSpPr>
              <p:spPr>
                <a:xfrm flipH="1">
                  <a:off x="6045501" y="4219200"/>
                  <a:ext cx="2116800" cy="2638800"/>
                </a:xfrm>
                <a:prstGeom prst="triangle">
                  <a:avLst>
                    <a:gd name="adj" fmla="val 79957"/>
                  </a:avLst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>
                    <a:solidFill>
                      <a:srgbClr val="FF4438"/>
                    </a:solidFill>
                  </a:endParaRPr>
                </a:p>
              </p:txBody>
            </p:sp>
          </p:grpSp>
          <p:sp>
            <p:nvSpPr>
              <p:cNvPr id="255" name="Ellipse 254"/>
              <p:cNvSpPr>
                <a:spLocks noChangeAspect="1"/>
              </p:cNvSpPr>
              <p:nvPr/>
            </p:nvSpPr>
            <p:spPr>
              <a:xfrm flipH="1">
                <a:off x="4739378" y="5554658"/>
                <a:ext cx="313200" cy="3132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</p:grpSp>
        <p:grpSp>
          <p:nvGrpSpPr>
            <p:cNvPr id="147" name="Groupe 146"/>
            <p:cNvGrpSpPr/>
            <p:nvPr userDrawn="1"/>
          </p:nvGrpSpPr>
          <p:grpSpPr>
            <a:xfrm>
              <a:off x="7449145" y="4464672"/>
              <a:ext cx="336515" cy="601639"/>
              <a:chOff x="5554712" y="5554658"/>
              <a:chExt cx="482332" cy="862339"/>
            </a:xfrm>
            <a:solidFill>
              <a:schemeClr val="accent1"/>
            </a:solidFill>
          </p:grpSpPr>
          <p:sp>
            <p:nvSpPr>
              <p:cNvPr id="252" name="Ellipse 251"/>
              <p:cNvSpPr>
                <a:spLocks noChangeAspect="1"/>
              </p:cNvSpPr>
              <p:nvPr/>
            </p:nvSpPr>
            <p:spPr>
              <a:xfrm flipH="1">
                <a:off x="5639278" y="5554658"/>
                <a:ext cx="313200" cy="3132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  <p:sp>
            <p:nvSpPr>
              <p:cNvPr id="253" name="Triangle isocèle 252"/>
              <p:cNvSpPr/>
              <p:nvPr/>
            </p:nvSpPr>
            <p:spPr>
              <a:xfrm flipH="1">
                <a:off x="5554712" y="5891525"/>
                <a:ext cx="482332" cy="525472"/>
              </a:xfrm>
              <a:prstGeom prst="triangl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</p:grpSp>
        <p:grpSp>
          <p:nvGrpSpPr>
            <p:cNvPr id="148" name="Groupe 147"/>
            <p:cNvGrpSpPr/>
            <p:nvPr userDrawn="1"/>
          </p:nvGrpSpPr>
          <p:grpSpPr>
            <a:xfrm>
              <a:off x="8142750" y="4464671"/>
              <a:ext cx="218514" cy="601640"/>
              <a:chOff x="3913139" y="5554658"/>
              <a:chExt cx="313200" cy="862339"/>
            </a:xfrm>
            <a:solidFill>
              <a:schemeClr val="accent1"/>
            </a:solidFill>
          </p:grpSpPr>
          <p:grpSp>
            <p:nvGrpSpPr>
              <p:cNvPr id="244" name="Groupe 243"/>
              <p:cNvGrpSpPr/>
              <p:nvPr/>
            </p:nvGrpSpPr>
            <p:grpSpPr>
              <a:xfrm>
                <a:off x="3935364" y="5888429"/>
                <a:ext cx="265705" cy="528568"/>
                <a:chOff x="3116305" y="4008635"/>
                <a:chExt cx="265705" cy="528568"/>
              </a:xfrm>
              <a:grpFill/>
            </p:grpSpPr>
            <p:grpSp>
              <p:nvGrpSpPr>
                <p:cNvPr id="246" name="Groupe 245"/>
                <p:cNvGrpSpPr/>
                <p:nvPr/>
              </p:nvGrpSpPr>
              <p:grpSpPr>
                <a:xfrm flipH="1">
                  <a:off x="3116305" y="4008635"/>
                  <a:ext cx="265705" cy="262512"/>
                  <a:chOff x="917931" y="15147"/>
                  <a:chExt cx="1249385" cy="1234372"/>
                </a:xfrm>
                <a:grpFill/>
              </p:grpSpPr>
              <p:sp>
                <p:nvSpPr>
                  <p:cNvPr id="248" name="Ellipse 247"/>
                  <p:cNvSpPr>
                    <a:spLocks noChangeAspect="1"/>
                  </p:cNvSpPr>
                  <p:nvPr/>
                </p:nvSpPr>
                <p:spPr>
                  <a:xfrm>
                    <a:off x="917931" y="15147"/>
                    <a:ext cx="428399" cy="428399"/>
                  </a:xfrm>
                  <a:prstGeom prst="ellipse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dirty="0">
                      <a:solidFill>
                        <a:srgbClr val="FF4438"/>
                      </a:solidFill>
                    </a:endParaRPr>
                  </a:p>
                </p:txBody>
              </p:sp>
              <p:sp>
                <p:nvSpPr>
                  <p:cNvPr id="249" name="Ellipse 248"/>
                  <p:cNvSpPr>
                    <a:spLocks noChangeAspect="1"/>
                  </p:cNvSpPr>
                  <p:nvPr/>
                </p:nvSpPr>
                <p:spPr>
                  <a:xfrm>
                    <a:off x="1738917" y="15147"/>
                    <a:ext cx="428399" cy="428399"/>
                  </a:xfrm>
                  <a:prstGeom prst="ellipse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dirty="0">
                      <a:solidFill>
                        <a:srgbClr val="FF4438"/>
                      </a:solidFill>
                    </a:endParaRPr>
                  </a:p>
                </p:txBody>
              </p:sp>
              <p:sp>
                <p:nvSpPr>
                  <p:cNvPr id="250" name="Ellipse 249"/>
                  <p:cNvSpPr>
                    <a:spLocks noChangeAspect="1"/>
                  </p:cNvSpPr>
                  <p:nvPr/>
                </p:nvSpPr>
                <p:spPr>
                  <a:xfrm>
                    <a:off x="917931" y="821120"/>
                    <a:ext cx="428399" cy="428399"/>
                  </a:xfrm>
                  <a:prstGeom prst="ellipse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dirty="0">
                      <a:solidFill>
                        <a:srgbClr val="FF4438"/>
                      </a:solidFill>
                    </a:endParaRPr>
                  </a:p>
                </p:txBody>
              </p:sp>
              <p:sp>
                <p:nvSpPr>
                  <p:cNvPr id="251" name="Ellipse 250"/>
                  <p:cNvSpPr>
                    <a:spLocks noChangeAspect="1"/>
                  </p:cNvSpPr>
                  <p:nvPr/>
                </p:nvSpPr>
                <p:spPr>
                  <a:xfrm>
                    <a:off x="1738917" y="821120"/>
                    <a:ext cx="428399" cy="428399"/>
                  </a:xfrm>
                  <a:prstGeom prst="ellipse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dirty="0">
                      <a:solidFill>
                        <a:srgbClr val="FF4438"/>
                      </a:solidFill>
                    </a:endParaRPr>
                  </a:p>
                </p:txBody>
              </p:sp>
            </p:grpSp>
            <p:sp>
              <p:nvSpPr>
                <p:cNvPr id="247" name="Rectangle 246"/>
                <p:cNvSpPr/>
                <p:nvPr/>
              </p:nvSpPr>
              <p:spPr>
                <a:xfrm flipH="1">
                  <a:off x="3166765" y="4310403"/>
                  <a:ext cx="165600" cy="22680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>
                    <a:solidFill>
                      <a:srgbClr val="FF4438"/>
                    </a:solidFill>
                  </a:endParaRPr>
                </a:p>
              </p:txBody>
            </p:sp>
          </p:grpSp>
          <p:sp>
            <p:nvSpPr>
              <p:cNvPr id="245" name="Ellipse 244"/>
              <p:cNvSpPr>
                <a:spLocks noChangeAspect="1"/>
              </p:cNvSpPr>
              <p:nvPr/>
            </p:nvSpPr>
            <p:spPr>
              <a:xfrm flipH="1">
                <a:off x="3913139" y="5554658"/>
                <a:ext cx="313200" cy="3132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</p:grpSp>
        <p:grpSp>
          <p:nvGrpSpPr>
            <p:cNvPr id="149" name="Groupe 148"/>
            <p:cNvGrpSpPr/>
            <p:nvPr userDrawn="1"/>
          </p:nvGrpSpPr>
          <p:grpSpPr>
            <a:xfrm>
              <a:off x="8718353" y="4464671"/>
              <a:ext cx="425647" cy="601640"/>
              <a:chOff x="4590935" y="5554658"/>
              <a:chExt cx="610087" cy="862339"/>
            </a:xfrm>
            <a:solidFill>
              <a:schemeClr val="accent1"/>
            </a:solidFill>
          </p:grpSpPr>
          <p:grpSp>
            <p:nvGrpSpPr>
              <p:cNvPr id="240" name="Groupe 239"/>
              <p:cNvGrpSpPr/>
              <p:nvPr/>
            </p:nvGrpSpPr>
            <p:grpSpPr>
              <a:xfrm flipH="1">
                <a:off x="4590935" y="5897424"/>
                <a:ext cx="610087" cy="519573"/>
                <a:chOff x="6045501" y="4219200"/>
                <a:chExt cx="3098499" cy="2638800"/>
              </a:xfrm>
              <a:grpFill/>
            </p:grpSpPr>
            <p:sp>
              <p:nvSpPr>
                <p:cNvPr id="242" name="Triangle isocèle 241"/>
                <p:cNvSpPr/>
                <p:nvPr/>
              </p:nvSpPr>
              <p:spPr>
                <a:xfrm>
                  <a:off x="7027200" y="4219200"/>
                  <a:ext cx="2116800" cy="2638800"/>
                </a:xfrm>
                <a:prstGeom prst="triangle">
                  <a:avLst>
                    <a:gd name="adj" fmla="val 79957"/>
                  </a:avLst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>
                    <a:solidFill>
                      <a:srgbClr val="FF4438"/>
                    </a:solidFill>
                  </a:endParaRPr>
                </a:p>
              </p:txBody>
            </p:sp>
            <p:sp>
              <p:nvSpPr>
                <p:cNvPr id="243" name="Triangle isocèle 242"/>
                <p:cNvSpPr/>
                <p:nvPr/>
              </p:nvSpPr>
              <p:spPr>
                <a:xfrm flipH="1">
                  <a:off x="6045501" y="4219200"/>
                  <a:ext cx="2116800" cy="2638800"/>
                </a:xfrm>
                <a:prstGeom prst="triangle">
                  <a:avLst>
                    <a:gd name="adj" fmla="val 79957"/>
                  </a:avLst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>
                    <a:solidFill>
                      <a:srgbClr val="FF4438"/>
                    </a:solidFill>
                  </a:endParaRPr>
                </a:p>
              </p:txBody>
            </p:sp>
          </p:grpSp>
          <p:sp>
            <p:nvSpPr>
              <p:cNvPr id="241" name="Ellipse 240"/>
              <p:cNvSpPr>
                <a:spLocks noChangeAspect="1"/>
              </p:cNvSpPr>
              <p:nvPr/>
            </p:nvSpPr>
            <p:spPr>
              <a:xfrm flipH="1">
                <a:off x="4739378" y="5554658"/>
                <a:ext cx="313200" cy="3132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</p:grpSp>
        <p:grpSp>
          <p:nvGrpSpPr>
            <p:cNvPr id="150" name="Groupe 149"/>
            <p:cNvGrpSpPr/>
            <p:nvPr userDrawn="1"/>
          </p:nvGrpSpPr>
          <p:grpSpPr>
            <a:xfrm>
              <a:off x="7467231" y="5360515"/>
              <a:ext cx="425647" cy="601640"/>
              <a:chOff x="4590935" y="5554658"/>
              <a:chExt cx="610087" cy="862339"/>
            </a:xfrm>
            <a:solidFill>
              <a:schemeClr val="accent1"/>
            </a:solidFill>
          </p:grpSpPr>
          <p:grpSp>
            <p:nvGrpSpPr>
              <p:cNvPr id="236" name="Groupe 235"/>
              <p:cNvGrpSpPr/>
              <p:nvPr/>
            </p:nvGrpSpPr>
            <p:grpSpPr>
              <a:xfrm flipH="1">
                <a:off x="4590935" y="5897424"/>
                <a:ext cx="610087" cy="519573"/>
                <a:chOff x="6045501" y="4219200"/>
                <a:chExt cx="3098499" cy="2638800"/>
              </a:xfrm>
              <a:grpFill/>
            </p:grpSpPr>
            <p:sp>
              <p:nvSpPr>
                <p:cNvPr id="238" name="Triangle isocèle 237"/>
                <p:cNvSpPr/>
                <p:nvPr/>
              </p:nvSpPr>
              <p:spPr>
                <a:xfrm>
                  <a:off x="7027200" y="4219200"/>
                  <a:ext cx="2116800" cy="2638800"/>
                </a:xfrm>
                <a:prstGeom prst="triangle">
                  <a:avLst>
                    <a:gd name="adj" fmla="val 79957"/>
                  </a:avLst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>
                    <a:solidFill>
                      <a:srgbClr val="FF4438"/>
                    </a:solidFill>
                  </a:endParaRPr>
                </a:p>
              </p:txBody>
            </p:sp>
            <p:sp>
              <p:nvSpPr>
                <p:cNvPr id="239" name="Triangle isocèle 238"/>
                <p:cNvSpPr/>
                <p:nvPr/>
              </p:nvSpPr>
              <p:spPr>
                <a:xfrm flipH="1">
                  <a:off x="6045501" y="4219200"/>
                  <a:ext cx="2116800" cy="2638800"/>
                </a:xfrm>
                <a:prstGeom prst="triangle">
                  <a:avLst>
                    <a:gd name="adj" fmla="val 79957"/>
                  </a:avLst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>
                    <a:solidFill>
                      <a:srgbClr val="FF4438"/>
                    </a:solidFill>
                  </a:endParaRPr>
                </a:p>
              </p:txBody>
            </p:sp>
          </p:grpSp>
          <p:sp>
            <p:nvSpPr>
              <p:cNvPr id="237" name="Ellipse 236"/>
              <p:cNvSpPr>
                <a:spLocks noChangeAspect="1"/>
              </p:cNvSpPr>
              <p:nvPr/>
            </p:nvSpPr>
            <p:spPr>
              <a:xfrm flipH="1">
                <a:off x="4739378" y="5554658"/>
                <a:ext cx="313200" cy="3132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</p:grpSp>
        <p:grpSp>
          <p:nvGrpSpPr>
            <p:cNvPr id="151" name="Groupe 150"/>
            <p:cNvGrpSpPr/>
            <p:nvPr userDrawn="1"/>
          </p:nvGrpSpPr>
          <p:grpSpPr>
            <a:xfrm>
              <a:off x="8137475" y="5360516"/>
              <a:ext cx="336515" cy="601639"/>
              <a:chOff x="5554712" y="5554658"/>
              <a:chExt cx="482332" cy="862339"/>
            </a:xfrm>
            <a:solidFill>
              <a:schemeClr val="accent1"/>
            </a:solidFill>
          </p:grpSpPr>
          <p:sp>
            <p:nvSpPr>
              <p:cNvPr id="234" name="Ellipse 233"/>
              <p:cNvSpPr>
                <a:spLocks noChangeAspect="1"/>
              </p:cNvSpPr>
              <p:nvPr/>
            </p:nvSpPr>
            <p:spPr>
              <a:xfrm flipH="1">
                <a:off x="5639278" y="5554658"/>
                <a:ext cx="313200" cy="3132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  <p:sp>
            <p:nvSpPr>
              <p:cNvPr id="235" name="Triangle isocèle 234"/>
              <p:cNvSpPr/>
              <p:nvPr/>
            </p:nvSpPr>
            <p:spPr>
              <a:xfrm flipH="1">
                <a:off x="5554712" y="5891525"/>
                <a:ext cx="482332" cy="525472"/>
              </a:xfrm>
              <a:prstGeom prst="triangl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</p:grpSp>
        <p:grpSp>
          <p:nvGrpSpPr>
            <p:cNvPr id="152" name="Groupe 151"/>
            <p:cNvGrpSpPr/>
            <p:nvPr userDrawn="1"/>
          </p:nvGrpSpPr>
          <p:grpSpPr>
            <a:xfrm>
              <a:off x="8718353" y="5360515"/>
              <a:ext cx="425647" cy="601640"/>
              <a:chOff x="4590935" y="5554658"/>
              <a:chExt cx="610087" cy="862339"/>
            </a:xfrm>
            <a:solidFill>
              <a:schemeClr val="accent1"/>
            </a:solidFill>
          </p:grpSpPr>
          <p:grpSp>
            <p:nvGrpSpPr>
              <p:cNvPr id="230" name="Groupe 229"/>
              <p:cNvGrpSpPr/>
              <p:nvPr/>
            </p:nvGrpSpPr>
            <p:grpSpPr>
              <a:xfrm flipH="1">
                <a:off x="4590935" y="5897424"/>
                <a:ext cx="610087" cy="519573"/>
                <a:chOff x="6045501" y="4219200"/>
                <a:chExt cx="3098499" cy="2638800"/>
              </a:xfrm>
              <a:grpFill/>
            </p:grpSpPr>
            <p:sp>
              <p:nvSpPr>
                <p:cNvPr id="232" name="Triangle isocèle 231"/>
                <p:cNvSpPr/>
                <p:nvPr/>
              </p:nvSpPr>
              <p:spPr>
                <a:xfrm>
                  <a:off x="7027200" y="4219200"/>
                  <a:ext cx="2116800" cy="2638800"/>
                </a:xfrm>
                <a:prstGeom prst="triangle">
                  <a:avLst>
                    <a:gd name="adj" fmla="val 79957"/>
                  </a:avLst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>
                    <a:solidFill>
                      <a:srgbClr val="FF4438"/>
                    </a:solidFill>
                  </a:endParaRPr>
                </a:p>
              </p:txBody>
            </p:sp>
            <p:sp>
              <p:nvSpPr>
                <p:cNvPr id="233" name="Triangle isocèle 232"/>
                <p:cNvSpPr/>
                <p:nvPr/>
              </p:nvSpPr>
              <p:spPr>
                <a:xfrm flipH="1">
                  <a:off x="6045501" y="4219200"/>
                  <a:ext cx="2116800" cy="2638800"/>
                </a:xfrm>
                <a:prstGeom prst="triangle">
                  <a:avLst>
                    <a:gd name="adj" fmla="val 79957"/>
                  </a:avLst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>
                    <a:solidFill>
                      <a:srgbClr val="FF4438"/>
                    </a:solidFill>
                  </a:endParaRPr>
                </a:p>
              </p:txBody>
            </p:sp>
          </p:grpSp>
          <p:sp>
            <p:nvSpPr>
              <p:cNvPr id="231" name="Ellipse 230"/>
              <p:cNvSpPr>
                <a:spLocks noChangeAspect="1"/>
              </p:cNvSpPr>
              <p:nvPr/>
            </p:nvSpPr>
            <p:spPr>
              <a:xfrm flipH="1">
                <a:off x="4739378" y="5554658"/>
                <a:ext cx="313200" cy="3132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</p:grpSp>
        <p:grpSp>
          <p:nvGrpSpPr>
            <p:cNvPr id="153" name="Groupe 152"/>
            <p:cNvGrpSpPr/>
            <p:nvPr userDrawn="1"/>
          </p:nvGrpSpPr>
          <p:grpSpPr>
            <a:xfrm>
              <a:off x="7487477" y="3572001"/>
              <a:ext cx="218514" cy="601640"/>
              <a:chOff x="3913139" y="5554658"/>
              <a:chExt cx="313200" cy="862339"/>
            </a:xfrm>
            <a:solidFill>
              <a:schemeClr val="accent1"/>
            </a:solidFill>
          </p:grpSpPr>
          <p:grpSp>
            <p:nvGrpSpPr>
              <p:cNvPr id="222" name="Groupe 221"/>
              <p:cNvGrpSpPr/>
              <p:nvPr/>
            </p:nvGrpSpPr>
            <p:grpSpPr>
              <a:xfrm>
                <a:off x="3935364" y="5888429"/>
                <a:ext cx="265705" cy="528568"/>
                <a:chOff x="3116305" y="4008635"/>
                <a:chExt cx="265705" cy="528568"/>
              </a:xfrm>
              <a:grpFill/>
            </p:grpSpPr>
            <p:grpSp>
              <p:nvGrpSpPr>
                <p:cNvPr id="224" name="Groupe 223"/>
                <p:cNvGrpSpPr/>
                <p:nvPr/>
              </p:nvGrpSpPr>
              <p:grpSpPr>
                <a:xfrm flipH="1">
                  <a:off x="3116305" y="4008635"/>
                  <a:ext cx="265705" cy="262512"/>
                  <a:chOff x="917931" y="15147"/>
                  <a:chExt cx="1249385" cy="1234372"/>
                </a:xfrm>
                <a:grpFill/>
              </p:grpSpPr>
              <p:sp>
                <p:nvSpPr>
                  <p:cNvPr id="226" name="Ellipse 225"/>
                  <p:cNvSpPr>
                    <a:spLocks noChangeAspect="1"/>
                  </p:cNvSpPr>
                  <p:nvPr/>
                </p:nvSpPr>
                <p:spPr>
                  <a:xfrm>
                    <a:off x="917931" y="15147"/>
                    <a:ext cx="428399" cy="428399"/>
                  </a:xfrm>
                  <a:prstGeom prst="ellipse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dirty="0">
                      <a:solidFill>
                        <a:srgbClr val="FF4438"/>
                      </a:solidFill>
                    </a:endParaRPr>
                  </a:p>
                </p:txBody>
              </p:sp>
              <p:sp>
                <p:nvSpPr>
                  <p:cNvPr id="227" name="Ellipse 226"/>
                  <p:cNvSpPr>
                    <a:spLocks noChangeAspect="1"/>
                  </p:cNvSpPr>
                  <p:nvPr/>
                </p:nvSpPr>
                <p:spPr>
                  <a:xfrm>
                    <a:off x="1738917" y="15147"/>
                    <a:ext cx="428399" cy="428399"/>
                  </a:xfrm>
                  <a:prstGeom prst="ellipse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dirty="0">
                      <a:solidFill>
                        <a:srgbClr val="FF4438"/>
                      </a:solidFill>
                    </a:endParaRPr>
                  </a:p>
                </p:txBody>
              </p:sp>
              <p:sp>
                <p:nvSpPr>
                  <p:cNvPr id="228" name="Ellipse 227"/>
                  <p:cNvSpPr>
                    <a:spLocks noChangeAspect="1"/>
                  </p:cNvSpPr>
                  <p:nvPr/>
                </p:nvSpPr>
                <p:spPr>
                  <a:xfrm>
                    <a:off x="917931" y="821120"/>
                    <a:ext cx="428399" cy="428399"/>
                  </a:xfrm>
                  <a:prstGeom prst="ellipse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dirty="0">
                      <a:solidFill>
                        <a:srgbClr val="FF4438"/>
                      </a:solidFill>
                    </a:endParaRPr>
                  </a:p>
                </p:txBody>
              </p:sp>
              <p:sp>
                <p:nvSpPr>
                  <p:cNvPr id="229" name="Ellipse 228"/>
                  <p:cNvSpPr>
                    <a:spLocks noChangeAspect="1"/>
                  </p:cNvSpPr>
                  <p:nvPr/>
                </p:nvSpPr>
                <p:spPr>
                  <a:xfrm>
                    <a:off x="1738917" y="821120"/>
                    <a:ext cx="428399" cy="428399"/>
                  </a:xfrm>
                  <a:prstGeom prst="ellipse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dirty="0">
                      <a:solidFill>
                        <a:srgbClr val="FF4438"/>
                      </a:solidFill>
                    </a:endParaRPr>
                  </a:p>
                </p:txBody>
              </p:sp>
            </p:grpSp>
            <p:sp>
              <p:nvSpPr>
                <p:cNvPr id="225" name="Rectangle 224"/>
                <p:cNvSpPr/>
                <p:nvPr/>
              </p:nvSpPr>
              <p:spPr>
                <a:xfrm flipH="1">
                  <a:off x="3166765" y="4310403"/>
                  <a:ext cx="165600" cy="22680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>
                    <a:solidFill>
                      <a:srgbClr val="FF4438"/>
                    </a:solidFill>
                  </a:endParaRPr>
                </a:p>
              </p:txBody>
            </p:sp>
          </p:grpSp>
          <p:sp>
            <p:nvSpPr>
              <p:cNvPr id="223" name="Ellipse 222"/>
              <p:cNvSpPr>
                <a:spLocks noChangeAspect="1"/>
              </p:cNvSpPr>
              <p:nvPr/>
            </p:nvSpPr>
            <p:spPr>
              <a:xfrm flipH="1">
                <a:off x="3913139" y="5554658"/>
                <a:ext cx="313200" cy="3132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</p:grpSp>
        <p:grpSp>
          <p:nvGrpSpPr>
            <p:cNvPr id="154" name="Groupe 153"/>
            <p:cNvGrpSpPr/>
            <p:nvPr userDrawn="1"/>
          </p:nvGrpSpPr>
          <p:grpSpPr>
            <a:xfrm>
              <a:off x="8043915" y="3572001"/>
              <a:ext cx="425647" cy="601640"/>
              <a:chOff x="4590935" y="5554658"/>
              <a:chExt cx="610087" cy="862339"/>
            </a:xfrm>
            <a:solidFill>
              <a:schemeClr val="accent1"/>
            </a:solidFill>
          </p:grpSpPr>
          <p:grpSp>
            <p:nvGrpSpPr>
              <p:cNvPr id="218" name="Groupe 217"/>
              <p:cNvGrpSpPr/>
              <p:nvPr/>
            </p:nvGrpSpPr>
            <p:grpSpPr>
              <a:xfrm flipH="1">
                <a:off x="4590935" y="5897424"/>
                <a:ext cx="610087" cy="519573"/>
                <a:chOff x="6045501" y="4219200"/>
                <a:chExt cx="3098499" cy="2638800"/>
              </a:xfrm>
              <a:grpFill/>
            </p:grpSpPr>
            <p:sp>
              <p:nvSpPr>
                <p:cNvPr id="220" name="Triangle isocèle 219"/>
                <p:cNvSpPr/>
                <p:nvPr/>
              </p:nvSpPr>
              <p:spPr>
                <a:xfrm>
                  <a:off x="7027200" y="4219200"/>
                  <a:ext cx="2116800" cy="2638800"/>
                </a:xfrm>
                <a:prstGeom prst="triangle">
                  <a:avLst>
                    <a:gd name="adj" fmla="val 79957"/>
                  </a:avLst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>
                    <a:solidFill>
                      <a:srgbClr val="FF4438"/>
                    </a:solidFill>
                  </a:endParaRPr>
                </a:p>
              </p:txBody>
            </p:sp>
            <p:sp>
              <p:nvSpPr>
                <p:cNvPr id="221" name="Triangle isocèle 220"/>
                <p:cNvSpPr/>
                <p:nvPr/>
              </p:nvSpPr>
              <p:spPr>
                <a:xfrm flipH="1">
                  <a:off x="6045501" y="4219200"/>
                  <a:ext cx="2116800" cy="2638800"/>
                </a:xfrm>
                <a:prstGeom prst="triangle">
                  <a:avLst>
                    <a:gd name="adj" fmla="val 79957"/>
                  </a:avLst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>
                    <a:solidFill>
                      <a:srgbClr val="FF4438"/>
                    </a:solidFill>
                  </a:endParaRPr>
                </a:p>
              </p:txBody>
            </p:sp>
          </p:grpSp>
          <p:sp>
            <p:nvSpPr>
              <p:cNvPr id="219" name="Ellipse 218"/>
              <p:cNvSpPr>
                <a:spLocks noChangeAspect="1"/>
              </p:cNvSpPr>
              <p:nvPr/>
            </p:nvSpPr>
            <p:spPr>
              <a:xfrm flipH="1">
                <a:off x="4739378" y="5554658"/>
                <a:ext cx="313200" cy="3132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</p:grpSp>
        <p:grpSp>
          <p:nvGrpSpPr>
            <p:cNvPr id="155" name="Groupe 154"/>
            <p:cNvGrpSpPr/>
            <p:nvPr userDrawn="1"/>
          </p:nvGrpSpPr>
          <p:grpSpPr>
            <a:xfrm>
              <a:off x="8807485" y="3572002"/>
              <a:ext cx="336515" cy="601639"/>
              <a:chOff x="5554712" y="5554658"/>
              <a:chExt cx="482332" cy="862339"/>
            </a:xfrm>
            <a:solidFill>
              <a:schemeClr val="accent1"/>
            </a:solidFill>
          </p:grpSpPr>
          <p:sp>
            <p:nvSpPr>
              <p:cNvPr id="216" name="Ellipse 215"/>
              <p:cNvSpPr>
                <a:spLocks noChangeAspect="1"/>
              </p:cNvSpPr>
              <p:nvPr/>
            </p:nvSpPr>
            <p:spPr>
              <a:xfrm flipH="1">
                <a:off x="5639278" y="5554658"/>
                <a:ext cx="313200" cy="3132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  <p:sp>
            <p:nvSpPr>
              <p:cNvPr id="217" name="Triangle isocèle 216"/>
              <p:cNvSpPr/>
              <p:nvPr/>
            </p:nvSpPr>
            <p:spPr>
              <a:xfrm flipH="1">
                <a:off x="5554712" y="5891525"/>
                <a:ext cx="482332" cy="525472"/>
              </a:xfrm>
              <a:prstGeom prst="triangl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</p:grpSp>
        <p:grpSp>
          <p:nvGrpSpPr>
            <p:cNvPr id="156" name="Groupe 155"/>
            <p:cNvGrpSpPr/>
            <p:nvPr userDrawn="1"/>
          </p:nvGrpSpPr>
          <p:grpSpPr>
            <a:xfrm>
              <a:off x="8718353" y="2678240"/>
              <a:ext cx="425647" cy="601640"/>
              <a:chOff x="4590935" y="5554658"/>
              <a:chExt cx="610087" cy="862339"/>
            </a:xfrm>
            <a:solidFill>
              <a:schemeClr val="accent1"/>
            </a:solidFill>
          </p:grpSpPr>
          <p:grpSp>
            <p:nvGrpSpPr>
              <p:cNvPr id="212" name="Groupe 211"/>
              <p:cNvGrpSpPr/>
              <p:nvPr/>
            </p:nvGrpSpPr>
            <p:grpSpPr>
              <a:xfrm flipH="1">
                <a:off x="4590935" y="5897424"/>
                <a:ext cx="610087" cy="519573"/>
                <a:chOff x="6045501" y="4219200"/>
                <a:chExt cx="3098499" cy="2638800"/>
              </a:xfrm>
              <a:grpFill/>
            </p:grpSpPr>
            <p:sp>
              <p:nvSpPr>
                <p:cNvPr id="214" name="Triangle isocèle 213"/>
                <p:cNvSpPr/>
                <p:nvPr/>
              </p:nvSpPr>
              <p:spPr>
                <a:xfrm>
                  <a:off x="7027200" y="4219200"/>
                  <a:ext cx="2116800" cy="2638800"/>
                </a:xfrm>
                <a:prstGeom prst="triangle">
                  <a:avLst>
                    <a:gd name="adj" fmla="val 79957"/>
                  </a:avLst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>
                    <a:solidFill>
                      <a:srgbClr val="FF4438"/>
                    </a:solidFill>
                  </a:endParaRPr>
                </a:p>
              </p:txBody>
            </p:sp>
            <p:sp>
              <p:nvSpPr>
                <p:cNvPr id="215" name="Triangle isocèle 214"/>
                <p:cNvSpPr/>
                <p:nvPr/>
              </p:nvSpPr>
              <p:spPr>
                <a:xfrm flipH="1">
                  <a:off x="6045501" y="4219200"/>
                  <a:ext cx="2116800" cy="2638800"/>
                </a:xfrm>
                <a:prstGeom prst="triangle">
                  <a:avLst>
                    <a:gd name="adj" fmla="val 79957"/>
                  </a:avLst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>
                    <a:solidFill>
                      <a:srgbClr val="FF4438"/>
                    </a:solidFill>
                  </a:endParaRPr>
                </a:p>
              </p:txBody>
            </p:sp>
          </p:grpSp>
          <p:sp>
            <p:nvSpPr>
              <p:cNvPr id="213" name="Ellipse 212"/>
              <p:cNvSpPr>
                <a:spLocks noChangeAspect="1"/>
              </p:cNvSpPr>
              <p:nvPr/>
            </p:nvSpPr>
            <p:spPr>
              <a:xfrm flipH="1">
                <a:off x="4739378" y="5554658"/>
                <a:ext cx="313200" cy="3132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</p:grpSp>
        <p:grpSp>
          <p:nvGrpSpPr>
            <p:cNvPr id="157" name="Groupe 156"/>
            <p:cNvGrpSpPr/>
            <p:nvPr userDrawn="1"/>
          </p:nvGrpSpPr>
          <p:grpSpPr>
            <a:xfrm>
              <a:off x="7469475" y="2678240"/>
              <a:ext cx="425647" cy="601640"/>
              <a:chOff x="4590935" y="5554658"/>
              <a:chExt cx="610087" cy="862339"/>
            </a:xfrm>
            <a:solidFill>
              <a:schemeClr val="accent1"/>
            </a:solidFill>
          </p:grpSpPr>
          <p:grpSp>
            <p:nvGrpSpPr>
              <p:cNvPr id="208" name="Groupe 207"/>
              <p:cNvGrpSpPr/>
              <p:nvPr/>
            </p:nvGrpSpPr>
            <p:grpSpPr>
              <a:xfrm flipH="1">
                <a:off x="4590935" y="5897424"/>
                <a:ext cx="610087" cy="519573"/>
                <a:chOff x="6045501" y="4219200"/>
                <a:chExt cx="3098499" cy="2638800"/>
              </a:xfrm>
              <a:grpFill/>
            </p:grpSpPr>
            <p:sp>
              <p:nvSpPr>
                <p:cNvPr id="210" name="Triangle isocèle 209"/>
                <p:cNvSpPr/>
                <p:nvPr/>
              </p:nvSpPr>
              <p:spPr>
                <a:xfrm>
                  <a:off x="7027200" y="4219200"/>
                  <a:ext cx="2116800" cy="2638800"/>
                </a:xfrm>
                <a:prstGeom prst="triangle">
                  <a:avLst>
                    <a:gd name="adj" fmla="val 79957"/>
                  </a:avLst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>
                    <a:solidFill>
                      <a:srgbClr val="FF4438"/>
                    </a:solidFill>
                  </a:endParaRPr>
                </a:p>
              </p:txBody>
            </p:sp>
            <p:sp>
              <p:nvSpPr>
                <p:cNvPr id="211" name="Triangle isocèle 210"/>
                <p:cNvSpPr/>
                <p:nvPr/>
              </p:nvSpPr>
              <p:spPr>
                <a:xfrm flipH="1">
                  <a:off x="6045501" y="4219200"/>
                  <a:ext cx="2116800" cy="2638800"/>
                </a:xfrm>
                <a:prstGeom prst="triangle">
                  <a:avLst>
                    <a:gd name="adj" fmla="val 79957"/>
                  </a:avLst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>
                    <a:solidFill>
                      <a:srgbClr val="FF4438"/>
                    </a:solidFill>
                  </a:endParaRPr>
                </a:p>
              </p:txBody>
            </p:sp>
          </p:grpSp>
          <p:sp>
            <p:nvSpPr>
              <p:cNvPr id="209" name="Ellipse 208"/>
              <p:cNvSpPr>
                <a:spLocks noChangeAspect="1"/>
              </p:cNvSpPr>
              <p:nvPr/>
            </p:nvSpPr>
            <p:spPr>
              <a:xfrm flipH="1">
                <a:off x="4739378" y="5554658"/>
                <a:ext cx="313200" cy="3132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</p:grpSp>
        <p:grpSp>
          <p:nvGrpSpPr>
            <p:cNvPr id="158" name="Groupe 157"/>
            <p:cNvGrpSpPr/>
            <p:nvPr userDrawn="1"/>
          </p:nvGrpSpPr>
          <p:grpSpPr>
            <a:xfrm>
              <a:off x="8137226" y="2678241"/>
              <a:ext cx="336515" cy="601639"/>
              <a:chOff x="5554712" y="5554658"/>
              <a:chExt cx="482332" cy="862339"/>
            </a:xfrm>
            <a:solidFill>
              <a:schemeClr val="accent3"/>
            </a:solidFill>
          </p:grpSpPr>
          <p:sp>
            <p:nvSpPr>
              <p:cNvPr id="206" name="Ellipse 205"/>
              <p:cNvSpPr>
                <a:spLocks noChangeAspect="1"/>
              </p:cNvSpPr>
              <p:nvPr/>
            </p:nvSpPr>
            <p:spPr>
              <a:xfrm flipH="1">
                <a:off x="5639278" y="5554658"/>
                <a:ext cx="313200" cy="313200"/>
              </a:xfrm>
              <a:prstGeom prst="ellipse">
                <a:avLst/>
              </a:prstGeom>
              <a:solidFill>
                <a:schemeClr val="accent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  <p:sp>
            <p:nvSpPr>
              <p:cNvPr id="207" name="Triangle isocèle 206"/>
              <p:cNvSpPr/>
              <p:nvPr/>
            </p:nvSpPr>
            <p:spPr>
              <a:xfrm flipH="1">
                <a:off x="5554712" y="5891525"/>
                <a:ext cx="482332" cy="525472"/>
              </a:xfrm>
              <a:prstGeom prst="triangle">
                <a:avLst/>
              </a:prstGeom>
              <a:solidFill>
                <a:schemeClr val="accent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</p:grpSp>
        <p:grpSp>
          <p:nvGrpSpPr>
            <p:cNvPr id="159" name="Groupe 158"/>
            <p:cNvGrpSpPr/>
            <p:nvPr userDrawn="1"/>
          </p:nvGrpSpPr>
          <p:grpSpPr>
            <a:xfrm>
              <a:off x="7489403" y="892669"/>
              <a:ext cx="218514" cy="601640"/>
              <a:chOff x="3913139" y="5554658"/>
              <a:chExt cx="313200" cy="862339"/>
            </a:xfrm>
            <a:solidFill>
              <a:schemeClr val="accent1"/>
            </a:solidFill>
          </p:grpSpPr>
          <p:grpSp>
            <p:nvGrpSpPr>
              <p:cNvPr id="198" name="Groupe 197"/>
              <p:cNvGrpSpPr/>
              <p:nvPr/>
            </p:nvGrpSpPr>
            <p:grpSpPr>
              <a:xfrm>
                <a:off x="3935364" y="5888429"/>
                <a:ext cx="265705" cy="528568"/>
                <a:chOff x="3116305" y="4008635"/>
                <a:chExt cx="265705" cy="528568"/>
              </a:xfrm>
              <a:grpFill/>
            </p:grpSpPr>
            <p:grpSp>
              <p:nvGrpSpPr>
                <p:cNvPr id="200" name="Groupe 199"/>
                <p:cNvGrpSpPr/>
                <p:nvPr/>
              </p:nvGrpSpPr>
              <p:grpSpPr>
                <a:xfrm flipH="1">
                  <a:off x="3116305" y="4008635"/>
                  <a:ext cx="265705" cy="262512"/>
                  <a:chOff x="917931" y="15147"/>
                  <a:chExt cx="1249385" cy="1234372"/>
                </a:xfrm>
                <a:grpFill/>
              </p:grpSpPr>
              <p:sp>
                <p:nvSpPr>
                  <p:cNvPr id="202" name="Ellipse 201"/>
                  <p:cNvSpPr>
                    <a:spLocks noChangeAspect="1"/>
                  </p:cNvSpPr>
                  <p:nvPr/>
                </p:nvSpPr>
                <p:spPr>
                  <a:xfrm>
                    <a:off x="917931" y="15147"/>
                    <a:ext cx="428399" cy="428399"/>
                  </a:xfrm>
                  <a:prstGeom prst="ellipse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dirty="0">
                      <a:solidFill>
                        <a:srgbClr val="FF4438"/>
                      </a:solidFill>
                    </a:endParaRPr>
                  </a:p>
                </p:txBody>
              </p:sp>
              <p:sp>
                <p:nvSpPr>
                  <p:cNvPr id="203" name="Ellipse 202"/>
                  <p:cNvSpPr>
                    <a:spLocks noChangeAspect="1"/>
                  </p:cNvSpPr>
                  <p:nvPr/>
                </p:nvSpPr>
                <p:spPr>
                  <a:xfrm>
                    <a:off x="1738917" y="15147"/>
                    <a:ext cx="428399" cy="428399"/>
                  </a:xfrm>
                  <a:prstGeom prst="ellipse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dirty="0">
                      <a:solidFill>
                        <a:srgbClr val="FF4438"/>
                      </a:solidFill>
                    </a:endParaRPr>
                  </a:p>
                </p:txBody>
              </p:sp>
              <p:sp>
                <p:nvSpPr>
                  <p:cNvPr id="204" name="Ellipse 203"/>
                  <p:cNvSpPr>
                    <a:spLocks noChangeAspect="1"/>
                  </p:cNvSpPr>
                  <p:nvPr/>
                </p:nvSpPr>
                <p:spPr>
                  <a:xfrm>
                    <a:off x="917931" y="821120"/>
                    <a:ext cx="428399" cy="428399"/>
                  </a:xfrm>
                  <a:prstGeom prst="ellipse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dirty="0">
                      <a:solidFill>
                        <a:srgbClr val="FF4438"/>
                      </a:solidFill>
                    </a:endParaRPr>
                  </a:p>
                </p:txBody>
              </p:sp>
              <p:sp>
                <p:nvSpPr>
                  <p:cNvPr id="205" name="Ellipse 204"/>
                  <p:cNvSpPr>
                    <a:spLocks noChangeAspect="1"/>
                  </p:cNvSpPr>
                  <p:nvPr/>
                </p:nvSpPr>
                <p:spPr>
                  <a:xfrm>
                    <a:off x="1738917" y="821120"/>
                    <a:ext cx="428399" cy="428399"/>
                  </a:xfrm>
                  <a:prstGeom prst="ellipse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dirty="0">
                      <a:solidFill>
                        <a:srgbClr val="FF4438"/>
                      </a:solidFill>
                    </a:endParaRPr>
                  </a:p>
                </p:txBody>
              </p:sp>
            </p:grpSp>
            <p:sp>
              <p:nvSpPr>
                <p:cNvPr id="201" name="Rectangle 200"/>
                <p:cNvSpPr/>
                <p:nvPr/>
              </p:nvSpPr>
              <p:spPr>
                <a:xfrm flipH="1">
                  <a:off x="3166765" y="4310403"/>
                  <a:ext cx="165600" cy="22680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>
                    <a:solidFill>
                      <a:srgbClr val="FF4438"/>
                    </a:solidFill>
                  </a:endParaRPr>
                </a:p>
              </p:txBody>
            </p:sp>
          </p:grpSp>
          <p:sp>
            <p:nvSpPr>
              <p:cNvPr id="199" name="Ellipse 198"/>
              <p:cNvSpPr>
                <a:spLocks noChangeAspect="1"/>
              </p:cNvSpPr>
              <p:nvPr/>
            </p:nvSpPr>
            <p:spPr>
              <a:xfrm flipH="1">
                <a:off x="3913139" y="5554658"/>
                <a:ext cx="313200" cy="3132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</p:grpSp>
        <p:grpSp>
          <p:nvGrpSpPr>
            <p:cNvPr id="160" name="Groupe 159"/>
            <p:cNvGrpSpPr/>
            <p:nvPr userDrawn="1"/>
          </p:nvGrpSpPr>
          <p:grpSpPr>
            <a:xfrm>
              <a:off x="8044878" y="892669"/>
              <a:ext cx="425647" cy="601640"/>
              <a:chOff x="4590935" y="5554658"/>
              <a:chExt cx="610087" cy="862339"/>
            </a:xfrm>
            <a:solidFill>
              <a:schemeClr val="accent1"/>
            </a:solidFill>
          </p:grpSpPr>
          <p:grpSp>
            <p:nvGrpSpPr>
              <p:cNvPr id="194" name="Groupe 193"/>
              <p:cNvGrpSpPr/>
              <p:nvPr/>
            </p:nvGrpSpPr>
            <p:grpSpPr>
              <a:xfrm flipH="1">
                <a:off x="4590935" y="5897424"/>
                <a:ext cx="610087" cy="519573"/>
                <a:chOff x="6045501" y="4219200"/>
                <a:chExt cx="3098499" cy="2638800"/>
              </a:xfrm>
              <a:grpFill/>
            </p:grpSpPr>
            <p:sp>
              <p:nvSpPr>
                <p:cNvPr id="196" name="Triangle isocèle 195"/>
                <p:cNvSpPr/>
                <p:nvPr/>
              </p:nvSpPr>
              <p:spPr>
                <a:xfrm>
                  <a:off x="7027200" y="4219200"/>
                  <a:ext cx="2116800" cy="2638800"/>
                </a:xfrm>
                <a:prstGeom prst="triangle">
                  <a:avLst>
                    <a:gd name="adj" fmla="val 79957"/>
                  </a:avLst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>
                    <a:solidFill>
                      <a:srgbClr val="FF4438"/>
                    </a:solidFill>
                  </a:endParaRPr>
                </a:p>
              </p:txBody>
            </p:sp>
            <p:sp>
              <p:nvSpPr>
                <p:cNvPr id="197" name="Triangle isocèle 196"/>
                <p:cNvSpPr/>
                <p:nvPr/>
              </p:nvSpPr>
              <p:spPr>
                <a:xfrm flipH="1">
                  <a:off x="6045501" y="4219200"/>
                  <a:ext cx="2116800" cy="2638800"/>
                </a:xfrm>
                <a:prstGeom prst="triangle">
                  <a:avLst>
                    <a:gd name="adj" fmla="val 79957"/>
                  </a:avLst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>
                    <a:solidFill>
                      <a:srgbClr val="FF4438"/>
                    </a:solidFill>
                  </a:endParaRPr>
                </a:p>
              </p:txBody>
            </p:sp>
          </p:grpSp>
          <p:sp>
            <p:nvSpPr>
              <p:cNvPr id="195" name="Ellipse 194"/>
              <p:cNvSpPr>
                <a:spLocks noChangeAspect="1"/>
              </p:cNvSpPr>
              <p:nvPr/>
            </p:nvSpPr>
            <p:spPr>
              <a:xfrm flipH="1">
                <a:off x="4739378" y="5554658"/>
                <a:ext cx="313200" cy="3132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</p:grpSp>
        <p:grpSp>
          <p:nvGrpSpPr>
            <p:cNvPr id="161" name="Groupe 160"/>
            <p:cNvGrpSpPr/>
            <p:nvPr userDrawn="1"/>
          </p:nvGrpSpPr>
          <p:grpSpPr>
            <a:xfrm>
              <a:off x="8807485" y="892670"/>
              <a:ext cx="336515" cy="601639"/>
              <a:chOff x="5554712" y="5554658"/>
              <a:chExt cx="482332" cy="862339"/>
            </a:xfrm>
            <a:solidFill>
              <a:schemeClr val="accent1"/>
            </a:solidFill>
          </p:grpSpPr>
          <p:sp>
            <p:nvSpPr>
              <p:cNvPr id="192" name="Ellipse 191"/>
              <p:cNvSpPr>
                <a:spLocks noChangeAspect="1"/>
              </p:cNvSpPr>
              <p:nvPr/>
            </p:nvSpPr>
            <p:spPr>
              <a:xfrm flipH="1">
                <a:off x="5639278" y="5554658"/>
                <a:ext cx="313200" cy="3132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  <p:sp>
            <p:nvSpPr>
              <p:cNvPr id="193" name="Triangle isocèle 192"/>
              <p:cNvSpPr/>
              <p:nvPr/>
            </p:nvSpPr>
            <p:spPr>
              <a:xfrm flipH="1">
                <a:off x="5554712" y="5891525"/>
                <a:ext cx="482332" cy="525472"/>
              </a:xfrm>
              <a:prstGeom prst="triangl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</p:grpSp>
        <p:grpSp>
          <p:nvGrpSpPr>
            <p:cNvPr id="162" name="Groupe 161"/>
            <p:cNvGrpSpPr/>
            <p:nvPr userDrawn="1"/>
          </p:nvGrpSpPr>
          <p:grpSpPr>
            <a:xfrm>
              <a:off x="8142481" y="1784830"/>
              <a:ext cx="218514" cy="601640"/>
              <a:chOff x="3913139" y="5554658"/>
              <a:chExt cx="313200" cy="862339"/>
            </a:xfrm>
            <a:solidFill>
              <a:schemeClr val="accent1"/>
            </a:solidFill>
          </p:grpSpPr>
          <p:grpSp>
            <p:nvGrpSpPr>
              <p:cNvPr id="184" name="Groupe 183"/>
              <p:cNvGrpSpPr/>
              <p:nvPr/>
            </p:nvGrpSpPr>
            <p:grpSpPr>
              <a:xfrm>
                <a:off x="3935364" y="5888429"/>
                <a:ext cx="265705" cy="528568"/>
                <a:chOff x="3116305" y="4008635"/>
                <a:chExt cx="265705" cy="528568"/>
              </a:xfrm>
              <a:grpFill/>
            </p:grpSpPr>
            <p:grpSp>
              <p:nvGrpSpPr>
                <p:cNvPr id="186" name="Groupe 185"/>
                <p:cNvGrpSpPr/>
                <p:nvPr/>
              </p:nvGrpSpPr>
              <p:grpSpPr>
                <a:xfrm flipH="1">
                  <a:off x="3116305" y="4008635"/>
                  <a:ext cx="265705" cy="262512"/>
                  <a:chOff x="917931" y="15147"/>
                  <a:chExt cx="1249385" cy="1234372"/>
                </a:xfrm>
                <a:grpFill/>
              </p:grpSpPr>
              <p:sp>
                <p:nvSpPr>
                  <p:cNvPr id="188" name="Ellipse 187"/>
                  <p:cNvSpPr>
                    <a:spLocks noChangeAspect="1"/>
                  </p:cNvSpPr>
                  <p:nvPr/>
                </p:nvSpPr>
                <p:spPr>
                  <a:xfrm>
                    <a:off x="917931" y="15147"/>
                    <a:ext cx="428399" cy="428399"/>
                  </a:xfrm>
                  <a:prstGeom prst="ellipse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dirty="0">
                      <a:solidFill>
                        <a:srgbClr val="FF4438"/>
                      </a:solidFill>
                    </a:endParaRPr>
                  </a:p>
                </p:txBody>
              </p:sp>
              <p:sp>
                <p:nvSpPr>
                  <p:cNvPr id="189" name="Ellipse 188"/>
                  <p:cNvSpPr>
                    <a:spLocks noChangeAspect="1"/>
                  </p:cNvSpPr>
                  <p:nvPr/>
                </p:nvSpPr>
                <p:spPr>
                  <a:xfrm>
                    <a:off x="1738917" y="15147"/>
                    <a:ext cx="428399" cy="428399"/>
                  </a:xfrm>
                  <a:prstGeom prst="ellipse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dirty="0">
                      <a:solidFill>
                        <a:srgbClr val="FF4438"/>
                      </a:solidFill>
                    </a:endParaRPr>
                  </a:p>
                </p:txBody>
              </p:sp>
              <p:sp>
                <p:nvSpPr>
                  <p:cNvPr id="190" name="Ellipse 189"/>
                  <p:cNvSpPr>
                    <a:spLocks noChangeAspect="1"/>
                  </p:cNvSpPr>
                  <p:nvPr/>
                </p:nvSpPr>
                <p:spPr>
                  <a:xfrm>
                    <a:off x="917931" y="821120"/>
                    <a:ext cx="428399" cy="428399"/>
                  </a:xfrm>
                  <a:prstGeom prst="ellipse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dirty="0">
                      <a:solidFill>
                        <a:srgbClr val="FF4438"/>
                      </a:solidFill>
                    </a:endParaRPr>
                  </a:p>
                </p:txBody>
              </p:sp>
              <p:sp>
                <p:nvSpPr>
                  <p:cNvPr id="191" name="Ellipse 190"/>
                  <p:cNvSpPr>
                    <a:spLocks noChangeAspect="1"/>
                  </p:cNvSpPr>
                  <p:nvPr/>
                </p:nvSpPr>
                <p:spPr>
                  <a:xfrm>
                    <a:off x="1738917" y="821120"/>
                    <a:ext cx="428399" cy="428399"/>
                  </a:xfrm>
                  <a:prstGeom prst="ellipse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dirty="0">
                      <a:solidFill>
                        <a:srgbClr val="FF4438"/>
                      </a:solidFill>
                    </a:endParaRPr>
                  </a:p>
                </p:txBody>
              </p:sp>
            </p:grpSp>
            <p:sp>
              <p:nvSpPr>
                <p:cNvPr id="187" name="Rectangle 186"/>
                <p:cNvSpPr/>
                <p:nvPr/>
              </p:nvSpPr>
              <p:spPr>
                <a:xfrm flipH="1">
                  <a:off x="3166765" y="4310403"/>
                  <a:ext cx="165600" cy="22680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>
                    <a:solidFill>
                      <a:srgbClr val="FF4438"/>
                    </a:solidFill>
                  </a:endParaRPr>
                </a:p>
              </p:txBody>
            </p:sp>
          </p:grpSp>
          <p:sp>
            <p:nvSpPr>
              <p:cNvPr id="185" name="Ellipse 184"/>
              <p:cNvSpPr>
                <a:spLocks noChangeAspect="1"/>
              </p:cNvSpPr>
              <p:nvPr/>
            </p:nvSpPr>
            <p:spPr>
              <a:xfrm flipH="1">
                <a:off x="3913139" y="5554658"/>
                <a:ext cx="313200" cy="3132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</p:grpSp>
        <p:grpSp>
          <p:nvGrpSpPr>
            <p:cNvPr id="163" name="Groupe 162"/>
            <p:cNvGrpSpPr/>
            <p:nvPr userDrawn="1"/>
          </p:nvGrpSpPr>
          <p:grpSpPr>
            <a:xfrm>
              <a:off x="8718353" y="1784830"/>
              <a:ext cx="425647" cy="601640"/>
              <a:chOff x="4590935" y="5554658"/>
              <a:chExt cx="610087" cy="862339"/>
            </a:xfrm>
            <a:solidFill>
              <a:schemeClr val="accent1"/>
            </a:solidFill>
          </p:grpSpPr>
          <p:grpSp>
            <p:nvGrpSpPr>
              <p:cNvPr id="180" name="Groupe 179"/>
              <p:cNvGrpSpPr/>
              <p:nvPr/>
            </p:nvGrpSpPr>
            <p:grpSpPr>
              <a:xfrm flipH="1">
                <a:off x="4590935" y="5897424"/>
                <a:ext cx="610087" cy="519573"/>
                <a:chOff x="6045501" y="4219200"/>
                <a:chExt cx="3098499" cy="2638800"/>
              </a:xfrm>
              <a:grpFill/>
            </p:grpSpPr>
            <p:sp>
              <p:nvSpPr>
                <p:cNvPr id="182" name="Triangle isocèle 181"/>
                <p:cNvSpPr/>
                <p:nvPr/>
              </p:nvSpPr>
              <p:spPr>
                <a:xfrm>
                  <a:off x="7027200" y="4219200"/>
                  <a:ext cx="2116800" cy="2638800"/>
                </a:xfrm>
                <a:prstGeom prst="triangle">
                  <a:avLst>
                    <a:gd name="adj" fmla="val 79957"/>
                  </a:avLst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>
                    <a:solidFill>
                      <a:srgbClr val="FF4438"/>
                    </a:solidFill>
                  </a:endParaRPr>
                </a:p>
              </p:txBody>
            </p:sp>
            <p:sp>
              <p:nvSpPr>
                <p:cNvPr id="183" name="Triangle isocèle 182"/>
                <p:cNvSpPr/>
                <p:nvPr/>
              </p:nvSpPr>
              <p:spPr>
                <a:xfrm flipH="1">
                  <a:off x="6045501" y="4219200"/>
                  <a:ext cx="2116800" cy="2638800"/>
                </a:xfrm>
                <a:prstGeom prst="triangle">
                  <a:avLst>
                    <a:gd name="adj" fmla="val 79957"/>
                  </a:avLst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>
                    <a:solidFill>
                      <a:srgbClr val="FF4438"/>
                    </a:solidFill>
                  </a:endParaRPr>
                </a:p>
              </p:txBody>
            </p:sp>
          </p:grpSp>
          <p:sp>
            <p:nvSpPr>
              <p:cNvPr id="181" name="Ellipse 180"/>
              <p:cNvSpPr>
                <a:spLocks noChangeAspect="1"/>
              </p:cNvSpPr>
              <p:nvPr/>
            </p:nvSpPr>
            <p:spPr>
              <a:xfrm flipH="1">
                <a:off x="4739378" y="5554658"/>
                <a:ext cx="313200" cy="3132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</p:grpSp>
        <p:grpSp>
          <p:nvGrpSpPr>
            <p:cNvPr id="164" name="Groupe 163"/>
            <p:cNvGrpSpPr/>
            <p:nvPr userDrawn="1"/>
          </p:nvGrpSpPr>
          <p:grpSpPr>
            <a:xfrm>
              <a:off x="7448607" y="1784831"/>
              <a:ext cx="336515" cy="601639"/>
              <a:chOff x="5554712" y="5554658"/>
              <a:chExt cx="482332" cy="862339"/>
            </a:xfrm>
            <a:solidFill>
              <a:schemeClr val="accent1"/>
            </a:solidFill>
          </p:grpSpPr>
          <p:sp>
            <p:nvSpPr>
              <p:cNvPr id="178" name="Ellipse 177"/>
              <p:cNvSpPr>
                <a:spLocks noChangeAspect="1"/>
              </p:cNvSpPr>
              <p:nvPr/>
            </p:nvSpPr>
            <p:spPr>
              <a:xfrm flipH="1">
                <a:off x="5639278" y="5554658"/>
                <a:ext cx="313200" cy="3132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  <p:sp>
            <p:nvSpPr>
              <p:cNvPr id="179" name="Triangle isocèle 178"/>
              <p:cNvSpPr/>
              <p:nvPr/>
            </p:nvSpPr>
            <p:spPr>
              <a:xfrm flipH="1">
                <a:off x="5554712" y="5891525"/>
                <a:ext cx="482332" cy="525472"/>
              </a:xfrm>
              <a:prstGeom prst="triangl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</p:grpSp>
        <p:grpSp>
          <p:nvGrpSpPr>
            <p:cNvPr id="165" name="Groupe 164"/>
            <p:cNvGrpSpPr/>
            <p:nvPr userDrawn="1"/>
          </p:nvGrpSpPr>
          <p:grpSpPr>
            <a:xfrm>
              <a:off x="8718353" y="-509"/>
              <a:ext cx="425647" cy="601640"/>
              <a:chOff x="4590935" y="5554658"/>
              <a:chExt cx="610087" cy="862339"/>
            </a:xfrm>
            <a:solidFill>
              <a:schemeClr val="accent1"/>
            </a:solidFill>
          </p:grpSpPr>
          <p:grpSp>
            <p:nvGrpSpPr>
              <p:cNvPr id="174" name="Groupe 173"/>
              <p:cNvGrpSpPr/>
              <p:nvPr/>
            </p:nvGrpSpPr>
            <p:grpSpPr>
              <a:xfrm flipH="1">
                <a:off x="4590935" y="5897424"/>
                <a:ext cx="610087" cy="519573"/>
                <a:chOff x="6045501" y="4219200"/>
                <a:chExt cx="3098499" cy="2638800"/>
              </a:xfrm>
              <a:grpFill/>
            </p:grpSpPr>
            <p:sp>
              <p:nvSpPr>
                <p:cNvPr id="176" name="Triangle isocèle 175"/>
                <p:cNvSpPr/>
                <p:nvPr/>
              </p:nvSpPr>
              <p:spPr>
                <a:xfrm>
                  <a:off x="7027200" y="4219200"/>
                  <a:ext cx="2116800" cy="2638800"/>
                </a:xfrm>
                <a:prstGeom prst="triangle">
                  <a:avLst>
                    <a:gd name="adj" fmla="val 79957"/>
                  </a:avLst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>
                    <a:solidFill>
                      <a:srgbClr val="FF4438"/>
                    </a:solidFill>
                  </a:endParaRPr>
                </a:p>
              </p:txBody>
            </p:sp>
            <p:sp>
              <p:nvSpPr>
                <p:cNvPr id="177" name="Triangle isocèle 176"/>
                <p:cNvSpPr/>
                <p:nvPr/>
              </p:nvSpPr>
              <p:spPr>
                <a:xfrm flipH="1">
                  <a:off x="6045501" y="4219200"/>
                  <a:ext cx="2116800" cy="2638800"/>
                </a:xfrm>
                <a:prstGeom prst="triangle">
                  <a:avLst>
                    <a:gd name="adj" fmla="val 79957"/>
                  </a:avLst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>
                    <a:solidFill>
                      <a:srgbClr val="FF4438"/>
                    </a:solidFill>
                  </a:endParaRPr>
                </a:p>
              </p:txBody>
            </p:sp>
          </p:grpSp>
          <p:sp>
            <p:nvSpPr>
              <p:cNvPr id="175" name="Ellipse 174"/>
              <p:cNvSpPr>
                <a:spLocks noChangeAspect="1"/>
              </p:cNvSpPr>
              <p:nvPr/>
            </p:nvSpPr>
            <p:spPr>
              <a:xfrm flipH="1">
                <a:off x="4739378" y="5554658"/>
                <a:ext cx="313200" cy="3132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</p:grpSp>
        <p:grpSp>
          <p:nvGrpSpPr>
            <p:cNvPr id="166" name="Groupe 165"/>
            <p:cNvGrpSpPr/>
            <p:nvPr userDrawn="1"/>
          </p:nvGrpSpPr>
          <p:grpSpPr>
            <a:xfrm>
              <a:off x="8139792" y="-508"/>
              <a:ext cx="336515" cy="601639"/>
              <a:chOff x="5554712" y="5554658"/>
              <a:chExt cx="482332" cy="862339"/>
            </a:xfrm>
            <a:solidFill>
              <a:schemeClr val="accent1"/>
            </a:solidFill>
          </p:grpSpPr>
          <p:sp>
            <p:nvSpPr>
              <p:cNvPr id="172" name="Ellipse 171"/>
              <p:cNvSpPr>
                <a:spLocks noChangeAspect="1"/>
              </p:cNvSpPr>
              <p:nvPr/>
            </p:nvSpPr>
            <p:spPr>
              <a:xfrm flipH="1">
                <a:off x="5639278" y="5554658"/>
                <a:ext cx="313200" cy="3132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  <p:sp>
            <p:nvSpPr>
              <p:cNvPr id="173" name="Triangle isocèle 172"/>
              <p:cNvSpPr/>
              <p:nvPr/>
            </p:nvSpPr>
            <p:spPr>
              <a:xfrm flipH="1">
                <a:off x="5554712" y="5891525"/>
                <a:ext cx="482332" cy="525472"/>
              </a:xfrm>
              <a:prstGeom prst="triangl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</p:grpSp>
        <p:grpSp>
          <p:nvGrpSpPr>
            <p:cNvPr id="167" name="Groupe 166"/>
            <p:cNvGrpSpPr/>
            <p:nvPr userDrawn="1"/>
          </p:nvGrpSpPr>
          <p:grpSpPr>
            <a:xfrm>
              <a:off x="7469495" y="-509"/>
              <a:ext cx="425647" cy="601640"/>
              <a:chOff x="4590935" y="5554658"/>
              <a:chExt cx="610087" cy="862339"/>
            </a:xfrm>
            <a:solidFill>
              <a:schemeClr val="accent1"/>
            </a:solidFill>
          </p:grpSpPr>
          <p:grpSp>
            <p:nvGrpSpPr>
              <p:cNvPr id="168" name="Groupe 167"/>
              <p:cNvGrpSpPr/>
              <p:nvPr/>
            </p:nvGrpSpPr>
            <p:grpSpPr>
              <a:xfrm flipH="1">
                <a:off x="4590935" y="5897424"/>
                <a:ext cx="610087" cy="519573"/>
                <a:chOff x="6045501" y="4219200"/>
                <a:chExt cx="3098499" cy="2638800"/>
              </a:xfrm>
              <a:grpFill/>
            </p:grpSpPr>
            <p:sp>
              <p:nvSpPr>
                <p:cNvPr id="170" name="Triangle isocèle 169"/>
                <p:cNvSpPr/>
                <p:nvPr/>
              </p:nvSpPr>
              <p:spPr>
                <a:xfrm>
                  <a:off x="7027200" y="4219200"/>
                  <a:ext cx="2116800" cy="2638800"/>
                </a:xfrm>
                <a:prstGeom prst="triangle">
                  <a:avLst>
                    <a:gd name="adj" fmla="val 79957"/>
                  </a:avLst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>
                    <a:solidFill>
                      <a:srgbClr val="FF4438"/>
                    </a:solidFill>
                  </a:endParaRPr>
                </a:p>
              </p:txBody>
            </p:sp>
            <p:sp>
              <p:nvSpPr>
                <p:cNvPr id="171" name="Triangle isocèle 170"/>
                <p:cNvSpPr/>
                <p:nvPr/>
              </p:nvSpPr>
              <p:spPr>
                <a:xfrm flipH="1">
                  <a:off x="6045501" y="4219200"/>
                  <a:ext cx="2116800" cy="2638800"/>
                </a:xfrm>
                <a:prstGeom prst="triangle">
                  <a:avLst>
                    <a:gd name="adj" fmla="val 79957"/>
                  </a:avLst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>
                    <a:solidFill>
                      <a:srgbClr val="FF4438"/>
                    </a:solidFill>
                  </a:endParaRPr>
                </a:p>
              </p:txBody>
            </p:sp>
          </p:grpSp>
          <p:sp>
            <p:nvSpPr>
              <p:cNvPr id="169" name="Ellipse 168"/>
              <p:cNvSpPr>
                <a:spLocks noChangeAspect="1"/>
              </p:cNvSpPr>
              <p:nvPr/>
            </p:nvSpPr>
            <p:spPr>
              <a:xfrm flipH="1">
                <a:off x="4739378" y="5554658"/>
                <a:ext cx="313200" cy="3132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</p:grpSp>
      </p:grpSp>
      <p:sp>
        <p:nvSpPr>
          <p:cNvPr id="10" name="Espace réservé du titre 1"/>
          <p:cNvSpPr>
            <a:spLocks noGrp="1"/>
          </p:cNvSpPr>
          <p:nvPr userDrawn="1">
            <p:ph type="title" hasCustomPrompt="1"/>
          </p:nvPr>
        </p:nvSpPr>
        <p:spPr>
          <a:xfrm>
            <a:off x="324000" y="698074"/>
            <a:ext cx="6840000" cy="7807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15" name="Espace réservé du texte 7"/>
          <p:cNvSpPr>
            <a:spLocks noGrp="1"/>
          </p:cNvSpPr>
          <p:nvPr userDrawn="1">
            <p:ph type="body" sz="quarter" idx="12"/>
          </p:nvPr>
        </p:nvSpPr>
        <p:spPr>
          <a:xfrm>
            <a:off x="968400" y="2060849"/>
            <a:ext cx="2972814" cy="4078077"/>
          </a:xfrm>
        </p:spPr>
        <p:txBody>
          <a:bodyPr numCol="1"/>
          <a:lstStyle>
            <a:lvl1pPr algn="just">
              <a:defRPr>
                <a:solidFill>
                  <a:schemeClr val="accent2"/>
                </a:solidFill>
              </a:defRPr>
            </a:lvl1pPr>
            <a:lvl2pPr algn="just">
              <a:defRPr>
                <a:solidFill>
                  <a:schemeClr val="accent1"/>
                </a:solidFill>
              </a:defRPr>
            </a:lvl2pPr>
            <a:lvl3pPr algn="just">
              <a:defRPr>
                <a:solidFill>
                  <a:schemeClr val="accent2"/>
                </a:solidFill>
              </a:defRPr>
            </a:lvl3pPr>
            <a:lvl4pPr algn="just">
              <a:defRPr>
                <a:solidFill>
                  <a:schemeClr val="accent1"/>
                </a:solidFill>
              </a:defRPr>
            </a:lvl4pPr>
            <a:lvl5pPr algn="just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6" name="Espace réservé du texte 7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190400" y="2060848"/>
            <a:ext cx="2973600" cy="4078078"/>
          </a:xfrm>
        </p:spPr>
        <p:txBody>
          <a:bodyPr numCol="1"/>
          <a:lstStyle>
            <a:lvl1pPr algn="just">
              <a:defRPr>
                <a:solidFill>
                  <a:schemeClr val="accent2"/>
                </a:solidFill>
              </a:defRPr>
            </a:lvl1pPr>
            <a:lvl2pPr algn="just">
              <a:defRPr>
                <a:solidFill>
                  <a:schemeClr val="accent1"/>
                </a:solidFill>
              </a:defRPr>
            </a:lvl2pPr>
            <a:lvl3pPr algn="just">
              <a:defRPr>
                <a:solidFill>
                  <a:schemeClr val="accent2"/>
                </a:solidFill>
              </a:defRPr>
            </a:lvl3pPr>
            <a:lvl4pPr algn="just">
              <a:defRPr>
                <a:solidFill>
                  <a:schemeClr val="accent1"/>
                </a:solidFill>
              </a:defRPr>
            </a:lvl4pPr>
            <a:lvl5pPr algn="just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8" name="ZoneTexte 17"/>
          <p:cNvSpPr txBox="1"/>
          <p:nvPr userDrawn="1"/>
        </p:nvSpPr>
        <p:spPr>
          <a:xfrm>
            <a:off x="5891973" y="6587658"/>
            <a:ext cx="2640467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fr-FR" sz="800" dirty="0">
                <a:solidFill>
                  <a:srgbClr val="7F7F7F"/>
                </a:solidFill>
              </a:rPr>
              <a:t>Les Français, l’alcool et la conduite – Décembre 2018</a:t>
            </a:r>
          </a:p>
        </p:txBody>
      </p:sp>
      <p:sp>
        <p:nvSpPr>
          <p:cNvPr id="11" name="Secteurs 10"/>
          <p:cNvSpPr>
            <a:spLocks noChangeAspect="1"/>
          </p:cNvSpPr>
          <p:nvPr userDrawn="1"/>
        </p:nvSpPr>
        <p:spPr>
          <a:xfrm>
            <a:off x="8714554" y="6427145"/>
            <a:ext cx="864000" cy="864000"/>
          </a:xfrm>
          <a:prstGeom prst="pie">
            <a:avLst>
              <a:gd name="adj1" fmla="val 10796337"/>
              <a:gd name="adj2" fmla="val 16200000"/>
            </a:avLst>
          </a:prstGeom>
          <a:solidFill>
            <a:schemeClr val="accent5">
              <a:lumMod val="9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solidFill>
                <a:srgbClr val="FF4438"/>
              </a:solidFill>
            </a:endParaRP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8889023" y="6587658"/>
            <a:ext cx="182742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fld id="{2E97B8A2-BCAD-44AD-9CBA-5632D1BB3EB4}" type="slidenum">
              <a:rPr lang="fr-FR" sz="800" b="0" smtClean="0">
                <a:solidFill>
                  <a:schemeClr val="accent1"/>
                </a:solidFill>
              </a:rPr>
              <a:pPr algn="ctr"/>
              <a:t>‹N°›</a:t>
            </a:fld>
            <a:endParaRPr lang="fr-FR" sz="800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422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 2 colonnes cou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0" y="0"/>
            <a:ext cx="2215630" cy="6876000"/>
          </a:xfrm>
          <a:custGeom>
            <a:avLst/>
            <a:gdLst>
              <a:gd name="T0" fmla="*/ 828 w 1644"/>
              <a:gd name="T1" fmla="*/ 0 h 5102"/>
              <a:gd name="T2" fmla="*/ 0 w 1644"/>
              <a:gd name="T3" fmla="*/ 1301 h 5102"/>
              <a:gd name="T4" fmla="*/ 0 w 1644"/>
              <a:gd name="T5" fmla="*/ 4118 h 5102"/>
              <a:gd name="T6" fmla="*/ 0 w 1644"/>
              <a:gd name="T7" fmla="*/ 5097 h 5102"/>
              <a:gd name="T8" fmla="*/ 1644 w 1644"/>
              <a:gd name="T9" fmla="*/ 5102 h 5102"/>
              <a:gd name="T10" fmla="*/ 828 w 1644"/>
              <a:gd name="T11" fmla="*/ 0 h 5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44" h="5102">
                <a:moveTo>
                  <a:pt x="828" y="0"/>
                </a:moveTo>
                <a:lnTo>
                  <a:pt x="0" y="1301"/>
                </a:lnTo>
                <a:lnTo>
                  <a:pt x="0" y="4118"/>
                </a:lnTo>
                <a:lnTo>
                  <a:pt x="0" y="5097"/>
                </a:lnTo>
                <a:lnTo>
                  <a:pt x="1644" y="5102"/>
                </a:lnTo>
                <a:lnTo>
                  <a:pt x="8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1763713" y="698074"/>
            <a:ext cx="6839147" cy="7807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5"/>
          </p:nvPr>
        </p:nvSpPr>
        <p:spPr>
          <a:xfrm>
            <a:off x="107505" y="3283187"/>
            <a:ext cx="1295400" cy="1298575"/>
          </a:xfrm>
        </p:spPr>
        <p:txBody>
          <a:bodyPr>
            <a:noAutofit/>
          </a:bodyPr>
          <a:lstStyle>
            <a:lvl1pPr>
              <a:defRPr sz="16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2409684" y="3283187"/>
            <a:ext cx="2972814" cy="2855739"/>
          </a:xfrm>
        </p:spPr>
        <p:txBody>
          <a:bodyPr numCol="1"/>
          <a:lstStyle>
            <a:lvl1pPr algn="just">
              <a:defRPr>
                <a:solidFill>
                  <a:schemeClr val="accent2"/>
                </a:solidFill>
              </a:defRPr>
            </a:lvl1pPr>
            <a:lvl2pPr algn="just">
              <a:defRPr>
                <a:solidFill>
                  <a:schemeClr val="accent1"/>
                </a:solidFill>
              </a:defRPr>
            </a:lvl2pPr>
            <a:lvl3pPr algn="just">
              <a:defRPr>
                <a:solidFill>
                  <a:schemeClr val="accent2"/>
                </a:solidFill>
              </a:defRPr>
            </a:lvl3pPr>
            <a:lvl4pPr algn="just">
              <a:defRPr>
                <a:solidFill>
                  <a:schemeClr val="accent1"/>
                </a:solidFill>
              </a:defRPr>
            </a:lvl4pPr>
            <a:lvl5pPr algn="just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2409684" y="2060849"/>
            <a:ext cx="6156686" cy="1008112"/>
          </a:xfrm>
        </p:spPr>
        <p:txBody>
          <a:bodyPr numCol="1"/>
          <a:lstStyle>
            <a:lvl1pPr algn="just">
              <a:defRPr>
                <a:solidFill>
                  <a:schemeClr val="accent2"/>
                </a:solidFill>
              </a:defRPr>
            </a:lvl1pPr>
            <a:lvl2pPr algn="just">
              <a:defRPr>
                <a:solidFill>
                  <a:schemeClr val="accent1"/>
                </a:solidFill>
              </a:defRPr>
            </a:lvl2pPr>
            <a:lvl3pPr algn="just">
              <a:defRPr/>
            </a:lvl3pPr>
            <a:lvl4pPr algn="just">
              <a:defRPr>
                <a:solidFill>
                  <a:schemeClr val="accent1"/>
                </a:solidFill>
              </a:defRPr>
            </a:lvl4pPr>
            <a:lvl5pPr algn="just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2" name="Espace réservé du texte 7"/>
          <p:cNvSpPr>
            <a:spLocks noGrp="1"/>
          </p:cNvSpPr>
          <p:nvPr>
            <p:ph type="body" sz="quarter" idx="16" hasCustomPrompt="1"/>
          </p:nvPr>
        </p:nvSpPr>
        <p:spPr>
          <a:xfrm>
            <a:off x="5593556" y="3283187"/>
            <a:ext cx="2972814" cy="2855739"/>
          </a:xfrm>
        </p:spPr>
        <p:txBody>
          <a:bodyPr numCol="1"/>
          <a:lstStyle>
            <a:lvl1pPr algn="just">
              <a:defRPr>
                <a:solidFill>
                  <a:schemeClr val="accent2"/>
                </a:solidFill>
              </a:defRPr>
            </a:lvl1pPr>
            <a:lvl2pPr algn="just">
              <a:defRPr/>
            </a:lvl2pPr>
            <a:lvl3pPr algn="just">
              <a:defRPr>
                <a:solidFill>
                  <a:schemeClr val="accent2"/>
                </a:solidFill>
              </a:defRPr>
            </a:lvl3pPr>
            <a:lvl4pPr algn="just">
              <a:defRPr>
                <a:solidFill>
                  <a:schemeClr val="accent1"/>
                </a:solidFill>
              </a:defRPr>
            </a:lvl4pPr>
            <a:lvl5pPr algn="just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onnes courant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oupe 133"/>
          <p:cNvGrpSpPr/>
          <p:nvPr userDrawn="1"/>
        </p:nvGrpSpPr>
        <p:grpSpPr>
          <a:xfrm>
            <a:off x="7448607" y="-509"/>
            <a:ext cx="1695393" cy="6858509"/>
            <a:chOff x="7448607" y="-509"/>
            <a:chExt cx="1695393" cy="6858509"/>
          </a:xfrm>
        </p:grpSpPr>
        <p:grpSp>
          <p:nvGrpSpPr>
            <p:cNvPr id="135" name="Groupe 134"/>
            <p:cNvGrpSpPr/>
            <p:nvPr userDrawn="1"/>
          </p:nvGrpSpPr>
          <p:grpSpPr>
            <a:xfrm>
              <a:off x="8807485" y="6256361"/>
              <a:ext cx="336515" cy="601639"/>
              <a:chOff x="5554712" y="5554658"/>
              <a:chExt cx="482332" cy="862339"/>
            </a:xfrm>
            <a:solidFill>
              <a:schemeClr val="accent1"/>
            </a:solidFill>
          </p:grpSpPr>
          <p:sp>
            <p:nvSpPr>
              <p:cNvPr id="382" name="Ellipse 381"/>
              <p:cNvSpPr>
                <a:spLocks noChangeAspect="1"/>
              </p:cNvSpPr>
              <p:nvPr/>
            </p:nvSpPr>
            <p:spPr>
              <a:xfrm flipH="1">
                <a:off x="5639278" y="5554658"/>
                <a:ext cx="313200" cy="3132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  <p:sp>
            <p:nvSpPr>
              <p:cNvPr id="383" name="Triangle isocèle 382"/>
              <p:cNvSpPr/>
              <p:nvPr/>
            </p:nvSpPr>
            <p:spPr>
              <a:xfrm flipH="1">
                <a:off x="5554712" y="5891525"/>
                <a:ext cx="482332" cy="525472"/>
              </a:xfrm>
              <a:prstGeom prst="triangl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</p:grpSp>
        <p:grpSp>
          <p:nvGrpSpPr>
            <p:cNvPr id="136" name="Groupe 135"/>
            <p:cNvGrpSpPr/>
            <p:nvPr userDrawn="1"/>
          </p:nvGrpSpPr>
          <p:grpSpPr>
            <a:xfrm>
              <a:off x="7490416" y="6256360"/>
              <a:ext cx="218514" cy="601640"/>
              <a:chOff x="3913139" y="5554658"/>
              <a:chExt cx="313200" cy="862339"/>
            </a:xfrm>
            <a:solidFill>
              <a:schemeClr val="accent1"/>
            </a:solidFill>
          </p:grpSpPr>
          <p:grpSp>
            <p:nvGrpSpPr>
              <p:cNvPr id="374" name="Groupe 373"/>
              <p:cNvGrpSpPr/>
              <p:nvPr/>
            </p:nvGrpSpPr>
            <p:grpSpPr>
              <a:xfrm>
                <a:off x="3935364" y="5888429"/>
                <a:ext cx="265705" cy="528568"/>
                <a:chOff x="3116305" y="4008635"/>
                <a:chExt cx="265705" cy="528568"/>
              </a:xfrm>
              <a:grpFill/>
            </p:grpSpPr>
            <p:grpSp>
              <p:nvGrpSpPr>
                <p:cNvPr id="376" name="Groupe 375"/>
                <p:cNvGrpSpPr/>
                <p:nvPr/>
              </p:nvGrpSpPr>
              <p:grpSpPr>
                <a:xfrm flipH="1">
                  <a:off x="3116305" y="4008635"/>
                  <a:ext cx="265705" cy="262512"/>
                  <a:chOff x="917931" y="15147"/>
                  <a:chExt cx="1249385" cy="1234372"/>
                </a:xfrm>
                <a:grpFill/>
              </p:grpSpPr>
              <p:sp>
                <p:nvSpPr>
                  <p:cNvPr id="378" name="Ellipse 377"/>
                  <p:cNvSpPr>
                    <a:spLocks noChangeAspect="1"/>
                  </p:cNvSpPr>
                  <p:nvPr/>
                </p:nvSpPr>
                <p:spPr>
                  <a:xfrm>
                    <a:off x="917931" y="15147"/>
                    <a:ext cx="428399" cy="428399"/>
                  </a:xfrm>
                  <a:prstGeom prst="ellipse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dirty="0">
                      <a:solidFill>
                        <a:srgbClr val="FF4438"/>
                      </a:solidFill>
                    </a:endParaRPr>
                  </a:p>
                </p:txBody>
              </p:sp>
              <p:sp>
                <p:nvSpPr>
                  <p:cNvPr id="379" name="Ellipse 378"/>
                  <p:cNvSpPr>
                    <a:spLocks noChangeAspect="1"/>
                  </p:cNvSpPr>
                  <p:nvPr/>
                </p:nvSpPr>
                <p:spPr>
                  <a:xfrm>
                    <a:off x="1738917" y="15147"/>
                    <a:ext cx="428399" cy="428399"/>
                  </a:xfrm>
                  <a:prstGeom prst="ellipse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dirty="0">
                      <a:solidFill>
                        <a:srgbClr val="FF4438"/>
                      </a:solidFill>
                    </a:endParaRPr>
                  </a:p>
                </p:txBody>
              </p:sp>
              <p:sp>
                <p:nvSpPr>
                  <p:cNvPr id="380" name="Ellipse 379"/>
                  <p:cNvSpPr>
                    <a:spLocks noChangeAspect="1"/>
                  </p:cNvSpPr>
                  <p:nvPr/>
                </p:nvSpPr>
                <p:spPr>
                  <a:xfrm>
                    <a:off x="917931" y="821120"/>
                    <a:ext cx="428399" cy="428399"/>
                  </a:xfrm>
                  <a:prstGeom prst="ellipse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dirty="0">
                      <a:solidFill>
                        <a:srgbClr val="FF4438"/>
                      </a:solidFill>
                    </a:endParaRPr>
                  </a:p>
                </p:txBody>
              </p:sp>
              <p:sp>
                <p:nvSpPr>
                  <p:cNvPr id="381" name="Ellipse 380"/>
                  <p:cNvSpPr>
                    <a:spLocks noChangeAspect="1"/>
                  </p:cNvSpPr>
                  <p:nvPr/>
                </p:nvSpPr>
                <p:spPr>
                  <a:xfrm>
                    <a:off x="1738917" y="821120"/>
                    <a:ext cx="428399" cy="428399"/>
                  </a:xfrm>
                  <a:prstGeom prst="ellipse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dirty="0">
                      <a:solidFill>
                        <a:srgbClr val="FF4438"/>
                      </a:solidFill>
                    </a:endParaRPr>
                  </a:p>
                </p:txBody>
              </p:sp>
            </p:grpSp>
            <p:sp>
              <p:nvSpPr>
                <p:cNvPr id="377" name="Rectangle 376"/>
                <p:cNvSpPr/>
                <p:nvPr/>
              </p:nvSpPr>
              <p:spPr>
                <a:xfrm flipH="1">
                  <a:off x="3166765" y="4310403"/>
                  <a:ext cx="165600" cy="22680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>
                    <a:solidFill>
                      <a:srgbClr val="FF4438"/>
                    </a:solidFill>
                  </a:endParaRPr>
                </a:p>
              </p:txBody>
            </p:sp>
          </p:grpSp>
          <p:sp>
            <p:nvSpPr>
              <p:cNvPr id="375" name="Ellipse 374"/>
              <p:cNvSpPr>
                <a:spLocks noChangeAspect="1"/>
              </p:cNvSpPr>
              <p:nvPr/>
            </p:nvSpPr>
            <p:spPr>
              <a:xfrm flipH="1">
                <a:off x="3913139" y="5554658"/>
                <a:ext cx="313200" cy="3132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</p:grpSp>
        <p:grpSp>
          <p:nvGrpSpPr>
            <p:cNvPr id="137" name="Groupe 136"/>
            <p:cNvGrpSpPr/>
            <p:nvPr userDrawn="1"/>
          </p:nvGrpSpPr>
          <p:grpSpPr>
            <a:xfrm>
              <a:off x="8045384" y="6256360"/>
              <a:ext cx="425647" cy="601640"/>
              <a:chOff x="4590935" y="5554658"/>
              <a:chExt cx="610087" cy="862339"/>
            </a:xfrm>
            <a:solidFill>
              <a:schemeClr val="accent1"/>
            </a:solidFill>
          </p:grpSpPr>
          <p:grpSp>
            <p:nvGrpSpPr>
              <p:cNvPr id="370" name="Groupe 369"/>
              <p:cNvGrpSpPr/>
              <p:nvPr/>
            </p:nvGrpSpPr>
            <p:grpSpPr>
              <a:xfrm flipH="1">
                <a:off x="4590935" y="5897424"/>
                <a:ext cx="610087" cy="519573"/>
                <a:chOff x="6045501" y="4219200"/>
                <a:chExt cx="3098499" cy="2638800"/>
              </a:xfrm>
              <a:grpFill/>
            </p:grpSpPr>
            <p:sp>
              <p:nvSpPr>
                <p:cNvPr id="372" name="Triangle isocèle 371"/>
                <p:cNvSpPr/>
                <p:nvPr/>
              </p:nvSpPr>
              <p:spPr>
                <a:xfrm>
                  <a:off x="7027200" y="4219200"/>
                  <a:ext cx="2116800" cy="2638800"/>
                </a:xfrm>
                <a:prstGeom prst="triangle">
                  <a:avLst>
                    <a:gd name="adj" fmla="val 79957"/>
                  </a:avLst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>
                    <a:solidFill>
                      <a:srgbClr val="FF4438"/>
                    </a:solidFill>
                  </a:endParaRPr>
                </a:p>
              </p:txBody>
            </p:sp>
            <p:sp>
              <p:nvSpPr>
                <p:cNvPr id="373" name="Triangle isocèle 372"/>
                <p:cNvSpPr/>
                <p:nvPr/>
              </p:nvSpPr>
              <p:spPr>
                <a:xfrm flipH="1">
                  <a:off x="6045501" y="4219200"/>
                  <a:ext cx="2116800" cy="2638800"/>
                </a:xfrm>
                <a:prstGeom prst="triangle">
                  <a:avLst>
                    <a:gd name="adj" fmla="val 79957"/>
                  </a:avLst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>
                    <a:solidFill>
                      <a:srgbClr val="FF4438"/>
                    </a:solidFill>
                  </a:endParaRPr>
                </a:p>
              </p:txBody>
            </p:sp>
          </p:grpSp>
          <p:sp>
            <p:nvSpPr>
              <p:cNvPr id="371" name="Ellipse 370"/>
              <p:cNvSpPr>
                <a:spLocks noChangeAspect="1"/>
              </p:cNvSpPr>
              <p:nvPr/>
            </p:nvSpPr>
            <p:spPr>
              <a:xfrm flipH="1">
                <a:off x="4739378" y="5554658"/>
                <a:ext cx="313200" cy="3132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</p:grpSp>
        <p:grpSp>
          <p:nvGrpSpPr>
            <p:cNvPr id="138" name="Groupe 137"/>
            <p:cNvGrpSpPr/>
            <p:nvPr userDrawn="1"/>
          </p:nvGrpSpPr>
          <p:grpSpPr>
            <a:xfrm>
              <a:off x="7449145" y="4464672"/>
              <a:ext cx="336515" cy="601639"/>
              <a:chOff x="5554712" y="5554658"/>
              <a:chExt cx="482332" cy="862339"/>
            </a:xfrm>
            <a:solidFill>
              <a:schemeClr val="accent1"/>
            </a:solidFill>
          </p:grpSpPr>
          <p:sp>
            <p:nvSpPr>
              <p:cNvPr id="368" name="Ellipse 367"/>
              <p:cNvSpPr>
                <a:spLocks noChangeAspect="1"/>
              </p:cNvSpPr>
              <p:nvPr/>
            </p:nvSpPr>
            <p:spPr>
              <a:xfrm flipH="1">
                <a:off x="5639278" y="5554658"/>
                <a:ext cx="313200" cy="3132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  <p:sp>
            <p:nvSpPr>
              <p:cNvPr id="369" name="Triangle isocèle 368"/>
              <p:cNvSpPr/>
              <p:nvPr/>
            </p:nvSpPr>
            <p:spPr>
              <a:xfrm flipH="1">
                <a:off x="5554712" y="5891525"/>
                <a:ext cx="482332" cy="525472"/>
              </a:xfrm>
              <a:prstGeom prst="triangl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</p:grpSp>
        <p:grpSp>
          <p:nvGrpSpPr>
            <p:cNvPr id="139" name="Groupe 138"/>
            <p:cNvGrpSpPr/>
            <p:nvPr userDrawn="1"/>
          </p:nvGrpSpPr>
          <p:grpSpPr>
            <a:xfrm>
              <a:off x="8142750" y="4464671"/>
              <a:ext cx="218514" cy="601640"/>
              <a:chOff x="3913139" y="5554658"/>
              <a:chExt cx="313200" cy="862339"/>
            </a:xfrm>
            <a:solidFill>
              <a:schemeClr val="accent1"/>
            </a:solidFill>
          </p:grpSpPr>
          <p:grpSp>
            <p:nvGrpSpPr>
              <p:cNvPr id="360" name="Groupe 359"/>
              <p:cNvGrpSpPr/>
              <p:nvPr/>
            </p:nvGrpSpPr>
            <p:grpSpPr>
              <a:xfrm>
                <a:off x="3935364" y="5888429"/>
                <a:ext cx="265705" cy="528568"/>
                <a:chOff x="3116305" y="4008635"/>
                <a:chExt cx="265705" cy="528568"/>
              </a:xfrm>
              <a:grpFill/>
            </p:grpSpPr>
            <p:grpSp>
              <p:nvGrpSpPr>
                <p:cNvPr id="362" name="Groupe 361"/>
                <p:cNvGrpSpPr/>
                <p:nvPr/>
              </p:nvGrpSpPr>
              <p:grpSpPr>
                <a:xfrm flipH="1">
                  <a:off x="3116305" y="4008635"/>
                  <a:ext cx="265705" cy="262512"/>
                  <a:chOff x="917931" y="15147"/>
                  <a:chExt cx="1249385" cy="1234372"/>
                </a:xfrm>
                <a:grpFill/>
              </p:grpSpPr>
              <p:sp>
                <p:nvSpPr>
                  <p:cNvPr id="364" name="Ellipse 363"/>
                  <p:cNvSpPr>
                    <a:spLocks noChangeAspect="1"/>
                  </p:cNvSpPr>
                  <p:nvPr/>
                </p:nvSpPr>
                <p:spPr>
                  <a:xfrm>
                    <a:off x="917931" y="15147"/>
                    <a:ext cx="428399" cy="428399"/>
                  </a:xfrm>
                  <a:prstGeom prst="ellipse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dirty="0">
                      <a:solidFill>
                        <a:srgbClr val="FF4438"/>
                      </a:solidFill>
                    </a:endParaRPr>
                  </a:p>
                </p:txBody>
              </p:sp>
              <p:sp>
                <p:nvSpPr>
                  <p:cNvPr id="365" name="Ellipse 364"/>
                  <p:cNvSpPr>
                    <a:spLocks noChangeAspect="1"/>
                  </p:cNvSpPr>
                  <p:nvPr/>
                </p:nvSpPr>
                <p:spPr>
                  <a:xfrm>
                    <a:off x="1738917" y="15147"/>
                    <a:ext cx="428399" cy="428399"/>
                  </a:xfrm>
                  <a:prstGeom prst="ellipse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dirty="0">
                      <a:solidFill>
                        <a:srgbClr val="FF4438"/>
                      </a:solidFill>
                    </a:endParaRPr>
                  </a:p>
                </p:txBody>
              </p:sp>
              <p:sp>
                <p:nvSpPr>
                  <p:cNvPr id="366" name="Ellipse 365"/>
                  <p:cNvSpPr>
                    <a:spLocks noChangeAspect="1"/>
                  </p:cNvSpPr>
                  <p:nvPr/>
                </p:nvSpPr>
                <p:spPr>
                  <a:xfrm>
                    <a:off x="917931" y="821120"/>
                    <a:ext cx="428399" cy="428399"/>
                  </a:xfrm>
                  <a:prstGeom prst="ellipse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dirty="0">
                      <a:solidFill>
                        <a:srgbClr val="FF4438"/>
                      </a:solidFill>
                    </a:endParaRPr>
                  </a:p>
                </p:txBody>
              </p:sp>
              <p:sp>
                <p:nvSpPr>
                  <p:cNvPr id="367" name="Ellipse 366"/>
                  <p:cNvSpPr>
                    <a:spLocks noChangeAspect="1"/>
                  </p:cNvSpPr>
                  <p:nvPr/>
                </p:nvSpPr>
                <p:spPr>
                  <a:xfrm>
                    <a:off x="1738917" y="821120"/>
                    <a:ext cx="428399" cy="428399"/>
                  </a:xfrm>
                  <a:prstGeom prst="ellipse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dirty="0">
                      <a:solidFill>
                        <a:srgbClr val="FF4438"/>
                      </a:solidFill>
                    </a:endParaRPr>
                  </a:p>
                </p:txBody>
              </p:sp>
            </p:grpSp>
            <p:sp>
              <p:nvSpPr>
                <p:cNvPr id="363" name="Rectangle 362"/>
                <p:cNvSpPr/>
                <p:nvPr/>
              </p:nvSpPr>
              <p:spPr>
                <a:xfrm flipH="1">
                  <a:off x="3166765" y="4310403"/>
                  <a:ext cx="165600" cy="22680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>
                    <a:solidFill>
                      <a:srgbClr val="FF4438"/>
                    </a:solidFill>
                  </a:endParaRPr>
                </a:p>
              </p:txBody>
            </p:sp>
          </p:grpSp>
          <p:sp>
            <p:nvSpPr>
              <p:cNvPr id="361" name="Ellipse 360"/>
              <p:cNvSpPr>
                <a:spLocks noChangeAspect="1"/>
              </p:cNvSpPr>
              <p:nvPr/>
            </p:nvSpPr>
            <p:spPr>
              <a:xfrm flipH="1">
                <a:off x="3913139" y="5554658"/>
                <a:ext cx="313200" cy="3132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</p:grpSp>
        <p:grpSp>
          <p:nvGrpSpPr>
            <p:cNvPr id="140" name="Groupe 139"/>
            <p:cNvGrpSpPr/>
            <p:nvPr userDrawn="1"/>
          </p:nvGrpSpPr>
          <p:grpSpPr>
            <a:xfrm>
              <a:off x="8718353" y="4464671"/>
              <a:ext cx="425647" cy="601640"/>
              <a:chOff x="4590935" y="5554658"/>
              <a:chExt cx="610087" cy="862339"/>
            </a:xfrm>
            <a:solidFill>
              <a:schemeClr val="accent1"/>
            </a:solidFill>
          </p:grpSpPr>
          <p:grpSp>
            <p:nvGrpSpPr>
              <p:cNvPr id="356" name="Groupe 355"/>
              <p:cNvGrpSpPr/>
              <p:nvPr/>
            </p:nvGrpSpPr>
            <p:grpSpPr>
              <a:xfrm flipH="1">
                <a:off x="4590935" y="5897424"/>
                <a:ext cx="610087" cy="519573"/>
                <a:chOff x="6045501" y="4219200"/>
                <a:chExt cx="3098499" cy="2638800"/>
              </a:xfrm>
              <a:grpFill/>
            </p:grpSpPr>
            <p:sp>
              <p:nvSpPr>
                <p:cNvPr id="358" name="Triangle isocèle 357"/>
                <p:cNvSpPr/>
                <p:nvPr/>
              </p:nvSpPr>
              <p:spPr>
                <a:xfrm>
                  <a:off x="7027200" y="4219200"/>
                  <a:ext cx="2116800" cy="2638800"/>
                </a:xfrm>
                <a:prstGeom prst="triangle">
                  <a:avLst>
                    <a:gd name="adj" fmla="val 79957"/>
                  </a:avLst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>
                    <a:solidFill>
                      <a:srgbClr val="FF4438"/>
                    </a:solidFill>
                  </a:endParaRPr>
                </a:p>
              </p:txBody>
            </p:sp>
            <p:sp>
              <p:nvSpPr>
                <p:cNvPr id="359" name="Triangle isocèle 358"/>
                <p:cNvSpPr/>
                <p:nvPr/>
              </p:nvSpPr>
              <p:spPr>
                <a:xfrm flipH="1">
                  <a:off x="6045501" y="4219200"/>
                  <a:ext cx="2116800" cy="2638800"/>
                </a:xfrm>
                <a:prstGeom prst="triangle">
                  <a:avLst>
                    <a:gd name="adj" fmla="val 79957"/>
                  </a:avLst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>
                    <a:solidFill>
                      <a:srgbClr val="FF4438"/>
                    </a:solidFill>
                  </a:endParaRPr>
                </a:p>
              </p:txBody>
            </p:sp>
          </p:grpSp>
          <p:sp>
            <p:nvSpPr>
              <p:cNvPr id="357" name="Ellipse 356"/>
              <p:cNvSpPr>
                <a:spLocks noChangeAspect="1"/>
              </p:cNvSpPr>
              <p:nvPr/>
            </p:nvSpPr>
            <p:spPr>
              <a:xfrm flipH="1">
                <a:off x="4739378" y="5554658"/>
                <a:ext cx="313200" cy="3132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</p:grpSp>
        <p:grpSp>
          <p:nvGrpSpPr>
            <p:cNvPr id="141" name="Groupe 140"/>
            <p:cNvGrpSpPr/>
            <p:nvPr userDrawn="1"/>
          </p:nvGrpSpPr>
          <p:grpSpPr>
            <a:xfrm>
              <a:off x="7467231" y="5360515"/>
              <a:ext cx="425647" cy="601640"/>
              <a:chOff x="4590935" y="5554658"/>
              <a:chExt cx="610087" cy="862339"/>
            </a:xfrm>
            <a:solidFill>
              <a:schemeClr val="accent1"/>
            </a:solidFill>
          </p:grpSpPr>
          <p:grpSp>
            <p:nvGrpSpPr>
              <p:cNvPr id="352" name="Groupe 351"/>
              <p:cNvGrpSpPr/>
              <p:nvPr/>
            </p:nvGrpSpPr>
            <p:grpSpPr>
              <a:xfrm flipH="1">
                <a:off x="4590935" y="5897424"/>
                <a:ext cx="610087" cy="519573"/>
                <a:chOff x="6045501" y="4219200"/>
                <a:chExt cx="3098499" cy="2638800"/>
              </a:xfrm>
              <a:grpFill/>
            </p:grpSpPr>
            <p:sp>
              <p:nvSpPr>
                <p:cNvPr id="354" name="Triangle isocèle 353"/>
                <p:cNvSpPr/>
                <p:nvPr/>
              </p:nvSpPr>
              <p:spPr>
                <a:xfrm>
                  <a:off x="7027200" y="4219200"/>
                  <a:ext cx="2116800" cy="2638800"/>
                </a:xfrm>
                <a:prstGeom prst="triangle">
                  <a:avLst>
                    <a:gd name="adj" fmla="val 79957"/>
                  </a:avLst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>
                    <a:solidFill>
                      <a:srgbClr val="FF4438"/>
                    </a:solidFill>
                  </a:endParaRPr>
                </a:p>
              </p:txBody>
            </p:sp>
            <p:sp>
              <p:nvSpPr>
                <p:cNvPr id="355" name="Triangle isocèle 354"/>
                <p:cNvSpPr/>
                <p:nvPr/>
              </p:nvSpPr>
              <p:spPr>
                <a:xfrm flipH="1">
                  <a:off x="6045501" y="4219200"/>
                  <a:ext cx="2116800" cy="2638800"/>
                </a:xfrm>
                <a:prstGeom prst="triangle">
                  <a:avLst>
                    <a:gd name="adj" fmla="val 79957"/>
                  </a:avLst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>
                    <a:solidFill>
                      <a:srgbClr val="FF4438"/>
                    </a:solidFill>
                  </a:endParaRPr>
                </a:p>
              </p:txBody>
            </p:sp>
          </p:grpSp>
          <p:sp>
            <p:nvSpPr>
              <p:cNvPr id="353" name="Ellipse 352"/>
              <p:cNvSpPr>
                <a:spLocks noChangeAspect="1"/>
              </p:cNvSpPr>
              <p:nvPr/>
            </p:nvSpPr>
            <p:spPr>
              <a:xfrm flipH="1">
                <a:off x="4739378" y="5554658"/>
                <a:ext cx="313200" cy="3132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</p:grpSp>
        <p:grpSp>
          <p:nvGrpSpPr>
            <p:cNvPr id="142" name="Groupe 141"/>
            <p:cNvGrpSpPr/>
            <p:nvPr userDrawn="1"/>
          </p:nvGrpSpPr>
          <p:grpSpPr>
            <a:xfrm>
              <a:off x="8137475" y="5360516"/>
              <a:ext cx="336515" cy="601639"/>
              <a:chOff x="5554712" y="5554658"/>
              <a:chExt cx="482332" cy="862339"/>
            </a:xfrm>
            <a:solidFill>
              <a:schemeClr val="accent1"/>
            </a:solidFill>
          </p:grpSpPr>
          <p:sp>
            <p:nvSpPr>
              <p:cNvPr id="350" name="Ellipse 349"/>
              <p:cNvSpPr>
                <a:spLocks noChangeAspect="1"/>
              </p:cNvSpPr>
              <p:nvPr/>
            </p:nvSpPr>
            <p:spPr>
              <a:xfrm flipH="1">
                <a:off x="5639278" y="5554658"/>
                <a:ext cx="313200" cy="3132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  <p:sp>
            <p:nvSpPr>
              <p:cNvPr id="351" name="Triangle isocèle 350"/>
              <p:cNvSpPr/>
              <p:nvPr/>
            </p:nvSpPr>
            <p:spPr>
              <a:xfrm flipH="1">
                <a:off x="5554712" y="5891525"/>
                <a:ext cx="482332" cy="525472"/>
              </a:xfrm>
              <a:prstGeom prst="triangl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</p:grpSp>
        <p:grpSp>
          <p:nvGrpSpPr>
            <p:cNvPr id="143" name="Groupe 142"/>
            <p:cNvGrpSpPr/>
            <p:nvPr userDrawn="1"/>
          </p:nvGrpSpPr>
          <p:grpSpPr>
            <a:xfrm>
              <a:off x="8718353" y="5360515"/>
              <a:ext cx="425647" cy="601640"/>
              <a:chOff x="4590935" y="5554658"/>
              <a:chExt cx="610087" cy="862339"/>
            </a:xfrm>
            <a:solidFill>
              <a:schemeClr val="accent1"/>
            </a:solidFill>
          </p:grpSpPr>
          <p:grpSp>
            <p:nvGrpSpPr>
              <p:cNvPr id="346" name="Groupe 345"/>
              <p:cNvGrpSpPr/>
              <p:nvPr/>
            </p:nvGrpSpPr>
            <p:grpSpPr>
              <a:xfrm flipH="1">
                <a:off x="4590935" y="5897424"/>
                <a:ext cx="610087" cy="519573"/>
                <a:chOff x="6045501" y="4219200"/>
                <a:chExt cx="3098499" cy="2638800"/>
              </a:xfrm>
              <a:grpFill/>
            </p:grpSpPr>
            <p:sp>
              <p:nvSpPr>
                <p:cNvPr id="348" name="Triangle isocèle 347"/>
                <p:cNvSpPr/>
                <p:nvPr/>
              </p:nvSpPr>
              <p:spPr>
                <a:xfrm>
                  <a:off x="7027200" y="4219200"/>
                  <a:ext cx="2116800" cy="2638800"/>
                </a:xfrm>
                <a:prstGeom prst="triangle">
                  <a:avLst>
                    <a:gd name="adj" fmla="val 79957"/>
                  </a:avLst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>
                    <a:solidFill>
                      <a:srgbClr val="FF4438"/>
                    </a:solidFill>
                  </a:endParaRPr>
                </a:p>
              </p:txBody>
            </p:sp>
            <p:sp>
              <p:nvSpPr>
                <p:cNvPr id="349" name="Triangle isocèle 348"/>
                <p:cNvSpPr/>
                <p:nvPr/>
              </p:nvSpPr>
              <p:spPr>
                <a:xfrm flipH="1">
                  <a:off x="6045501" y="4219200"/>
                  <a:ext cx="2116800" cy="2638800"/>
                </a:xfrm>
                <a:prstGeom prst="triangle">
                  <a:avLst>
                    <a:gd name="adj" fmla="val 79957"/>
                  </a:avLst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>
                    <a:solidFill>
                      <a:srgbClr val="FF4438"/>
                    </a:solidFill>
                  </a:endParaRPr>
                </a:p>
              </p:txBody>
            </p:sp>
          </p:grpSp>
          <p:sp>
            <p:nvSpPr>
              <p:cNvPr id="347" name="Ellipse 346"/>
              <p:cNvSpPr>
                <a:spLocks noChangeAspect="1"/>
              </p:cNvSpPr>
              <p:nvPr/>
            </p:nvSpPr>
            <p:spPr>
              <a:xfrm flipH="1">
                <a:off x="4739378" y="5554658"/>
                <a:ext cx="313200" cy="3132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</p:grpSp>
        <p:grpSp>
          <p:nvGrpSpPr>
            <p:cNvPr id="144" name="Groupe 143"/>
            <p:cNvGrpSpPr/>
            <p:nvPr userDrawn="1"/>
          </p:nvGrpSpPr>
          <p:grpSpPr>
            <a:xfrm>
              <a:off x="7487477" y="3572001"/>
              <a:ext cx="218514" cy="601640"/>
              <a:chOff x="3913139" y="5554658"/>
              <a:chExt cx="313200" cy="862339"/>
            </a:xfrm>
            <a:solidFill>
              <a:schemeClr val="accent1"/>
            </a:solidFill>
          </p:grpSpPr>
          <p:grpSp>
            <p:nvGrpSpPr>
              <p:cNvPr id="338" name="Groupe 337"/>
              <p:cNvGrpSpPr/>
              <p:nvPr/>
            </p:nvGrpSpPr>
            <p:grpSpPr>
              <a:xfrm>
                <a:off x="3935364" y="5888429"/>
                <a:ext cx="265705" cy="528568"/>
                <a:chOff x="3116305" y="4008635"/>
                <a:chExt cx="265705" cy="528568"/>
              </a:xfrm>
              <a:grpFill/>
            </p:grpSpPr>
            <p:grpSp>
              <p:nvGrpSpPr>
                <p:cNvPr id="340" name="Groupe 339"/>
                <p:cNvGrpSpPr/>
                <p:nvPr/>
              </p:nvGrpSpPr>
              <p:grpSpPr>
                <a:xfrm flipH="1">
                  <a:off x="3116305" y="4008635"/>
                  <a:ext cx="265705" cy="262512"/>
                  <a:chOff x="917931" y="15147"/>
                  <a:chExt cx="1249385" cy="1234372"/>
                </a:xfrm>
                <a:grpFill/>
              </p:grpSpPr>
              <p:sp>
                <p:nvSpPr>
                  <p:cNvPr id="342" name="Ellipse 341"/>
                  <p:cNvSpPr>
                    <a:spLocks noChangeAspect="1"/>
                  </p:cNvSpPr>
                  <p:nvPr/>
                </p:nvSpPr>
                <p:spPr>
                  <a:xfrm>
                    <a:off x="917931" y="15147"/>
                    <a:ext cx="428399" cy="428399"/>
                  </a:xfrm>
                  <a:prstGeom prst="ellipse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dirty="0">
                      <a:solidFill>
                        <a:srgbClr val="FF4438"/>
                      </a:solidFill>
                    </a:endParaRPr>
                  </a:p>
                </p:txBody>
              </p:sp>
              <p:sp>
                <p:nvSpPr>
                  <p:cNvPr id="343" name="Ellipse 342"/>
                  <p:cNvSpPr>
                    <a:spLocks noChangeAspect="1"/>
                  </p:cNvSpPr>
                  <p:nvPr/>
                </p:nvSpPr>
                <p:spPr>
                  <a:xfrm>
                    <a:off x="1738917" y="15147"/>
                    <a:ext cx="428399" cy="428399"/>
                  </a:xfrm>
                  <a:prstGeom prst="ellipse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dirty="0">
                      <a:solidFill>
                        <a:srgbClr val="FF4438"/>
                      </a:solidFill>
                    </a:endParaRPr>
                  </a:p>
                </p:txBody>
              </p:sp>
              <p:sp>
                <p:nvSpPr>
                  <p:cNvPr id="344" name="Ellipse 343"/>
                  <p:cNvSpPr>
                    <a:spLocks noChangeAspect="1"/>
                  </p:cNvSpPr>
                  <p:nvPr/>
                </p:nvSpPr>
                <p:spPr>
                  <a:xfrm>
                    <a:off x="917931" y="821120"/>
                    <a:ext cx="428399" cy="428399"/>
                  </a:xfrm>
                  <a:prstGeom prst="ellipse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dirty="0">
                      <a:solidFill>
                        <a:srgbClr val="FF4438"/>
                      </a:solidFill>
                    </a:endParaRPr>
                  </a:p>
                </p:txBody>
              </p:sp>
              <p:sp>
                <p:nvSpPr>
                  <p:cNvPr id="345" name="Ellipse 344"/>
                  <p:cNvSpPr>
                    <a:spLocks noChangeAspect="1"/>
                  </p:cNvSpPr>
                  <p:nvPr/>
                </p:nvSpPr>
                <p:spPr>
                  <a:xfrm>
                    <a:off x="1738917" y="821120"/>
                    <a:ext cx="428399" cy="428399"/>
                  </a:xfrm>
                  <a:prstGeom prst="ellipse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dirty="0">
                      <a:solidFill>
                        <a:srgbClr val="FF4438"/>
                      </a:solidFill>
                    </a:endParaRPr>
                  </a:p>
                </p:txBody>
              </p:sp>
            </p:grpSp>
            <p:sp>
              <p:nvSpPr>
                <p:cNvPr id="341" name="Rectangle 340"/>
                <p:cNvSpPr/>
                <p:nvPr/>
              </p:nvSpPr>
              <p:spPr>
                <a:xfrm flipH="1">
                  <a:off x="3166765" y="4310403"/>
                  <a:ext cx="165600" cy="22680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>
                    <a:solidFill>
                      <a:srgbClr val="FF4438"/>
                    </a:solidFill>
                  </a:endParaRPr>
                </a:p>
              </p:txBody>
            </p:sp>
          </p:grpSp>
          <p:sp>
            <p:nvSpPr>
              <p:cNvPr id="339" name="Ellipse 338"/>
              <p:cNvSpPr>
                <a:spLocks noChangeAspect="1"/>
              </p:cNvSpPr>
              <p:nvPr/>
            </p:nvSpPr>
            <p:spPr>
              <a:xfrm flipH="1">
                <a:off x="3913139" y="5554658"/>
                <a:ext cx="313200" cy="3132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</p:grpSp>
        <p:grpSp>
          <p:nvGrpSpPr>
            <p:cNvPr id="270" name="Groupe 269"/>
            <p:cNvGrpSpPr/>
            <p:nvPr userDrawn="1"/>
          </p:nvGrpSpPr>
          <p:grpSpPr>
            <a:xfrm>
              <a:off x="8043915" y="3572001"/>
              <a:ext cx="425647" cy="601640"/>
              <a:chOff x="4590935" y="5554658"/>
              <a:chExt cx="610087" cy="862339"/>
            </a:xfrm>
            <a:solidFill>
              <a:schemeClr val="accent1"/>
            </a:solidFill>
          </p:grpSpPr>
          <p:grpSp>
            <p:nvGrpSpPr>
              <p:cNvPr id="334" name="Groupe 333"/>
              <p:cNvGrpSpPr/>
              <p:nvPr/>
            </p:nvGrpSpPr>
            <p:grpSpPr>
              <a:xfrm flipH="1">
                <a:off x="4590935" y="5897424"/>
                <a:ext cx="610087" cy="519573"/>
                <a:chOff x="6045501" y="4219200"/>
                <a:chExt cx="3098499" cy="2638800"/>
              </a:xfrm>
              <a:grpFill/>
            </p:grpSpPr>
            <p:sp>
              <p:nvSpPr>
                <p:cNvPr id="336" name="Triangle isocèle 335"/>
                <p:cNvSpPr/>
                <p:nvPr/>
              </p:nvSpPr>
              <p:spPr>
                <a:xfrm>
                  <a:off x="7027200" y="4219200"/>
                  <a:ext cx="2116800" cy="2638800"/>
                </a:xfrm>
                <a:prstGeom prst="triangle">
                  <a:avLst>
                    <a:gd name="adj" fmla="val 79957"/>
                  </a:avLst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>
                    <a:solidFill>
                      <a:srgbClr val="FF4438"/>
                    </a:solidFill>
                  </a:endParaRPr>
                </a:p>
              </p:txBody>
            </p:sp>
            <p:sp>
              <p:nvSpPr>
                <p:cNvPr id="337" name="Triangle isocèle 336"/>
                <p:cNvSpPr/>
                <p:nvPr/>
              </p:nvSpPr>
              <p:spPr>
                <a:xfrm flipH="1">
                  <a:off x="6045501" y="4219200"/>
                  <a:ext cx="2116800" cy="2638800"/>
                </a:xfrm>
                <a:prstGeom prst="triangle">
                  <a:avLst>
                    <a:gd name="adj" fmla="val 79957"/>
                  </a:avLst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>
                    <a:solidFill>
                      <a:srgbClr val="FF4438"/>
                    </a:solidFill>
                  </a:endParaRPr>
                </a:p>
              </p:txBody>
            </p:sp>
          </p:grpSp>
          <p:sp>
            <p:nvSpPr>
              <p:cNvPr id="335" name="Ellipse 334"/>
              <p:cNvSpPr>
                <a:spLocks noChangeAspect="1"/>
              </p:cNvSpPr>
              <p:nvPr/>
            </p:nvSpPr>
            <p:spPr>
              <a:xfrm flipH="1">
                <a:off x="4739378" y="5554658"/>
                <a:ext cx="313200" cy="3132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</p:grpSp>
        <p:grpSp>
          <p:nvGrpSpPr>
            <p:cNvPr id="271" name="Groupe 270"/>
            <p:cNvGrpSpPr/>
            <p:nvPr userDrawn="1"/>
          </p:nvGrpSpPr>
          <p:grpSpPr>
            <a:xfrm>
              <a:off x="8807485" y="3572002"/>
              <a:ext cx="336515" cy="601639"/>
              <a:chOff x="5554712" y="5554658"/>
              <a:chExt cx="482332" cy="862339"/>
            </a:xfrm>
            <a:solidFill>
              <a:schemeClr val="accent1"/>
            </a:solidFill>
          </p:grpSpPr>
          <p:sp>
            <p:nvSpPr>
              <p:cNvPr id="332" name="Ellipse 331"/>
              <p:cNvSpPr>
                <a:spLocks noChangeAspect="1"/>
              </p:cNvSpPr>
              <p:nvPr/>
            </p:nvSpPr>
            <p:spPr>
              <a:xfrm flipH="1">
                <a:off x="5639278" y="5554658"/>
                <a:ext cx="313200" cy="3132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  <p:sp>
            <p:nvSpPr>
              <p:cNvPr id="333" name="Triangle isocèle 332"/>
              <p:cNvSpPr/>
              <p:nvPr/>
            </p:nvSpPr>
            <p:spPr>
              <a:xfrm flipH="1">
                <a:off x="5554712" y="5891525"/>
                <a:ext cx="482332" cy="525472"/>
              </a:xfrm>
              <a:prstGeom prst="triangl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</p:grpSp>
        <p:grpSp>
          <p:nvGrpSpPr>
            <p:cNvPr id="272" name="Groupe 271"/>
            <p:cNvGrpSpPr/>
            <p:nvPr userDrawn="1"/>
          </p:nvGrpSpPr>
          <p:grpSpPr>
            <a:xfrm>
              <a:off x="8718353" y="2678240"/>
              <a:ext cx="425647" cy="601640"/>
              <a:chOff x="4590935" y="5554658"/>
              <a:chExt cx="610087" cy="862339"/>
            </a:xfrm>
            <a:solidFill>
              <a:schemeClr val="accent1"/>
            </a:solidFill>
          </p:grpSpPr>
          <p:grpSp>
            <p:nvGrpSpPr>
              <p:cNvPr id="328" name="Groupe 327"/>
              <p:cNvGrpSpPr/>
              <p:nvPr/>
            </p:nvGrpSpPr>
            <p:grpSpPr>
              <a:xfrm flipH="1">
                <a:off x="4590935" y="5897424"/>
                <a:ext cx="610087" cy="519573"/>
                <a:chOff x="6045501" y="4219200"/>
                <a:chExt cx="3098499" cy="2638800"/>
              </a:xfrm>
              <a:grpFill/>
            </p:grpSpPr>
            <p:sp>
              <p:nvSpPr>
                <p:cNvPr id="330" name="Triangle isocèle 329"/>
                <p:cNvSpPr/>
                <p:nvPr/>
              </p:nvSpPr>
              <p:spPr>
                <a:xfrm>
                  <a:off x="7027200" y="4219200"/>
                  <a:ext cx="2116800" cy="2638800"/>
                </a:xfrm>
                <a:prstGeom prst="triangle">
                  <a:avLst>
                    <a:gd name="adj" fmla="val 79957"/>
                  </a:avLst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>
                    <a:solidFill>
                      <a:srgbClr val="FF4438"/>
                    </a:solidFill>
                  </a:endParaRPr>
                </a:p>
              </p:txBody>
            </p:sp>
            <p:sp>
              <p:nvSpPr>
                <p:cNvPr id="331" name="Triangle isocèle 330"/>
                <p:cNvSpPr/>
                <p:nvPr/>
              </p:nvSpPr>
              <p:spPr>
                <a:xfrm flipH="1">
                  <a:off x="6045501" y="4219200"/>
                  <a:ext cx="2116800" cy="2638800"/>
                </a:xfrm>
                <a:prstGeom prst="triangle">
                  <a:avLst>
                    <a:gd name="adj" fmla="val 79957"/>
                  </a:avLst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>
                    <a:solidFill>
                      <a:srgbClr val="FF4438"/>
                    </a:solidFill>
                  </a:endParaRPr>
                </a:p>
              </p:txBody>
            </p:sp>
          </p:grpSp>
          <p:sp>
            <p:nvSpPr>
              <p:cNvPr id="329" name="Ellipse 328"/>
              <p:cNvSpPr>
                <a:spLocks noChangeAspect="1"/>
              </p:cNvSpPr>
              <p:nvPr/>
            </p:nvSpPr>
            <p:spPr>
              <a:xfrm flipH="1">
                <a:off x="4739378" y="5554658"/>
                <a:ext cx="313200" cy="3132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</p:grpSp>
        <p:grpSp>
          <p:nvGrpSpPr>
            <p:cNvPr id="273" name="Groupe 272"/>
            <p:cNvGrpSpPr/>
            <p:nvPr userDrawn="1"/>
          </p:nvGrpSpPr>
          <p:grpSpPr>
            <a:xfrm>
              <a:off x="7469475" y="2678240"/>
              <a:ext cx="425647" cy="601640"/>
              <a:chOff x="4590935" y="5554658"/>
              <a:chExt cx="610087" cy="862339"/>
            </a:xfrm>
            <a:solidFill>
              <a:schemeClr val="accent1"/>
            </a:solidFill>
          </p:grpSpPr>
          <p:grpSp>
            <p:nvGrpSpPr>
              <p:cNvPr id="324" name="Groupe 323"/>
              <p:cNvGrpSpPr/>
              <p:nvPr/>
            </p:nvGrpSpPr>
            <p:grpSpPr>
              <a:xfrm flipH="1">
                <a:off x="4590935" y="5897424"/>
                <a:ext cx="610087" cy="519573"/>
                <a:chOff x="6045501" y="4219200"/>
                <a:chExt cx="3098499" cy="2638800"/>
              </a:xfrm>
              <a:grpFill/>
            </p:grpSpPr>
            <p:sp>
              <p:nvSpPr>
                <p:cNvPr id="326" name="Triangle isocèle 325"/>
                <p:cNvSpPr/>
                <p:nvPr/>
              </p:nvSpPr>
              <p:spPr>
                <a:xfrm>
                  <a:off x="7027200" y="4219200"/>
                  <a:ext cx="2116800" cy="2638800"/>
                </a:xfrm>
                <a:prstGeom prst="triangle">
                  <a:avLst>
                    <a:gd name="adj" fmla="val 79957"/>
                  </a:avLst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>
                    <a:solidFill>
                      <a:srgbClr val="FF4438"/>
                    </a:solidFill>
                  </a:endParaRPr>
                </a:p>
              </p:txBody>
            </p:sp>
            <p:sp>
              <p:nvSpPr>
                <p:cNvPr id="327" name="Triangle isocèle 326"/>
                <p:cNvSpPr/>
                <p:nvPr/>
              </p:nvSpPr>
              <p:spPr>
                <a:xfrm flipH="1">
                  <a:off x="6045501" y="4219200"/>
                  <a:ext cx="2116800" cy="2638800"/>
                </a:xfrm>
                <a:prstGeom prst="triangle">
                  <a:avLst>
                    <a:gd name="adj" fmla="val 79957"/>
                  </a:avLst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>
                    <a:solidFill>
                      <a:srgbClr val="FF4438"/>
                    </a:solidFill>
                  </a:endParaRPr>
                </a:p>
              </p:txBody>
            </p:sp>
          </p:grpSp>
          <p:sp>
            <p:nvSpPr>
              <p:cNvPr id="325" name="Ellipse 324"/>
              <p:cNvSpPr>
                <a:spLocks noChangeAspect="1"/>
              </p:cNvSpPr>
              <p:nvPr/>
            </p:nvSpPr>
            <p:spPr>
              <a:xfrm flipH="1">
                <a:off x="4739378" y="5554658"/>
                <a:ext cx="313200" cy="3132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</p:grpSp>
        <p:grpSp>
          <p:nvGrpSpPr>
            <p:cNvPr id="274" name="Groupe 273"/>
            <p:cNvGrpSpPr/>
            <p:nvPr userDrawn="1"/>
          </p:nvGrpSpPr>
          <p:grpSpPr>
            <a:xfrm>
              <a:off x="8137226" y="2678241"/>
              <a:ext cx="336515" cy="601639"/>
              <a:chOff x="5554712" y="5554658"/>
              <a:chExt cx="482332" cy="862339"/>
            </a:xfrm>
            <a:solidFill>
              <a:schemeClr val="accent3"/>
            </a:solidFill>
          </p:grpSpPr>
          <p:sp>
            <p:nvSpPr>
              <p:cNvPr id="322" name="Ellipse 321"/>
              <p:cNvSpPr>
                <a:spLocks noChangeAspect="1"/>
              </p:cNvSpPr>
              <p:nvPr/>
            </p:nvSpPr>
            <p:spPr>
              <a:xfrm flipH="1">
                <a:off x="5639278" y="5554658"/>
                <a:ext cx="313200" cy="313200"/>
              </a:xfrm>
              <a:prstGeom prst="ellipse">
                <a:avLst/>
              </a:prstGeom>
              <a:solidFill>
                <a:schemeClr val="accent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  <p:sp>
            <p:nvSpPr>
              <p:cNvPr id="323" name="Triangle isocèle 322"/>
              <p:cNvSpPr/>
              <p:nvPr/>
            </p:nvSpPr>
            <p:spPr>
              <a:xfrm flipH="1">
                <a:off x="5554712" y="5891525"/>
                <a:ext cx="482332" cy="525472"/>
              </a:xfrm>
              <a:prstGeom prst="triangle">
                <a:avLst/>
              </a:prstGeom>
              <a:solidFill>
                <a:schemeClr val="accent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</p:grpSp>
        <p:grpSp>
          <p:nvGrpSpPr>
            <p:cNvPr id="275" name="Groupe 274"/>
            <p:cNvGrpSpPr/>
            <p:nvPr userDrawn="1"/>
          </p:nvGrpSpPr>
          <p:grpSpPr>
            <a:xfrm>
              <a:off x="7489403" y="892669"/>
              <a:ext cx="218514" cy="601640"/>
              <a:chOff x="3913139" y="5554658"/>
              <a:chExt cx="313200" cy="862339"/>
            </a:xfrm>
            <a:solidFill>
              <a:schemeClr val="accent1"/>
            </a:solidFill>
          </p:grpSpPr>
          <p:grpSp>
            <p:nvGrpSpPr>
              <p:cNvPr id="314" name="Groupe 313"/>
              <p:cNvGrpSpPr/>
              <p:nvPr/>
            </p:nvGrpSpPr>
            <p:grpSpPr>
              <a:xfrm>
                <a:off x="3935364" y="5888429"/>
                <a:ext cx="265705" cy="528568"/>
                <a:chOff x="3116305" y="4008635"/>
                <a:chExt cx="265705" cy="528568"/>
              </a:xfrm>
              <a:grpFill/>
            </p:grpSpPr>
            <p:grpSp>
              <p:nvGrpSpPr>
                <p:cNvPr id="316" name="Groupe 315"/>
                <p:cNvGrpSpPr/>
                <p:nvPr/>
              </p:nvGrpSpPr>
              <p:grpSpPr>
                <a:xfrm flipH="1">
                  <a:off x="3116305" y="4008635"/>
                  <a:ext cx="265705" cy="262512"/>
                  <a:chOff x="917931" y="15147"/>
                  <a:chExt cx="1249385" cy="1234372"/>
                </a:xfrm>
                <a:grpFill/>
              </p:grpSpPr>
              <p:sp>
                <p:nvSpPr>
                  <p:cNvPr id="318" name="Ellipse 317"/>
                  <p:cNvSpPr>
                    <a:spLocks noChangeAspect="1"/>
                  </p:cNvSpPr>
                  <p:nvPr/>
                </p:nvSpPr>
                <p:spPr>
                  <a:xfrm>
                    <a:off x="917931" y="15147"/>
                    <a:ext cx="428399" cy="428399"/>
                  </a:xfrm>
                  <a:prstGeom prst="ellipse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dirty="0">
                      <a:solidFill>
                        <a:srgbClr val="FF4438"/>
                      </a:solidFill>
                    </a:endParaRPr>
                  </a:p>
                </p:txBody>
              </p:sp>
              <p:sp>
                <p:nvSpPr>
                  <p:cNvPr id="319" name="Ellipse 318"/>
                  <p:cNvSpPr>
                    <a:spLocks noChangeAspect="1"/>
                  </p:cNvSpPr>
                  <p:nvPr/>
                </p:nvSpPr>
                <p:spPr>
                  <a:xfrm>
                    <a:off x="1738917" y="15147"/>
                    <a:ext cx="428399" cy="428399"/>
                  </a:xfrm>
                  <a:prstGeom prst="ellipse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dirty="0">
                      <a:solidFill>
                        <a:srgbClr val="FF4438"/>
                      </a:solidFill>
                    </a:endParaRPr>
                  </a:p>
                </p:txBody>
              </p:sp>
              <p:sp>
                <p:nvSpPr>
                  <p:cNvPr id="320" name="Ellipse 319"/>
                  <p:cNvSpPr>
                    <a:spLocks noChangeAspect="1"/>
                  </p:cNvSpPr>
                  <p:nvPr/>
                </p:nvSpPr>
                <p:spPr>
                  <a:xfrm>
                    <a:off x="917931" y="821120"/>
                    <a:ext cx="428399" cy="428399"/>
                  </a:xfrm>
                  <a:prstGeom prst="ellipse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dirty="0">
                      <a:solidFill>
                        <a:srgbClr val="FF4438"/>
                      </a:solidFill>
                    </a:endParaRPr>
                  </a:p>
                </p:txBody>
              </p:sp>
              <p:sp>
                <p:nvSpPr>
                  <p:cNvPr id="321" name="Ellipse 320"/>
                  <p:cNvSpPr>
                    <a:spLocks noChangeAspect="1"/>
                  </p:cNvSpPr>
                  <p:nvPr/>
                </p:nvSpPr>
                <p:spPr>
                  <a:xfrm>
                    <a:off x="1738917" y="821120"/>
                    <a:ext cx="428399" cy="428399"/>
                  </a:xfrm>
                  <a:prstGeom prst="ellipse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dirty="0">
                      <a:solidFill>
                        <a:srgbClr val="FF4438"/>
                      </a:solidFill>
                    </a:endParaRPr>
                  </a:p>
                </p:txBody>
              </p:sp>
            </p:grpSp>
            <p:sp>
              <p:nvSpPr>
                <p:cNvPr id="317" name="Rectangle 316"/>
                <p:cNvSpPr/>
                <p:nvPr/>
              </p:nvSpPr>
              <p:spPr>
                <a:xfrm flipH="1">
                  <a:off x="3166765" y="4310403"/>
                  <a:ext cx="165600" cy="22680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>
                    <a:solidFill>
                      <a:srgbClr val="FF4438"/>
                    </a:solidFill>
                  </a:endParaRPr>
                </a:p>
              </p:txBody>
            </p:sp>
          </p:grpSp>
          <p:sp>
            <p:nvSpPr>
              <p:cNvPr id="315" name="Ellipse 314"/>
              <p:cNvSpPr>
                <a:spLocks noChangeAspect="1"/>
              </p:cNvSpPr>
              <p:nvPr/>
            </p:nvSpPr>
            <p:spPr>
              <a:xfrm flipH="1">
                <a:off x="3913139" y="5554658"/>
                <a:ext cx="313200" cy="3132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</p:grpSp>
        <p:grpSp>
          <p:nvGrpSpPr>
            <p:cNvPr id="276" name="Groupe 275"/>
            <p:cNvGrpSpPr/>
            <p:nvPr userDrawn="1"/>
          </p:nvGrpSpPr>
          <p:grpSpPr>
            <a:xfrm>
              <a:off x="8044878" y="892669"/>
              <a:ext cx="425647" cy="601640"/>
              <a:chOff x="4590935" y="5554658"/>
              <a:chExt cx="610087" cy="862339"/>
            </a:xfrm>
            <a:solidFill>
              <a:schemeClr val="accent1"/>
            </a:solidFill>
          </p:grpSpPr>
          <p:grpSp>
            <p:nvGrpSpPr>
              <p:cNvPr id="310" name="Groupe 309"/>
              <p:cNvGrpSpPr/>
              <p:nvPr/>
            </p:nvGrpSpPr>
            <p:grpSpPr>
              <a:xfrm flipH="1">
                <a:off x="4590935" y="5897424"/>
                <a:ext cx="610087" cy="519573"/>
                <a:chOff x="6045501" y="4219200"/>
                <a:chExt cx="3098499" cy="2638800"/>
              </a:xfrm>
              <a:grpFill/>
            </p:grpSpPr>
            <p:sp>
              <p:nvSpPr>
                <p:cNvPr id="312" name="Triangle isocèle 311"/>
                <p:cNvSpPr/>
                <p:nvPr/>
              </p:nvSpPr>
              <p:spPr>
                <a:xfrm>
                  <a:off x="7027200" y="4219200"/>
                  <a:ext cx="2116800" cy="2638800"/>
                </a:xfrm>
                <a:prstGeom prst="triangle">
                  <a:avLst>
                    <a:gd name="adj" fmla="val 79957"/>
                  </a:avLst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>
                    <a:solidFill>
                      <a:srgbClr val="FF4438"/>
                    </a:solidFill>
                  </a:endParaRPr>
                </a:p>
              </p:txBody>
            </p:sp>
            <p:sp>
              <p:nvSpPr>
                <p:cNvPr id="313" name="Triangle isocèle 312"/>
                <p:cNvSpPr/>
                <p:nvPr/>
              </p:nvSpPr>
              <p:spPr>
                <a:xfrm flipH="1">
                  <a:off x="6045501" y="4219200"/>
                  <a:ext cx="2116800" cy="2638800"/>
                </a:xfrm>
                <a:prstGeom prst="triangle">
                  <a:avLst>
                    <a:gd name="adj" fmla="val 79957"/>
                  </a:avLst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>
                    <a:solidFill>
                      <a:srgbClr val="FF4438"/>
                    </a:solidFill>
                  </a:endParaRPr>
                </a:p>
              </p:txBody>
            </p:sp>
          </p:grpSp>
          <p:sp>
            <p:nvSpPr>
              <p:cNvPr id="311" name="Ellipse 310"/>
              <p:cNvSpPr>
                <a:spLocks noChangeAspect="1"/>
              </p:cNvSpPr>
              <p:nvPr/>
            </p:nvSpPr>
            <p:spPr>
              <a:xfrm flipH="1">
                <a:off x="4739378" y="5554658"/>
                <a:ext cx="313200" cy="3132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</p:grpSp>
        <p:grpSp>
          <p:nvGrpSpPr>
            <p:cNvPr id="277" name="Groupe 276"/>
            <p:cNvGrpSpPr/>
            <p:nvPr userDrawn="1"/>
          </p:nvGrpSpPr>
          <p:grpSpPr>
            <a:xfrm>
              <a:off x="8807485" y="892670"/>
              <a:ext cx="336515" cy="601639"/>
              <a:chOff x="5554712" y="5554658"/>
              <a:chExt cx="482332" cy="862339"/>
            </a:xfrm>
            <a:solidFill>
              <a:schemeClr val="accent1"/>
            </a:solidFill>
          </p:grpSpPr>
          <p:sp>
            <p:nvSpPr>
              <p:cNvPr id="308" name="Ellipse 307"/>
              <p:cNvSpPr>
                <a:spLocks noChangeAspect="1"/>
              </p:cNvSpPr>
              <p:nvPr/>
            </p:nvSpPr>
            <p:spPr>
              <a:xfrm flipH="1">
                <a:off x="5639278" y="5554658"/>
                <a:ext cx="313200" cy="3132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  <p:sp>
            <p:nvSpPr>
              <p:cNvPr id="309" name="Triangle isocèle 308"/>
              <p:cNvSpPr/>
              <p:nvPr/>
            </p:nvSpPr>
            <p:spPr>
              <a:xfrm flipH="1">
                <a:off x="5554712" y="5891525"/>
                <a:ext cx="482332" cy="525472"/>
              </a:xfrm>
              <a:prstGeom prst="triangl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</p:grpSp>
        <p:grpSp>
          <p:nvGrpSpPr>
            <p:cNvPr id="278" name="Groupe 277"/>
            <p:cNvGrpSpPr/>
            <p:nvPr userDrawn="1"/>
          </p:nvGrpSpPr>
          <p:grpSpPr>
            <a:xfrm>
              <a:off x="8142481" y="1784830"/>
              <a:ext cx="218514" cy="601640"/>
              <a:chOff x="3913139" y="5554658"/>
              <a:chExt cx="313200" cy="862339"/>
            </a:xfrm>
            <a:solidFill>
              <a:schemeClr val="accent1"/>
            </a:solidFill>
          </p:grpSpPr>
          <p:grpSp>
            <p:nvGrpSpPr>
              <p:cNvPr id="300" name="Groupe 299"/>
              <p:cNvGrpSpPr/>
              <p:nvPr/>
            </p:nvGrpSpPr>
            <p:grpSpPr>
              <a:xfrm>
                <a:off x="3935364" y="5888429"/>
                <a:ext cx="265705" cy="528568"/>
                <a:chOff x="3116305" y="4008635"/>
                <a:chExt cx="265705" cy="528568"/>
              </a:xfrm>
              <a:grpFill/>
            </p:grpSpPr>
            <p:grpSp>
              <p:nvGrpSpPr>
                <p:cNvPr id="302" name="Groupe 301"/>
                <p:cNvGrpSpPr/>
                <p:nvPr/>
              </p:nvGrpSpPr>
              <p:grpSpPr>
                <a:xfrm flipH="1">
                  <a:off x="3116305" y="4008635"/>
                  <a:ext cx="265705" cy="262512"/>
                  <a:chOff x="917931" y="15147"/>
                  <a:chExt cx="1249385" cy="1234372"/>
                </a:xfrm>
                <a:grpFill/>
              </p:grpSpPr>
              <p:sp>
                <p:nvSpPr>
                  <p:cNvPr id="304" name="Ellipse 303"/>
                  <p:cNvSpPr>
                    <a:spLocks noChangeAspect="1"/>
                  </p:cNvSpPr>
                  <p:nvPr/>
                </p:nvSpPr>
                <p:spPr>
                  <a:xfrm>
                    <a:off x="917931" y="15147"/>
                    <a:ext cx="428399" cy="428399"/>
                  </a:xfrm>
                  <a:prstGeom prst="ellipse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dirty="0">
                      <a:solidFill>
                        <a:srgbClr val="FF4438"/>
                      </a:solidFill>
                    </a:endParaRPr>
                  </a:p>
                </p:txBody>
              </p:sp>
              <p:sp>
                <p:nvSpPr>
                  <p:cNvPr id="305" name="Ellipse 304"/>
                  <p:cNvSpPr>
                    <a:spLocks noChangeAspect="1"/>
                  </p:cNvSpPr>
                  <p:nvPr/>
                </p:nvSpPr>
                <p:spPr>
                  <a:xfrm>
                    <a:off x="1738917" y="15147"/>
                    <a:ext cx="428399" cy="428399"/>
                  </a:xfrm>
                  <a:prstGeom prst="ellipse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dirty="0">
                      <a:solidFill>
                        <a:srgbClr val="FF4438"/>
                      </a:solidFill>
                    </a:endParaRPr>
                  </a:p>
                </p:txBody>
              </p:sp>
              <p:sp>
                <p:nvSpPr>
                  <p:cNvPr id="306" name="Ellipse 305"/>
                  <p:cNvSpPr>
                    <a:spLocks noChangeAspect="1"/>
                  </p:cNvSpPr>
                  <p:nvPr/>
                </p:nvSpPr>
                <p:spPr>
                  <a:xfrm>
                    <a:off x="917931" y="821120"/>
                    <a:ext cx="428399" cy="428399"/>
                  </a:xfrm>
                  <a:prstGeom prst="ellipse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dirty="0">
                      <a:solidFill>
                        <a:srgbClr val="FF4438"/>
                      </a:solidFill>
                    </a:endParaRPr>
                  </a:p>
                </p:txBody>
              </p:sp>
              <p:sp>
                <p:nvSpPr>
                  <p:cNvPr id="307" name="Ellipse 306"/>
                  <p:cNvSpPr>
                    <a:spLocks noChangeAspect="1"/>
                  </p:cNvSpPr>
                  <p:nvPr/>
                </p:nvSpPr>
                <p:spPr>
                  <a:xfrm>
                    <a:off x="1738917" y="821120"/>
                    <a:ext cx="428399" cy="428399"/>
                  </a:xfrm>
                  <a:prstGeom prst="ellipse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dirty="0">
                      <a:solidFill>
                        <a:srgbClr val="FF4438"/>
                      </a:solidFill>
                    </a:endParaRPr>
                  </a:p>
                </p:txBody>
              </p:sp>
            </p:grpSp>
            <p:sp>
              <p:nvSpPr>
                <p:cNvPr id="303" name="Rectangle 302"/>
                <p:cNvSpPr/>
                <p:nvPr/>
              </p:nvSpPr>
              <p:spPr>
                <a:xfrm flipH="1">
                  <a:off x="3166765" y="4310403"/>
                  <a:ext cx="165600" cy="22680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>
                    <a:solidFill>
                      <a:srgbClr val="FF4438"/>
                    </a:solidFill>
                  </a:endParaRPr>
                </a:p>
              </p:txBody>
            </p:sp>
          </p:grpSp>
          <p:sp>
            <p:nvSpPr>
              <p:cNvPr id="301" name="Ellipse 300"/>
              <p:cNvSpPr>
                <a:spLocks noChangeAspect="1"/>
              </p:cNvSpPr>
              <p:nvPr/>
            </p:nvSpPr>
            <p:spPr>
              <a:xfrm flipH="1">
                <a:off x="3913139" y="5554658"/>
                <a:ext cx="313200" cy="3132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</p:grpSp>
        <p:grpSp>
          <p:nvGrpSpPr>
            <p:cNvPr id="279" name="Groupe 278"/>
            <p:cNvGrpSpPr/>
            <p:nvPr userDrawn="1"/>
          </p:nvGrpSpPr>
          <p:grpSpPr>
            <a:xfrm>
              <a:off x="8718353" y="1784830"/>
              <a:ext cx="425647" cy="601640"/>
              <a:chOff x="4590935" y="5554658"/>
              <a:chExt cx="610087" cy="862339"/>
            </a:xfrm>
            <a:solidFill>
              <a:schemeClr val="accent1"/>
            </a:solidFill>
          </p:grpSpPr>
          <p:grpSp>
            <p:nvGrpSpPr>
              <p:cNvPr id="296" name="Groupe 295"/>
              <p:cNvGrpSpPr/>
              <p:nvPr/>
            </p:nvGrpSpPr>
            <p:grpSpPr>
              <a:xfrm flipH="1">
                <a:off x="4590935" y="5897424"/>
                <a:ext cx="610087" cy="519573"/>
                <a:chOff x="6045501" y="4219200"/>
                <a:chExt cx="3098499" cy="2638800"/>
              </a:xfrm>
              <a:grpFill/>
            </p:grpSpPr>
            <p:sp>
              <p:nvSpPr>
                <p:cNvPr id="298" name="Triangle isocèle 297"/>
                <p:cNvSpPr/>
                <p:nvPr/>
              </p:nvSpPr>
              <p:spPr>
                <a:xfrm>
                  <a:off x="7027200" y="4219200"/>
                  <a:ext cx="2116800" cy="2638800"/>
                </a:xfrm>
                <a:prstGeom prst="triangle">
                  <a:avLst>
                    <a:gd name="adj" fmla="val 79957"/>
                  </a:avLst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>
                    <a:solidFill>
                      <a:srgbClr val="FF4438"/>
                    </a:solidFill>
                  </a:endParaRPr>
                </a:p>
              </p:txBody>
            </p:sp>
            <p:sp>
              <p:nvSpPr>
                <p:cNvPr id="299" name="Triangle isocèle 298"/>
                <p:cNvSpPr/>
                <p:nvPr/>
              </p:nvSpPr>
              <p:spPr>
                <a:xfrm flipH="1">
                  <a:off x="6045501" y="4219200"/>
                  <a:ext cx="2116800" cy="2638800"/>
                </a:xfrm>
                <a:prstGeom prst="triangle">
                  <a:avLst>
                    <a:gd name="adj" fmla="val 79957"/>
                  </a:avLst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>
                    <a:solidFill>
                      <a:srgbClr val="FF4438"/>
                    </a:solidFill>
                  </a:endParaRPr>
                </a:p>
              </p:txBody>
            </p:sp>
          </p:grpSp>
          <p:sp>
            <p:nvSpPr>
              <p:cNvPr id="297" name="Ellipse 296"/>
              <p:cNvSpPr>
                <a:spLocks noChangeAspect="1"/>
              </p:cNvSpPr>
              <p:nvPr/>
            </p:nvSpPr>
            <p:spPr>
              <a:xfrm flipH="1">
                <a:off x="4739378" y="5554658"/>
                <a:ext cx="313200" cy="3132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</p:grpSp>
        <p:grpSp>
          <p:nvGrpSpPr>
            <p:cNvPr id="280" name="Groupe 279"/>
            <p:cNvGrpSpPr/>
            <p:nvPr userDrawn="1"/>
          </p:nvGrpSpPr>
          <p:grpSpPr>
            <a:xfrm>
              <a:off x="7448607" y="1784831"/>
              <a:ext cx="336515" cy="601639"/>
              <a:chOff x="5554712" y="5554658"/>
              <a:chExt cx="482332" cy="862339"/>
            </a:xfrm>
            <a:solidFill>
              <a:schemeClr val="accent1"/>
            </a:solidFill>
          </p:grpSpPr>
          <p:sp>
            <p:nvSpPr>
              <p:cNvPr id="294" name="Ellipse 293"/>
              <p:cNvSpPr>
                <a:spLocks noChangeAspect="1"/>
              </p:cNvSpPr>
              <p:nvPr/>
            </p:nvSpPr>
            <p:spPr>
              <a:xfrm flipH="1">
                <a:off x="5639278" y="5554658"/>
                <a:ext cx="313200" cy="3132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  <p:sp>
            <p:nvSpPr>
              <p:cNvPr id="295" name="Triangle isocèle 294"/>
              <p:cNvSpPr/>
              <p:nvPr/>
            </p:nvSpPr>
            <p:spPr>
              <a:xfrm flipH="1">
                <a:off x="5554712" y="5891525"/>
                <a:ext cx="482332" cy="525472"/>
              </a:xfrm>
              <a:prstGeom prst="triangl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</p:grpSp>
        <p:grpSp>
          <p:nvGrpSpPr>
            <p:cNvPr id="281" name="Groupe 280"/>
            <p:cNvGrpSpPr/>
            <p:nvPr userDrawn="1"/>
          </p:nvGrpSpPr>
          <p:grpSpPr>
            <a:xfrm>
              <a:off x="8718353" y="-509"/>
              <a:ext cx="425647" cy="601640"/>
              <a:chOff x="4590935" y="5554658"/>
              <a:chExt cx="610087" cy="862339"/>
            </a:xfrm>
            <a:solidFill>
              <a:schemeClr val="accent1"/>
            </a:solidFill>
          </p:grpSpPr>
          <p:grpSp>
            <p:nvGrpSpPr>
              <p:cNvPr id="290" name="Groupe 289"/>
              <p:cNvGrpSpPr/>
              <p:nvPr/>
            </p:nvGrpSpPr>
            <p:grpSpPr>
              <a:xfrm flipH="1">
                <a:off x="4590935" y="5897424"/>
                <a:ext cx="610087" cy="519573"/>
                <a:chOff x="6045501" y="4219200"/>
                <a:chExt cx="3098499" cy="2638800"/>
              </a:xfrm>
              <a:grpFill/>
            </p:grpSpPr>
            <p:sp>
              <p:nvSpPr>
                <p:cNvPr id="292" name="Triangle isocèle 291"/>
                <p:cNvSpPr/>
                <p:nvPr/>
              </p:nvSpPr>
              <p:spPr>
                <a:xfrm>
                  <a:off x="7027200" y="4219200"/>
                  <a:ext cx="2116800" cy="2638800"/>
                </a:xfrm>
                <a:prstGeom prst="triangle">
                  <a:avLst>
                    <a:gd name="adj" fmla="val 79957"/>
                  </a:avLst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>
                    <a:solidFill>
                      <a:srgbClr val="FF4438"/>
                    </a:solidFill>
                  </a:endParaRPr>
                </a:p>
              </p:txBody>
            </p:sp>
            <p:sp>
              <p:nvSpPr>
                <p:cNvPr id="293" name="Triangle isocèle 292"/>
                <p:cNvSpPr/>
                <p:nvPr/>
              </p:nvSpPr>
              <p:spPr>
                <a:xfrm flipH="1">
                  <a:off x="6045501" y="4219200"/>
                  <a:ext cx="2116800" cy="2638800"/>
                </a:xfrm>
                <a:prstGeom prst="triangle">
                  <a:avLst>
                    <a:gd name="adj" fmla="val 79957"/>
                  </a:avLst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>
                    <a:solidFill>
                      <a:srgbClr val="FF4438"/>
                    </a:solidFill>
                  </a:endParaRPr>
                </a:p>
              </p:txBody>
            </p:sp>
          </p:grpSp>
          <p:sp>
            <p:nvSpPr>
              <p:cNvPr id="291" name="Ellipse 290"/>
              <p:cNvSpPr>
                <a:spLocks noChangeAspect="1"/>
              </p:cNvSpPr>
              <p:nvPr/>
            </p:nvSpPr>
            <p:spPr>
              <a:xfrm flipH="1">
                <a:off x="4739378" y="5554658"/>
                <a:ext cx="313200" cy="3132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</p:grpSp>
        <p:grpSp>
          <p:nvGrpSpPr>
            <p:cNvPr id="282" name="Groupe 281"/>
            <p:cNvGrpSpPr/>
            <p:nvPr userDrawn="1"/>
          </p:nvGrpSpPr>
          <p:grpSpPr>
            <a:xfrm>
              <a:off x="8139792" y="-508"/>
              <a:ext cx="336515" cy="601639"/>
              <a:chOff x="5554712" y="5554658"/>
              <a:chExt cx="482332" cy="862339"/>
            </a:xfrm>
            <a:solidFill>
              <a:schemeClr val="accent1"/>
            </a:solidFill>
          </p:grpSpPr>
          <p:sp>
            <p:nvSpPr>
              <p:cNvPr id="288" name="Ellipse 287"/>
              <p:cNvSpPr>
                <a:spLocks noChangeAspect="1"/>
              </p:cNvSpPr>
              <p:nvPr/>
            </p:nvSpPr>
            <p:spPr>
              <a:xfrm flipH="1">
                <a:off x="5639278" y="5554658"/>
                <a:ext cx="313200" cy="3132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  <p:sp>
            <p:nvSpPr>
              <p:cNvPr id="289" name="Triangle isocèle 288"/>
              <p:cNvSpPr/>
              <p:nvPr/>
            </p:nvSpPr>
            <p:spPr>
              <a:xfrm flipH="1">
                <a:off x="5554712" y="5891525"/>
                <a:ext cx="482332" cy="525472"/>
              </a:xfrm>
              <a:prstGeom prst="triangl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</p:grpSp>
        <p:grpSp>
          <p:nvGrpSpPr>
            <p:cNvPr id="283" name="Groupe 282"/>
            <p:cNvGrpSpPr/>
            <p:nvPr userDrawn="1"/>
          </p:nvGrpSpPr>
          <p:grpSpPr>
            <a:xfrm>
              <a:off x="7469495" y="-509"/>
              <a:ext cx="425647" cy="601640"/>
              <a:chOff x="4590935" y="5554658"/>
              <a:chExt cx="610087" cy="862339"/>
            </a:xfrm>
            <a:solidFill>
              <a:schemeClr val="accent1"/>
            </a:solidFill>
          </p:grpSpPr>
          <p:grpSp>
            <p:nvGrpSpPr>
              <p:cNvPr id="284" name="Groupe 283"/>
              <p:cNvGrpSpPr/>
              <p:nvPr/>
            </p:nvGrpSpPr>
            <p:grpSpPr>
              <a:xfrm flipH="1">
                <a:off x="4590935" y="5897424"/>
                <a:ext cx="610087" cy="519573"/>
                <a:chOff x="6045501" y="4219200"/>
                <a:chExt cx="3098499" cy="2638800"/>
              </a:xfrm>
              <a:grpFill/>
            </p:grpSpPr>
            <p:sp>
              <p:nvSpPr>
                <p:cNvPr id="286" name="Triangle isocèle 285"/>
                <p:cNvSpPr/>
                <p:nvPr/>
              </p:nvSpPr>
              <p:spPr>
                <a:xfrm>
                  <a:off x="7027200" y="4219200"/>
                  <a:ext cx="2116800" cy="2638800"/>
                </a:xfrm>
                <a:prstGeom prst="triangle">
                  <a:avLst>
                    <a:gd name="adj" fmla="val 79957"/>
                  </a:avLst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>
                    <a:solidFill>
                      <a:srgbClr val="FF4438"/>
                    </a:solidFill>
                  </a:endParaRPr>
                </a:p>
              </p:txBody>
            </p:sp>
            <p:sp>
              <p:nvSpPr>
                <p:cNvPr id="287" name="Triangle isocèle 286"/>
                <p:cNvSpPr/>
                <p:nvPr/>
              </p:nvSpPr>
              <p:spPr>
                <a:xfrm flipH="1">
                  <a:off x="6045501" y="4219200"/>
                  <a:ext cx="2116800" cy="2638800"/>
                </a:xfrm>
                <a:prstGeom prst="triangle">
                  <a:avLst>
                    <a:gd name="adj" fmla="val 79957"/>
                  </a:avLst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>
                    <a:solidFill>
                      <a:srgbClr val="FF4438"/>
                    </a:solidFill>
                  </a:endParaRPr>
                </a:p>
              </p:txBody>
            </p:sp>
          </p:grpSp>
          <p:sp>
            <p:nvSpPr>
              <p:cNvPr id="285" name="Ellipse 284"/>
              <p:cNvSpPr>
                <a:spLocks noChangeAspect="1"/>
              </p:cNvSpPr>
              <p:nvPr/>
            </p:nvSpPr>
            <p:spPr>
              <a:xfrm flipH="1">
                <a:off x="4739378" y="5554658"/>
                <a:ext cx="313200" cy="3132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</p:grpSp>
      </p:grpSp>
      <p:sp>
        <p:nvSpPr>
          <p:cNvPr id="10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324000" y="698074"/>
            <a:ext cx="6840000" cy="7807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8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4191186" y="4230926"/>
            <a:ext cx="2972814" cy="19080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968400" y="2060849"/>
            <a:ext cx="2972814" cy="4078077"/>
          </a:xfrm>
        </p:spPr>
        <p:txBody>
          <a:bodyPr numCol="1"/>
          <a:lstStyle>
            <a:lvl1pPr algn="just">
              <a:defRPr>
                <a:solidFill>
                  <a:schemeClr val="accent2"/>
                </a:solidFill>
              </a:defRPr>
            </a:lvl1pPr>
            <a:lvl2pPr algn="just">
              <a:defRPr>
                <a:solidFill>
                  <a:schemeClr val="accent1"/>
                </a:solidFill>
              </a:defRPr>
            </a:lvl2pPr>
            <a:lvl3pPr algn="just">
              <a:defRPr>
                <a:solidFill>
                  <a:schemeClr val="accent2"/>
                </a:solidFill>
              </a:defRPr>
            </a:lvl3pPr>
            <a:lvl4pPr algn="just">
              <a:defRPr>
                <a:solidFill>
                  <a:schemeClr val="accent1"/>
                </a:solidFill>
              </a:defRPr>
            </a:lvl4pPr>
            <a:lvl5pPr algn="just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6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4190400" y="2060848"/>
            <a:ext cx="2973600" cy="1908000"/>
          </a:xfrm>
        </p:spPr>
        <p:txBody>
          <a:bodyPr numCol="1"/>
          <a:lstStyle>
            <a:lvl1pPr algn="just">
              <a:defRPr>
                <a:solidFill>
                  <a:schemeClr val="accent2"/>
                </a:solidFill>
              </a:defRPr>
            </a:lvl1pPr>
            <a:lvl2pPr algn="just">
              <a:defRPr>
                <a:solidFill>
                  <a:schemeClr val="accent1"/>
                </a:solidFill>
              </a:defRPr>
            </a:lvl2pPr>
            <a:lvl3pPr algn="just">
              <a:defRPr>
                <a:solidFill>
                  <a:schemeClr val="accent2"/>
                </a:solidFill>
              </a:defRPr>
            </a:lvl3pPr>
            <a:lvl4pPr algn="just">
              <a:defRPr>
                <a:solidFill>
                  <a:schemeClr val="accent1"/>
                </a:solidFill>
              </a:defRPr>
            </a:lvl4pPr>
            <a:lvl5pPr algn="just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8" name="ZoneTexte 17"/>
          <p:cNvSpPr txBox="1"/>
          <p:nvPr userDrawn="1"/>
        </p:nvSpPr>
        <p:spPr>
          <a:xfrm>
            <a:off x="5891973" y="6587658"/>
            <a:ext cx="2640467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fr-FR" sz="800" dirty="0">
                <a:solidFill>
                  <a:srgbClr val="7F7F7F"/>
                </a:solidFill>
              </a:rPr>
              <a:t>Les Français, l’alcool et la conduite – Décembre 2018</a:t>
            </a:r>
          </a:p>
        </p:txBody>
      </p:sp>
      <p:sp>
        <p:nvSpPr>
          <p:cNvPr id="13" name="Secteurs 12"/>
          <p:cNvSpPr>
            <a:spLocks noChangeAspect="1"/>
          </p:cNvSpPr>
          <p:nvPr userDrawn="1"/>
        </p:nvSpPr>
        <p:spPr>
          <a:xfrm>
            <a:off x="8714554" y="6427145"/>
            <a:ext cx="864000" cy="864000"/>
          </a:xfrm>
          <a:prstGeom prst="pie">
            <a:avLst>
              <a:gd name="adj1" fmla="val 10796337"/>
              <a:gd name="adj2" fmla="val 16200000"/>
            </a:avLst>
          </a:prstGeom>
          <a:solidFill>
            <a:schemeClr val="accent5">
              <a:lumMod val="9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solidFill>
                <a:srgbClr val="FF4438"/>
              </a:solidFill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8889023" y="6587658"/>
            <a:ext cx="182742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fld id="{2E97B8A2-BCAD-44AD-9CBA-5632D1BB3EB4}" type="slidenum">
              <a:rPr lang="fr-FR" sz="800" b="0" smtClean="0">
                <a:solidFill>
                  <a:schemeClr val="accent1"/>
                </a:solidFill>
              </a:rPr>
              <a:pPr algn="ctr"/>
              <a:t>‹N°›</a:t>
            </a:fld>
            <a:endParaRPr lang="fr-FR" sz="800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6006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colonne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684328" y="698074"/>
            <a:ext cx="6840000" cy="7807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8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4551514" y="2062646"/>
            <a:ext cx="2972814" cy="4078077"/>
          </a:xfrm>
        </p:spPr>
        <p:txBody>
          <a:bodyPr/>
          <a:lstStyle>
            <a:lvl1pPr>
              <a:defRPr>
                <a:solidFill>
                  <a:srgbClr val="77787B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1328728" y="2060849"/>
            <a:ext cx="2972814" cy="4078077"/>
          </a:xfrm>
        </p:spPr>
        <p:txBody>
          <a:bodyPr numCol="1"/>
          <a:lstStyle>
            <a:lvl1pPr algn="just">
              <a:defRPr>
                <a:solidFill>
                  <a:schemeClr val="accent2"/>
                </a:solidFill>
              </a:defRPr>
            </a:lvl1pPr>
            <a:lvl2pPr algn="just">
              <a:defRPr>
                <a:solidFill>
                  <a:schemeClr val="accent1"/>
                </a:solidFill>
              </a:defRPr>
            </a:lvl2pPr>
            <a:lvl3pPr algn="just">
              <a:defRPr>
                <a:solidFill>
                  <a:schemeClr val="accent2"/>
                </a:solidFill>
              </a:defRPr>
            </a:lvl3pPr>
            <a:lvl4pPr algn="just">
              <a:defRPr>
                <a:solidFill>
                  <a:schemeClr val="accent1"/>
                </a:solidFill>
              </a:defRPr>
            </a:lvl4pPr>
            <a:lvl5pPr algn="just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5891973" y="6587658"/>
            <a:ext cx="2640467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fr-FR" sz="800" dirty="0">
                <a:solidFill>
                  <a:srgbClr val="7F7F7F"/>
                </a:solidFill>
              </a:rPr>
              <a:t>Les Français, l’alcool et la conduite – Décembre 2018</a:t>
            </a:r>
          </a:p>
        </p:txBody>
      </p:sp>
      <p:sp>
        <p:nvSpPr>
          <p:cNvPr id="11" name="Secteurs 10"/>
          <p:cNvSpPr>
            <a:spLocks noChangeAspect="1"/>
          </p:cNvSpPr>
          <p:nvPr userDrawn="1"/>
        </p:nvSpPr>
        <p:spPr>
          <a:xfrm>
            <a:off x="8714554" y="6427145"/>
            <a:ext cx="864000" cy="864000"/>
          </a:xfrm>
          <a:prstGeom prst="pie">
            <a:avLst>
              <a:gd name="adj1" fmla="val 10796337"/>
              <a:gd name="adj2" fmla="val 16200000"/>
            </a:avLst>
          </a:prstGeom>
          <a:solidFill>
            <a:schemeClr val="accent5">
              <a:lumMod val="9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solidFill>
                <a:srgbClr val="FF4438"/>
              </a:solidFill>
            </a:endParaRP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8889023" y="6587658"/>
            <a:ext cx="182742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fld id="{2E97B8A2-BCAD-44AD-9CBA-5632D1BB3EB4}" type="slidenum">
              <a:rPr lang="fr-FR" sz="800" b="0" smtClean="0">
                <a:solidFill>
                  <a:schemeClr val="accent1"/>
                </a:solidFill>
              </a:rPr>
              <a:pPr algn="ctr"/>
              <a:t>‹N°›</a:t>
            </a:fld>
            <a:endParaRPr lang="fr-FR" sz="800" b="0" dirty="0">
              <a:solidFill>
                <a:schemeClr val="accent1"/>
              </a:solidFill>
            </a:endParaRPr>
          </a:p>
        </p:txBody>
      </p:sp>
      <p:grpSp>
        <p:nvGrpSpPr>
          <p:cNvPr id="133" name="Groupe 132"/>
          <p:cNvGrpSpPr/>
          <p:nvPr userDrawn="1"/>
        </p:nvGrpSpPr>
        <p:grpSpPr>
          <a:xfrm>
            <a:off x="-854608" y="-4233"/>
            <a:ext cx="1850771" cy="6862233"/>
            <a:chOff x="-854608" y="-4233"/>
            <a:chExt cx="1850771" cy="6862233"/>
          </a:xfrm>
          <a:solidFill>
            <a:schemeClr val="accent1"/>
          </a:solidFill>
        </p:grpSpPr>
        <p:grpSp>
          <p:nvGrpSpPr>
            <p:cNvPr id="134" name="Groupe 133"/>
            <p:cNvGrpSpPr/>
            <p:nvPr userDrawn="1"/>
          </p:nvGrpSpPr>
          <p:grpSpPr>
            <a:xfrm>
              <a:off x="0" y="5165504"/>
              <a:ext cx="996163" cy="1692496"/>
              <a:chOff x="0" y="5165504"/>
              <a:chExt cx="996163" cy="1692496"/>
            </a:xfrm>
            <a:grpFill/>
          </p:grpSpPr>
          <p:sp>
            <p:nvSpPr>
              <p:cNvPr id="141" name="Rectangle 140"/>
              <p:cNvSpPr/>
              <p:nvPr userDrawn="1"/>
            </p:nvSpPr>
            <p:spPr>
              <a:xfrm>
                <a:off x="0" y="6309320"/>
                <a:ext cx="827584" cy="548680"/>
              </a:xfrm>
              <a:prstGeom prst="rect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>
                  <a:solidFill>
                    <a:srgbClr val="FF4438"/>
                  </a:solidFill>
                </a:endParaRPr>
              </a:p>
            </p:txBody>
          </p:sp>
          <p:sp>
            <p:nvSpPr>
              <p:cNvPr id="267" name="Freeform 9"/>
              <p:cNvSpPr>
                <a:spLocks/>
              </p:cNvSpPr>
              <p:nvPr userDrawn="1"/>
            </p:nvSpPr>
            <p:spPr bwMode="auto">
              <a:xfrm>
                <a:off x="0" y="5165504"/>
                <a:ext cx="996163" cy="1692496"/>
              </a:xfrm>
              <a:custGeom>
                <a:avLst/>
                <a:gdLst>
                  <a:gd name="T0" fmla="*/ 539 w 741"/>
                  <a:gd name="T1" fmla="*/ 0 h 1263"/>
                  <a:gd name="T2" fmla="*/ 3 w 741"/>
                  <a:gd name="T3" fmla="*/ 845 h 1263"/>
                  <a:gd name="T4" fmla="*/ 0 w 741"/>
                  <a:gd name="T5" fmla="*/ 1079 h 1263"/>
                  <a:gd name="T6" fmla="*/ 0 w 741"/>
                  <a:gd name="T7" fmla="*/ 1261 h 1263"/>
                  <a:gd name="T8" fmla="*/ 741 w 741"/>
                  <a:gd name="T9" fmla="*/ 1263 h 1263"/>
                  <a:gd name="T10" fmla="*/ 539 w 741"/>
                  <a:gd name="T11" fmla="*/ 0 h 1263"/>
                  <a:gd name="connsiteX0" fmla="*/ 7306 w 10032"/>
                  <a:gd name="connsiteY0" fmla="*/ 0 h 10000"/>
                  <a:gd name="connsiteX1" fmla="*/ 0 w 10032"/>
                  <a:gd name="connsiteY1" fmla="*/ 6746 h 10000"/>
                  <a:gd name="connsiteX2" fmla="*/ 32 w 10032"/>
                  <a:gd name="connsiteY2" fmla="*/ 8543 h 10000"/>
                  <a:gd name="connsiteX3" fmla="*/ 32 w 10032"/>
                  <a:gd name="connsiteY3" fmla="*/ 9984 h 10000"/>
                  <a:gd name="connsiteX4" fmla="*/ 10032 w 10032"/>
                  <a:gd name="connsiteY4" fmla="*/ 10000 h 10000"/>
                  <a:gd name="connsiteX5" fmla="*/ 7306 w 10032"/>
                  <a:gd name="connsiteY5" fmla="*/ 0 h 10000"/>
                  <a:gd name="connsiteX0" fmla="*/ 7306 w 10032"/>
                  <a:gd name="connsiteY0" fmla="*/ 0 h 10000"/>
                  <a:gd name="connsiteX1" fmla="*/ 0 w 10032"/>
                  <a:gd name="connsiteY1" fmla="*/ 6746 h 10000"/>
                  <a:gd name="connsiteX2" fmla="*/ 32 w 10032"/>
                  <a:gd name="connsiteY2" fmla="*/ 8543 h 10000"/>
                  <a:gd name="connsiteX3" fmla="*/ 8 w 10032"/>
                  <a:gd name="connsiteY3" fmla="*/ 9984 h 10000"/>
                  <a:gd name="connsiteX4" fmla="*/ 10032 w 10032"/>
                  <a:gd name="connsiteY4" fmla="*/ 10000 h 10000"/>
                  <a:gd name="connsiteX5" fmla="*/ 7306 w 10032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32" h="10000">
                    <a:moveTo>
                      <a:pt x="7306" y="0"/>
                    </a:moveTo>
                    <a:lnTo>
                      <a:pt x="0" y="6746"/>
                    </a:lnTo>
                    <a:cubicBezTo>
                      <a:pt x="11" y="7345"/>
                      <a:pt x="21" y="7944"/>
                      <a:pt x="32" y="8543"/>
                    </a:cubicBezTo>
                    <a:cubicBezTo>
                      <a:pt x="24" y="9023"/>
                      <a:pt x="16" y="9504"/>
                      <a:pt x="8" y="9984"/>
                    </a:cubicBezTo>
                    <a:lnTo>
                      <a:pt x="10032" y="10000"/>
                    </a:lnTo>
                    <a:lnTo>
                      <a:pt x="730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35" name="Freeform 5"/>
            <p:cNvSpPr>
              <a:spLocks/>
            </p:cNvSpPr>
            <p:nvPr userDrawn="1"/>
          </p:nvSpPr>
          <p:spPr bwMode="auto">
            <a:xfrm>
              <a:off x="0" y="1819588"/>
              <a:ext cx="738373" cy="1708576"/>
            </a:xfrm>
            <a:custGeom>
              <a:avLst/>
              <a:gdLst>
                <a:gd name="T0" fmla="*/ 116 w 232"/>
                <a:gd name="T1" fmla="*/ 282 h 539"/>
                <a:gd name="T2" fmla="*/ 0 w 232"/>
                <a:gd name="T3" fmla="*/ 0 h 539"/>
                <a:gd name="T4" fmla="*/ 0 w 232"/>
                <a:gd name="T5" fmla="*/ 539 h 539"/>
                <a:gd name="T6" fmla="*/ 232 w 232"/>
                <a:gd name="T7" fmla="*/ 539 h 539"/>
                <a:gd name="T8" fmla="*/ 116 w 232"/>
                <a:gd name="T9" fmla="*/ 282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539">
                  <a:moveTo>
                    <a:pt x="116" y="282"/>
                  </a:moveTo>
                  <a:cubicBezTo>
                    <a:pt x="79" y="196"/>
                    <a:pt x="40" y="88"/>
                    <a:pt x="0" y="0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32" y="539"/>
                    <a:pt x="232" y="539"/>
                    <a:pt x="232" y="539"/>
                  </a:cubicBezTo>
                  <a:cubicBezTo>
                    <a:pt x="192" y="454"/>
                    <a:pt x="153" y="368"/>
                    <a:pt x="116" y="2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36" name="Groupe 135"/>
            <p:cNvGrpSpPr/>
            <p:nvPr userDrawn="1"/>
          </p:nvGrpSpPr>
          <p:grpSpPr>
            <a:xfrm>
              <a:off x="0" y="-4233"/>
              <a:ext cx="407380" cy="1734038"/>
              <a:chOff x="-6527" y="-4233"/>
              <a:chExt cx="407380" cy="1734038"/>
            </a:xfrm>
            <a:grpFill/>
          </p:grpSpPr>
          <p:sp>
            <p:nvSpPr>
              <p:cNvPr id="138" name="Rectangle 6"/>
              <p:cNvSpPr>
                <a:spLocks noChangeArrowheads="1"/>
              </p:cNvSpPr>
              <p:nvPr userDrawn="1"/>
            </p:nvSpPr>
            <p:spPr bwMode="auto">
              <a:xfrm>
                <a:off x="-6527" y="972671"/>
                <a:ext cx="268012" cy="75713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9" name="Freeform 7"/>
              <p:cNvSpPr>
                <a:spLocks/>
              </p:cNvSpPr>
              <p:nvPr userDrawn="1"/>
            </p:nvSpPr>
            <p:spPr bwMode="auto">
              <a:xfrm>
                <a:off x="120780" y="-4233"/>
                <a:ext cx="280073" cy="278732"/>
              </a:xfrm>
              <a:custGeom>
                <a:avLst/>
                <a:gdLst>
                  <a:gd name="T0" fmla="*/ 44 w 88"/>
                  <a:gd name="T1" fmla="*/ 88 h 88"/>
                  <a:gd name="T2" fmla="*/ 75 w 88"/>
                  <a:gd name="T3" fmla="*/ 75 h 88"/>
                  <a:gd name="T4" fmla="*/ 88 w 88"/>
                  <a:gd name="T5" fmla="*/ 44 h 88"/>
                  <a:gd name="T6" fmla="*/ 75 w 88"/>
                  <a:gd name="T7" fmla="*/ 12 h 88"/>
                  <a:gd name="T8" fmla="*/ 44 w 88"/>
                  <a:gd name="T9" fmla="*/ 0 h 88"/>
                  <a:gd name="T10" fmla="*/ 13 w 88"/>
                  <a:gd name="T11" fmla="*/ 12 h 88"/>
                  <a:gd name="T12" fmla="*/ 0 w 88"/>
                  <a:gd name="T13" fmla="*/ 44 h 88"/>
                  <a:gd name="T14" fmla="*/ 13 w 88"/>
                  <a:gd name="T15" fmla="*/ 75 h 88"/>
                  <a:gd name="T16" fmla="*/ 44 w 88"/>
                  <a:gd name="T1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" h="88">
                    <a:moveTo>
                      <a:pt x="44" y="88"/>
                    </a:moveTo>
                    <a:cubicBezTo>
                      <a:pt x="56" y="88"/>
                      <a:pt x="66" y="83"/>
                      <a:pt x="75" y="75"/>
                    </a:cubicBezTo>
                    <a:cubicBezTo>
                      <a:pt x="84" y="67"/>
                      <a:pt x="88" y="56"/>
                      <a:pt x="88" y="44"/>
                    </a:cubicBezTo>
                    <a:cubicBezTo>
                      <a:pt x="88" y="31"/>
                      <a:pt x="84" y="21"/>
                      <a:pt x="75" y="12"/>
                    </a:cubicBezTo>
                    <a:cubicBezTo>
                      <a:pt x="66" y="4"/>
                      <a:pt x="56" y="0"/>
                      <a:pt x="44" y="0"/>
                    </a:cubicBezTo>
                    <a:cubicBezTo>
                      <a:pt x="31" y="0"/>
                      <a:pt x="21" y="4"/>
                      <a:pt x="13" y="12"/>
                    </a:cubicBezTo>
                    <a:cubicBezTo>
                      <a:pt x="4" y="21"/>
                      <a:pt x="0" y="31"/>
                      <a:pt x="0" y="44"/>
                    </a:cubicBezTo>
                    <a:cubicBezTo>
                      <a:pt x="0" y="56"/>
                      <a:pt x="4" y="67"/>
                      <a:pt x="13" y="75"/>
                    </a:cubicBezTo>
                    <a:cubicBezTo>
                      <a:pt x="21" y="83"/>
                      <a:pt x="31" y="88"/>
                      <a:pt x="44" y="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0" name="Freeform 8"/>
              <p:cNvSpPr>
                <a:spLocks/>
              </p:cNvSpPr>
              <p:nvPr userDrawn="1"/>
            </p:nvSpPr>
            <p:spPr bwMode="auto">
              <a:xfrm>
                <a:off x="120780" y="554572"/>
                <a:ext cx="280073" cy="278732"/>
              </a:xfrm>
              <a:custGeom>
                <a:avLst/>
                <a:gdLst>
                  <a:gd name="T0" fmla="*/ 44 w 88"/>
                  <a:gd name="T1" fmla="*/ 88 h 88"/>
                  <a:gd name="T2" fmla="*/ 75 w 88"/>
                  <a:gd name="T3" fmla="*/ 75 h 88"/>
                  <a:gd name="T4" fmla="*/ 88 w 88"/>
                  <a:gd name="T5" fmla="*/ 44 h 88"/>
                  <a:gd name="T6" fmla="*/ 75 w 88"/>
                  <a:gd name="T7" fmla="*/ 12 h 88"/>
                  <a:gd name="T8" fmla="*/ 44 w 88"/>
                  <a:gd name="T9" fmla="*/ 0 h 88"/>
                  <a:gd name="T10" fmla="*/ 13 w 88"/>
                  <a:gd name="T11" fmla="*/ 12 h 88"/>
                  <a:gd name="T12" fmla="*/ 0 w 88"/>
                  <a:gd name="T13" fmla="*/ 44 h 88"/>
                  <a:gd name="T14" fmla="*/ 13 w 88"/>
                  <a:gd name="T15" fmla="*/ 75 h 88"/>
                  <a:gd name="T16" fmla="*/ 44 w 88"/>
                  <a:gd name="T1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" h="88">
                    <a:moveTo>
                      <a:pt x="44" y="88"/>
                    </a:moveTo>
                    <a:cubicBezTo>
                      <a:pt x="56" y="88"/>
                      <a:pt x="66" y="84"/>
                      <a:pt x="75" y="75"/>
                    </a:cubicBezTo>
                    <a:cubicBezTo>
                      <a:pt x="84" y="67"/>
                      <a:pt x="88" y="56"/>
                      <a:pt x="88" y="44"/>
                    </a:cubicBezTo>
                    <a:cubicBezTo>
                      <a:pt x="88" y="31"/>
                      <a:pt x="84" y="21"/>
                      <a:pt x="75" y="12"/>
                    </a:cubicBezTo>
                    <a:cubicBezTo>
                      <a:pt x="66" y="4"/>
                      <a:pt x="56" y="0"/>
                      <a:pt x="44" y="0"/>
                    </a:cubicBezTo>
                    <a:cubicBezTo>
                      <a:pt x="31" y="0"/>
                      <a:pt x="21" y="4"/>
                      <a:pt x="13" y="12"/>
                    </a:cubicBezTo>
                    <a:cubicBezTo>
                      <a:pt x="4" y="21"/>
                      <a:pt x="0" y="31"/>
                      <a:pt x="0" y="44"/>
                    </a:cubicBezTo>
                    <a:cubicBezTo>
                      <a:pt x="0" y="56"/>
                      <a:pt x="4" y="67"/>
                      <a:pt x="13" y="75"/>
                    </a:cubicBezTo>
                    <a:cubicBezTo>
                      <a:pt x="21" y="84"/>
                      <a:pt x="31" y="88"/>
                      <a:pt x="44" y="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37" name="Corde 136"/>
            <p:cNvSpPr>
              <a:spLocks noChangeAspect="1"/>
            </p:cNvSpPr>
            <p:nvPr userDrawn="1"/>
          </p:nvSpPr>
          <p:spPr>
            <a:xfrm flipH="1">
              <a:off x="-854608" y="3628825"/>
              <a:ext cx="1706400" cy="1706400"/>
            </a:xfrm>
            <a:prstGeom prst="chord">
              <a:avLst>
                <a:gd name="adj1" fmla="val 5398649"/>
                <a:gd name="adj2" fmla="val 16200000"/>
              </a:avLst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>
                <a:solidFill>
                  <a:srgbClr val="FF443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0892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nex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 userDrawn="1"/>
        </p:nvGrpSpPr>
        <p:grpSpPr>
          <a:xfrm>
            <a:off x="3906039" y="1152747"/>
            <a:ext cx="1331923" cy="4558222"/>
            <a:chOff x="3904874" y="1152747"/>
            <a:chExt cx="1331923" cy="4558222"/>
          </a:xfrm>
          <a:solidFill>
            <a:schemeClr val="accent3"/>
          </a:solidFill>
        </p:grpSpPr>
        <p:grpSp>
          <p:nvGrpSpPr>
            <p:cNvPr id="5" name="Groupe 4"/>
            <p:cNvGrpSpPr/>
            <p:nvPr userDrawn="1"/>
          </p:nvGrpSpPr>
          <p:grpSpPr>
            <a:xfrm>
              <a:off x="4295085" y="1152747"/>
              <a:ext cx="551500" cy="1134214"/>
              <a:chOff x="901973" y="-1649"/>
              <a:chExt cx="1282972" cy="2638561"/>
            </a:xfrm>
            <a:grpFill/>
          </p:grpSpPr>
          <p:grpSp>
            <p:nvGrpSpPr>
              <p:cNvPr id="11" name="Groupe 10"/>
              <p:cNvGrpSpPr/>
              <p:nvPr/>
            </p:nvGrpSpPr>
            <p:grpSpPr>
              <a:xfrm>
                <a:off x="901973" y="-1649"/>
                <a:ext cx="1282972" cy="1278517"/>
                <a:chOff x="906735" y="-1649"/>
                <a:chExt cx="1282972" cy="1278517"/>
              </a:xfrm>
              <a:grpFill/>
            </p:grpSpPr>
            <p:sp>
              <p:nvSpPr>
                <p:cNvPr id="15" name="Ellipse 14"/>
                <p:cNvSpPr>
                  <a:spLocks noChangeAspect="1"/>
                </p:cNvSpPr>
                <p:nvPr/>
              </p:nvSpPr>
              <p:spPr>
                <a:xfrm>
                  <a:off x="906735" y="-1649"/>
                  <a:ext cx="428400" cy="428400"/>
                </a:xfrm>
                <a:prstGeom prst="ellipse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>
                    <a:solidFill>
                      <a:srgbClr val="FF4438"/>
                    </a:solidFill>
                  </a:endParaRPr>
                </a:p>
              </p:txBody>
            </p:sp>
            <p:sp>
              <p:nvSpPr>
                <p:cNvPr id="16" name="Ellipse 15"/>
                <p:cNvSpPr>
                  <a:spLocks noChangeAspect="1"/>
                </p:cNvSpPr>
                <p:nvPr/>
              </p:nvSpPr>
              <p:spPr>
                <a:xfrm>
                  <a:off x="1761307" y="-1649"/>
                  <a:ext cx="428400" cy="428400"/>
                </a:xfrm>
                <a:prstGeom prst="ellipse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>
                    <a:solidFill>
                      <a:srgbClr val="FF4438"/>
                    </a:solidFill>
                  </a:endParaRPr>
                </a:p>
              </p:txBody>
            </p:sp>
            <p:sp>
              <p:nvSpPr>
                <p:cNvPr id="17" name="Ellipse 16"/>
                <p:cNvSpPr>
                  <a:spLocks noChangeAspect="1"/>
                </p:cNvSpPr>
                <p:nvPr/>
              </p:nvSpPr>
              <p:spPr>
                <a:xfrm>
                  <a:off x="906735" y="848468"/>
                  <a:ext cx="428400" cy="428400"/>
                </a:xfrm>
                <a:prstGeom prst="ellipse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>
                    <a:solidFill>
                      <a:srgbClr val="FF4438"/>
                    </a:solidFill>
                  </a:endParaRPr>
                </a:p>
              </p:txBody>
            </p:sp>
            <p:sp>
              <p:nvSpPr>
                <p:cNvPr id="18" name="Ellipse 17"/>
                <p:cNvSpPr>
                  <a:spLocks noChangeAspect="1"/>
                </p:cNvSpPr>
                <p:nvPr/>
              </p:nvSpPr>
              <p:spPr>
                <a:xfrm>
                  <a:off x="1761307" y="848468"/>
                  <a:ext cx="428400" cy="428400"/>
                </a:xfrm>
                <a:prstGeom prst="ellipse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>
                    <a:solidFill>
                      <a:srgbClr val="FF4438"/>
                    </a:solidFill>
                  </a:endParaRPr>
                </a:p>
              </p:txBody>
            </p:sp>
          </p:grpSp>
          <p:sp>
            <p:nvSpPr>
              <p:cNvPr id="12" name="Rectangle 11"/>
              <p:cNvSpPr/>
              <p:nvPr/>
            </p:nvSpPr>
            <p:spPr>
              <a:xfrm>
                <a:off x="1116859" y="1484784"/>
                <a:ext cx="853200" cy="1152128"/>
              </a:xfrm>
              <a:prstGeom prst="rect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</p:grpSp>
        <p:sp>
          <p:nvSpPr>
            <p:cNvPr id="6" name="Ellipse 5"/>
            <p:cNvSpPr>
              <a:spLocks noChangeAspect="1"/>
            </p:cNvSpPr>
            <p:nvPr userDrawn="1"/>
          </p:nvSpPr>
          <p:spPr>
            <a:xfrm>
              <a:off x="4004451" y="3563234"/>
              <a:ext cx="1132769" cy="1132769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>
                <a:solidFill>
                  <a:srgbClr val="FF4438"/>
                </a:solidFill>
              </a:endParaRPr>
            </a:p>
          </p:txBody>
        </p:sp>
        <p:sp>
          <p:nvSpPr>
            <p:cNvPr id="7" name="Triangle isocèle 6"/>
            <p:cNvSpPr/>
            <p:nvPr userDrawn="1"/>
          </p:nvSpPr>
          <p:spPr>
            <a:xfrm>
              <a:off x="4083374" y="2349620"/>
              <a:ext cx="974923" cy="1134316"/>
            </a:xfrm>
            <a:prstGeom prst="triangl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>
                <a:solidFill>
                  <a:srgbClr val="FF4438"/>
                </a:solidFill>
              </a:endParaRPr>
            </a:p>
          </p:txBody>
        </p:sp>
        <p:grpSp>
          <p:nvGrpSpPr>
            <p:cNvPr id="8" name="Groupe 7"/>
            <p:cNvGrpSpPr/>
            <p:nvPr userDrawn="1"/>
          </p:nvGrpSpPr>
          <p:grpSpPr>
            <a:xfrm>
              <a:off x="3904874" y="4576653"/>
              <a:ext cx="1331923" cy="1134316"/>
              <a:chOff x="6045501" y="4219200"/>
              <a:chExt cx="3098499" cy="2638800"/>
            </a:xfrm>
            <a:grpFill/>
          </p:grpSpPr>
          <p:sp>
            <p:nvSpPr>
              <p:cNvPr id="9" name="Triangle isocèle 8"/>
              <p:cNvSpPr/>
              <p:nvPr/>
            </p:nvSpPr>
            <p:spPr>
              <a:xfrm>
                <a:off x="7027200" y="4219200"/>
                <a:ext cx="2116800" cy="2638800"/>
              </a:xfrm>
              <a:prstGeom prst="triangle">
                <a:avLst>
                  <a:gd name="adj" fmla="val 79957"/>
                </a:avLst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  <p:sp>
            <p:nvSpPr>
              <p:cNvPr id="10" name="Triangle isocèle 9"/>
              <p:cNvSpPr/>
              <p:nvPr/>
            </p:nvSpPr>
            <p:spPr>
              <a:xfrm flipH="1">
                <a:off x="6045501" y="4219200"/>
                <a:ext cx="2116800" cy="2638800"/>
              </a:xfrm>
              <a:prstGeom prst="triangle">
                <a:avLst>
                  <a:gd name="adj" fmla="val 79957"/>
                </a:avLst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</p:grpSp>
      </p:grpSp>
      <p:sp>
        <p:nvSpPr>
          <p:cNvPr id="14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1422000" y="3572699"/>
            <a:ext cx="6300000" cy="846386"/>
          </a:xfrm>
        </p:spPr>
        <p:txBody>
          <a:bodyPr lIns="0" tIns="0" rIns="0" bIns="0" numCol="1" anchor="b">
            <a:spAutoFit/>
          </a:bodyPr>
          <a:lstStyle>
            <a:lvl1pPr marL="0" indent="0" algn="ctr">
              <a:buNone/>
              <a:defRPr sz="55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titre annexe</a:t>
            </a:r>
          </a:p>
        </p:txBody>
      </p:sp>
      <p:sp>
        <p:nvSpPr>
          <p:cNvPr id="19" name="Secteurs 18"/>
          <p:cNvSpPr>
            <a:spLocks noChangeAspect="1"/>
          </p:cNvSpPr>
          <p:nvPr userDrawn="1"/>
        </p:nvSpPr>
        <p:spPr>
          <a:xfrm>
            <a:off x="8714554" y="6427145"/>
            <a:ext cx="864000" cy="864000"/>
          </a:xfrm>
          <a:prstGeom prst="pie">
            <a:avLst>
              <a:gd name="adj1" fmla="val 10796337"/>
              <a:gd name="adj2" fmla="val 16200000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solidFill>
                <a:srgbClr val="FF4438"/>
              </a:solidFill>
            </a:endParaRPr>
          </a:p>
        </p:txBody>
      </p:sp>
      <p:sp>
        <p:nvSpPr>
          <p:cNvPr id="20" name="ZoneTexte 19"/>
          <p:cNvSpPr txBox="1"/>
          <p:nvPr userDrawn="1"/>
        </p:nvSpPr>
        <p:spPr>
          <a:xfrm>
            <a:off x="8889023" y="6587658"/>
            <a:ext cx="182742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fld id="{2E97B8A2-BCAD-44AD-9CBA-5632D1BB3EB4}" type="slidenum">
              <a:rPr lang="fr-FR" sz="800" b="0" smtClean="0">
                <a:solidFill>
                  <a:schemeClr val="accent1"/>
                </a:solidFill>
              </a:rPr>
              <a:pPr algn="ctr"/>
              <a:t>‹N°›</a:t>
            </a:fld>
            <a:endParaRPr lang="fr-FR" sz="800" b="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nex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 userDrawn="1"/>
        </p:nvGrpSpPr>
        <p:grpSpPr>
          <a:xfrm>
            <a:off x="3906039" y="1152747"/>
            <a:ext cx="1331923" cy="4558222"/>
            <a:chOff x="3904874" y="1152747"/>
            <a:chExt cx="1331923" cy="4558222"/>
          </a:xfrm>
          <a:solidFill>
            <a:schemeClr val="accent4"/>
          </a:solidFill>
        </p:grpSpPr>
        <p:grpSp>
          <p:nvGrpSpPr>
            <p:cNvPr id="7" name="Groupe 6"/>
            <p:cNvGrpSpPr/>
            <p:nvPr userDrawn="1"/>
          </p:nvGrpSpPr>
          <p:grpSpPr>
            <a:xfrm>
              <a:off x="4295085" y="1152747"/>
              <a:ext cx="551500" cy="1134214"/>
              <a:chOff x="901973" y="-1649"/>
              <a:chExt cx="1282972" cy="2638561"/>
            </a:xfrm>
            <a:grpFill/>
          </p:grpSpPr>
          <p:grpSp>
            <p:nvGrpSpPr>
              <p:cNvPr id="13" name="Groupe 12"/>
              <p:cNvGrpSpPr/>
              <p:nvPr/>
            </p:nvGrpSpPr>
            <p:grpSpPr>
              <a:xfrm>
                <a:off x="901973" y="-1649"/>
                <a:ext cx="1282972" cy="1278517"/>
                <a:chOff x="906735" y="-1649"/>
                <a:chExt cx="1282972" cy="1278517"/>
              </a:xfrm>
              <a:grpFill/>
            </p:grpSpPr>
            <p:sp>
              <p:nvSpPr>
                <p:cNvPr id="15" name="Ellipse 14"/>
                <p:cNvSpPr>
                  <a:spLocks noChangeAspect="1"/>
                </p:cNvSpPr>
                <p:nvPr/>
              </p:nvSpPr>
              <p:spPr>
                <a:xfrm>
                  <a:off x="906735" y="-1649"/>
                  <a:ext cx="428400" cy="428400"/>
                </a:xfrm>
                <a:prstGeom prst="ellipse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>
                    <a:solidFill>
                      <a:srgbClr val="FF4438"/>
                    </a:solidFill>
                  </a:endParaRPr>
                </a:p>
              </p:txBody>
            </p:sp>
            <p:sp>
              <p:nvSpPr>
                <p:cNvPr id="16" name="Ellipse 15"/>
                <p:cNvSpPr>
                  <a:spLocks noChangeAspect="1"/>
                </p:cNvSpPr>
                <p:nvPr/>
              </p:nvSpPr>
              <p:spPr>
                <a:xfrm>
                  <a:off x="1761307" y="-1649"/>
                  <a:ext cx="428400" cy="428400"/>
                </a:xfrm>
                <a:prstGeom prst="ellipse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>
                    <a:solidFill>
                      <a:srgbClr val="FF4438"/>
                    </a:solidFill>
                  </a:endParaRPr>
                </a:p>
              </p:txBody>
            </p:sp>
            <p:sp>
              <p:nvSpPr>
                <p:cNvPr id="17" name="Ellipse 16"/>
                <p:cNvSpPr>
                  <a:spLocks noChangeAspect="1"/>
                </p:cNvSpPr>
                <p:nvPr/>
              </p:nvSpPr>
              <p:spPr>
                <a:xfrm>
                  <a:off x="906735" y="848468"/>
                  <a:ext cx="428400" cy="428400"/>
                </a:xfrm>
                <a:prstGeom prst="ellipse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>
                    <a:solidFill>
                      <a:srgbClr val="FF4438"/>
                    </a:solidFill>
                  </a:endParaRPr>
                </a:p>
              </p:txBody>
            </p:sp>
            <p:sp>
              <p:nvSpPr>
                <p:cNvPr id="18" name="Ellipse 17"/>
                <p:cNvSpPr>
                  <a:spLocks noChangeAspect="1"/>
                </p:cNvSpPr>
                <p:nvPr/>
              </p:nvSpPr>
              <p:spPr>
                <a:xfrm>
                  <a:off x="1761307" y="848468"/>
                  <a:ext cx="428400" cy="428400"/>
                </a:xfrm>
                <a:prstGeom prst="ellipse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>
                    <a:solidFill>
                      <a:srgbClr val="FF4438"/>
                    </a:solidFill>
                  </a:endParaRPr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1116859" y="1484784"/>
                <a:ext cx="853200" cy="1152128"/>
              </a:xfrm>
              <a:prstGeom prst="rect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</p:grpSp>
        <p:sp>
          <p:nvSpPr>
            <p:cNvPr id="8" name="Ellipse 7"/>
            <p:cNvSpPr>
              <a:spLocks noChangeAspect="1"/>
            </p:cNvSpPr>
            <p:nvPr userDrawn="1"/>
          </p:nvSpPr>
          <p:spPr>
            <a:xfrm>
              <a:off x="4004451" y="3563234"/>
              <a:ext cx="1132769" cy="1132769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>
                <a:solidFill>
                  <a:srgbClr val="FF4438"/>
                </a:solidFill>
              </a:endParaRPr>
            </a:p>
          </p:txBody>
        </p:sp>
        <p:sp>
          <p:nvSpPr>
            <p:cNvPr id="9" name="Triangle isocèle 8"/>
            <p:cNvSpPr/>
            <p:nvPr userDrawn="1"/>
          </p:nvSpPr>
          <p:spPr>
            <a:xfrm>
              <a:off x="4083374" y="2349620"/>
              <a:ext cx="974923" cy="1134316"/>
            </a:xfrm>
            <a:prstGeom prst="triangl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>
                <a:solidFill>
                  <a:srgbClr val="FF4438"/>
                </a:solidFill>
              </a:endParaRPr>
            </a:p>
          </p:txBody>
        </p:sp>
        <p:grpSp>
          <p:nvGrpSpPr>
            <p:cNvPr id="10" name="Groupe 9"/>
            <p:cNvGrpSpPr/>
            <p:nvPr userDrawn="1"/>
          </p:nvGrpSpPr>
          <p:grpSpPr>
            <a:xfrm>
              <a:off x="3904874" y="4576653"/>
              <a:ext cx="1331923" cy="1134316"/>
              <a:chOff x="6045501" y="4219200"/>
              <a:chExt cx="3098499" cy="2638800"/>
            </a:xfrm>
            <a:grpFill/>
          </p:grpSpPr>
          <p:sp>
            <p:nvSpPr>
              <p:cNvPr id="11" name="Triangle isocèle 10"/>
              <p:cNvSpPr/>
              <p:nvPr/>
            </p:nvSpPr>
            <p:spPr>
              <a:xfrm>
                <a:off x="7027200" y="4219200"/>
                <a:ext cx="2116800" cy="2638800"/>
              </a:xfrm>
              <a:prstGeom prst="triangle">
                <a:avLst>
                  <a:gd name="adj" fmla="val 79957"/>
                </a:avLst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  <p:sp>
            <p:nvSpPr>
              <p:cNvPr id="12" name="Triangle isocèle 11"/>
              <p:cNvSpPr/>
              <p:nvPr/>
            </p:nvSpPr>
            <p:spPr>
              <a:xfrm flipH="1">
                <a:off x="6045501" y="4219200"/>
                <a:ext cx="2116800" cy="2638800"/>
              </a:xfrm>
              <a:prstGeom prst="triangle">
                <a:avLst>
                  <a:gd name="adj" fmla="val 79957"/>
                </a:avLst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solidFill>
                    <a:srgbClr val="FF4438"/>
                  </a:solidFill>
                </a:endParaRPr>
              </a:p>
            </p:txBody>
          </p:sp>
        </p:grpSp>
      </p:grpSp>
      <p:sp>
        <p:nvSpPr>
          <p:cNvPr id="6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1422000" y="3572699"/>
            <a:ext cx="6300000" cy="846386"/>
          </a:xfrm>
        </p:spPr>
        <p:txBody>
          <a:bodyPr lIns="0" tIns="0" rIns="0" bIns="0" numCol="1" anchor="b">
            <a:spAutoFit/>
          </a:bodyPr>
          <a:lstStyle>
            <a:lvl1pPr marL="0" indent="0" algn="ctr">
              <a:buNone/>
              <a:defRPr sz="55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titre annexe</a:t>
            </a:r>
          </a:p>
        </p:txBody>
      </p:sp>
      <p:sp>
        <p:nvSpPr>
          <p:cNvPr id="19" name="Secteurs 18"/>
          <p:cNvSpPr>
            <a:spLocks noChangeAspect="1"/>
          </p:cNvSpPr>
          <p:nvPr userDrawn="1"/>
        </p:nvSpPr>
        <p:spPr>
          <a:xfrm>
            <a:off x="8714554" y="6427145"/>
            <a:ext cx="864000" cy="864000"/>
          </a:xfrm>
          <a:prstGeom prst="pie">
            <a:avLst>
              <a:gd name="adj1" fmla="val 10796337"/>
              <a:gd name="adj2" fmla="val 16200000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solidFill>
                <a:srgbClr val="FF4438"/>
              </a:solidFill>
            </a:endParaRPr>
          </a:p>
        </p:txBody>
      </p:sp>
      <p:sp>
        <p:nvSpPr>
          <p:cNvPr id="20" name="ZoneTexte 19"/>
          <p:cNvSpPr txBox="1"/>
          <p:nvPr userDrawn="1"/>
        </p:nvSpPr>
        <p:spPr>
          <a:xfrm>
            <a:off x="8889023" y="6587658"/>
            <a:ext cx="182742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fld id="{2E97B8A2-BCAD-44AD-9CBA-5632D1BB3EB4}" type="slidenum">
              <a:rPr lang="fr-FR" sz="800" b="0" smtClean="0">
                <a:solidFill>
                  <a:schemeClr val="accent2"/>
                </a:solidFill>
              </a:rPr>
              <a:pPr algn="ctr"/>
              <a:t>‹N°›</a:t>
            </a:fld>
            <a:endParaRPr lang="fr-FR" sz="800" b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627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48"/>
            <a:ext cx="9144000" cy="6841704"/>
          </a:xfrm>
          <a:prstGeom prst="rect">
            <a:avLst/>
          </a:prstGeom>
        </p:spPr>
      </p:pic>
      <p:sp>
        <p:nvSpPr>
          <p:cNvPr id="10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520095" y="3501008"/>
            <a:ext cx="4103811" cy="423333"/>
          </a:xfrm>
        </p:spPr>
        <p:txBody>
          <a:bodyPr lIns="0" tIns="0" rIns="0" bIns="0"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cap="all" baseline="0">
                <a:solidFill>
                  <a:srgbClr val="C7C8C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dirty="0"/>
              <a:t>Nom prénom</a:t>
            </a:r>
            <a:br>
              <a:rPr lang="fr-FR" dirty="0"/>
            </a:br>
            <a:r>
              <a:rPr lang="fr-FR" dirty="0"/>
              <a:t>06 00 00 00 00</a:t>
            </a:r>
          </a:p>
        </p:txBody>
      </p:sp>
      <p:sp>
        <p:nvSpPr>
          <p:cNvPr id="23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2520095" y="4077320"/>
            <a:ext cx="4103811" cy="287784"/>
          </a:xfrm>
        </p:spPr>
        <p:txBody>
          <a:bodyPr lIns="0" tIns="0" rIns="0" bIns="0" numCol="1" anchor="t">
            <a:noAutofit/>
          </a:bodyPr>
          <a:lstStyle>
            <a:lvl1pPr marL="0" indent="0" algn="ctr">
              <a:buNone/>
              <a:defRPr sz="1200" cap="none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x@moai-etudes.fr</a:t>
            </a:r>
          </a:p>
        </p:txBody>
      </p:sp>
      <p:grpSp>
        <p:nvGrpSpPr>
          <p:cNvPr id="20" name="Groupe 19"/>
          <p:cNvGrpSpPr/>
          <p:nvPr userDrawn="1"/>
        </p:nvGrpSpPr>
        <p:grpSpPr>
          <a:xfrm>
            <a:off x="3446477" y="2078243"/>
            <a:ext cx="2251047" cy="1082479"/>
            <a:chOff x="6151840" y="5589240"/>
            <a:chExt cx="2059909" cy="990565"/>
          </a:xfrm>
          <a:solidFill>
            <a:schemeClr val="accent1"/>
          </a:solidFill>
        </p:grpSpPr>
        <p:grpSp>
          <p:nvGrpSpPr>
            <p:cNvPr id="21" name="Groupe 20"/>
            <p:cNvGrpSpPr/>
            <p:nvPr/>
          </p:nvGrpSpPr>
          <p:grpSpPr>
            <a:xfrm>
              <a:off x="6151840" y="5589240"/>
              <a:ext cx="2059909" cy="576064"/>
              <a:chOff x="6151840" y="5589240"/>
              <a:chExt cx="2059909" cy="576064"/>
            </a:xfrm>
            <a:grpFill/>
          </p:grpSpPr>
          <p:sp>
            <p:nvSpPr>
              <p:cNvPr id="24" name="Freeform 5"/>
              <p:cNvSpPr>
                <a:spLocks/>
              </p:cNvSpPr>
              <p:nvPr/>
            </p:nvSpPr>
            <p:spPr bwMode="auto">
              <a:xfrm>
                <a:off x="6847115" y="5589240"/>
                <a:ext cx="574526" cy="576064"/>
              </a:xfrm>
              <a:custGeom>
                <a:avLst/>
                <a:gdLst>
                  <a:gd name="T0" fmla="*/ 0 w 315"/>
                  <a:gd name="T1" fmla="*/ 158 h 315"/>
                  <a:gd name="T2" fmla="*/ 13 w 315"/>
                  <a:gd name="T3" fmla="*/ 97 h 315"/>
                  <a:gd name="T4" fmla="*/ 46 w 315"/>
                  <a:gd name="T5" fmla="*/ 46 h 315"/>
                  <a:gd name="T6" fmla="*/ 96 w 315"/>
                  <a:gd name="T7" fmla="*/ 13 h 315"/>
                  <a:gd name="T8" fmla="*/ 157 w 315"/>
                  <a:gd name="T9" fmla="*/ 0 h 315"/>
                  <a:gd name="T10" fmla="*/ 219 w 315"/>
                  <a:gd name="T11" fmla="*/ 13 h 315"/>
                  <a:gd name="T12" fmla="*/ 269 w 315"/>
                  <a:gd name="T13" fmla="*/ 46 h 315"/>
                  <a:gd name="T14" fmla="*/ 302 w 315"/>
                  <a:gd name="T15" fmla="*/ 97 h 315"/>
                  <a:gd name="T16" fmla="*/ 315 w 315"/>
                  <a:gd name="T17" fmla="*/ 158 h 315"/>
                  <a:gd name="T18" fmla="*/ 302 w 315"/>
                  <a:gd name="T19" fmla="*/ 220 h 315"/>
                  <a:gd name="T20" fmla="*/ 269 w 315"/>
                  <a:gd name="T21" fmla="*/ 270 h 315"/>
                  <a:gd name="T22" fmla="*/ 219 w 315"/>
                  <a:gd name="T23" fmla="*/ 303 h 315"/>
                  <a:gd name="T24" fmla="*/ 157 w 315"/>
                  <a:gd name="T25" fmla="*/ 315 h 315"/>
                  <a:gd name="T26" fmla="*/ 96 w 315"/>
                  <a:gd name="T27" fmla="*/ 303 h 315"/>
                  <a:gd name="T28" fmla="*/ 46 w 315"/>
                  <a:gd name="T29" fmla="*/ 270 h 315"/>
                  <a:gd name="T30" fmla="*/ 13 w 315"/>
                  <a:gd name="T31" fmla="*/ 220 h 315"/>
                  <a:gd name="T32" fmla="*/ 0 w 315"/>
                  <a:gd name="T33" fmla="*/ 158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5" h="315">
                    <a:moveTo>
                      <a:pt x="0" y="158"/>
                    </a:moveTo>
                    <a:cubicBezTo>
                      <a:pt x="0" y="136"/>
                      <a:pt x="5" y="116"/>
                      <a:pt x="13" y="97"/>
                    </a:cubicBezTo>
                    <a:cubicBezTo>
                      <a:pt x="21" y="77"/>
                      <a:pt x="32" y="60"/>
                      <a:pt x="46" y="46"/>
                    </a:cubicBezTo>
                    <a:cubicBezTo>
                      <a:pt x="61" y="32"/>
                      <a:pt x="77" y="21"/>
                      <a:pt x="96" y="13"/>
                    </a:cubicBezTo>
                    <a:cubicBezTo>
                      <a:pt x="115" y="4"/>
                      <a:pt x="136" y="0"/>
                      <a:pt x="157" y="0"/>
                    </a:cubicBezTo>
                    <a:cubicBezTo>
                      <a:pt x="179" y="0"/>
                      <a:pt x="200" y="4"/>
                      <a:pt x="219" y="13"/>
                    </a:cubicBezTo>
                    <a:cubicBezTo>
                      <a:pt x="238" y="21"/>
                      <a:pt x="255" y="32"/>
                      <a:pt x="269" y="46"/>
                    </a:cubicBezTo>
                    <a:cubicBezTo>
                      <a:pt x="283" y="60"/>
                      <a:pt x="294" y="77"/>
                      <a:pt x="302" y="97"/>
                    </a:cubicBezTo>
                    <a:cubicBezTo>
                      <a:pt x="310" y="116"/>
                      <a:pt x="315" y="136"/>
                      <a:pt x="315" y="158"/>
                    </a:cubicBezTo>
                    <a:cubicBezTo>
                      <a:pt x="315" y="180"/>
                      <a:pt x="310" y="201"/>
                      <a:pt x="302" y="220"/>
                    </a:cubicBezTo>
                    <a:cubicBezTo>
                      <a:pt x="294" y="239"/>
                      <a:pt x="283" y="255"/>
                      <a:pt x="269" y="270"/>
                    </a:cubicBezTo>
                    <a:cubicBezTo>
                      <a:pt x="255" y="284"/>
                      <a:pt x="238" y="295"/>
                      <a:pt x="219" y="303"/>
                    </a:cubicBezTo>
                    <a:cubicBezTo>
                      <a:pt x="200" y="311"/>
                      <a:pt x="179" y="315"/>
                      <a:pt x="157" y="315"/>
                    </a:cubicBezTo>
                    <a:cubicBezTo>
                      <a:pt x="136" y="315"/>
                      <a:pt x="115" y="311"/>
                      <a:pt x="96" y="303"/>
                    </a:cubicBezTo>
                    <a:cubicBezTo>
                      <a:pt x="77" y="295"/>
                      <a:pt x="61" y="284"/>
                      <a:pt x="46" y="270"/>
                    </a:cubicBezTo>
                    <a:cubicBezTo>
                      <a:pt x="32" y="255"/>
                      <a:pt x="21" y="239"/>
                      <a:pt x="13" y="220"/>
                    </a:cubicBezTo>
                    <a:cubicBezTo>
                      <a:pt x="5" y="201"/>
                      <a:pt x="0" y="180"/>
                      <a:pt x="0" y="1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" name="Freeform 6"/>
              <p:cNvSpPr>
                <a:spLocks/>
              </p:cNvSpPr>
              <p:nvPr/>
            </p:nvSpPr>
            <p:spPr bwMode="auto">
              <a:xfrm>
                <a:off x="7407617" y="5589240"/>
                <a:ext cx="493000" cy="576064"/>
              </a:xfrm>
              <a:custGeom>
                <a:avLst/>
                <a:gdLst>
                  <a:gd name="T0" fmla="*/ 0 w 271"/>
                  <a:gd name="T1" fmla="*/ 315 h 315"/>
                  <a:gd name="T2" fmla="*/ 136 w 271"/>
                  <a:gd name="T3" fmla="*/ 0 h 315"/>
                  <a:gd name="T4" fmla="*/ 203 w 271"/>
                  <a:gd name="T5" fmla="*/ 165 h 315"/>
                  <a:gd name="T6" fmla="*/ 271 w 271"/>
                  <a:gd name="T7" fmla="*/ 315 h 315"/>
                  <a:gd name="T8" fmla="*/ 0 w 271"/>
                  <a:gd name="T9" fmla="*/ 315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1" h="315">
                    <a:moveTo>
                      <a:pt x="0" y="315"/>
                    </a:moveTo>
                    <a:cubicBezTo>
                      <a:pt x="136" y="0"/>
                      <a:pt x="136" y="0"/>
                      <a:pt x="136" y="0"/>
                    </a:cubicBezTo>
                    <a:cubicBezTo>
                      <a:pt x="159" y="51"/>
                      <a:pt x="182" y="115"/>
                      <a:pt x="203" y="165"/>
                    </a:cubicBezTo>
                    <a:cubicBezTo>
                      <a:pt x="225" y="215"/>
                      <a:pt x="247" y="265"/>
                      <a:pt x="271" y="315"/>
                    </a:cubicBezTo>
                    <a:lnTo>
                      <a:pt x="0" y="31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grpSp>
            <p:nvGrpSpPr>
              <p:cNvPr id="26" name="Groupe 25"/>
              <p:cNvGrpSpPr/>
              <p:nvPr/>
            </p:nvGrpSpPr>
            <p:grpSpPr>
              <a:xfrm>
                <a:off x="7932561" y="5589240"/>
                <a:ext cx="279188" cy="576064"/>
                <a:chOff x="6124576" y="2397125"/>
                <a:chExt cx="576263" cy="1189038"/>
              </a:xfrm>
              <a:grpFill/>
            </p:grpSpPr>
            <p:sp>
              <p:nvSpPr>
                <p:cNvPr id="28" name="Rectangle 7"/>
                <p:cNvSpPr>
                  <a:spLocks noChangeArrowheads="1"/>
                </p:cNvSpPr>
                <p:nvPr/>
              </p:nvSpPr>
              <p:spPr bwMode="auto">
                <a:xfrm>
                  <a:off x="6223001" y="3068638"/>
                  <a:ext cx="382588" cy="51752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29" name="Freeform 8"/>
                <p:cNvSpPr>
                  <a:spLocks/>
                </p:cNvSpPr>
                <p:nvPr/>
              </p:nvSpPr>
              <p:spPr bwMode="auto">
                <a:xfrm>
                  <a:off x="6124576" y="2397125"/>
                  <a:ext cx="192088" cy="192088"/>
                </a:xfrm>
                <a:custGeom>
                  <a:avLst/>
                  <a:gdLst>
                    <a:gd name="T0" fmla="*/ 25 w 51"/>
                    <a:gd name="T1" fmla="*/ 0 h 51"/>
                    <a:gd name="T2" fmla="*/ 7 w 51"/>
                    <a:gd name="T3" fmla="*/ 8 h 51"/>
                    <a:gd name="T4" fmla="*/ 0 w 51"/>
                    <a:gd name="T5" fmla="*/ 26 h 51"/>
                    <a:gd name="T6" fmla="*/ 7 w 51"/>
                    <a:gd name="T7" fmla="*/ 44 h 51"/>
                    <a:gd name="T8" fmla="*/ 25 w 51"/>
                    <a:gd name="T9" fmla="*/ 51 h 51"/>
                    <a:gd name="T10" fmla="*/ 44 w 51"/>
                    <a:gd name="T11" fmla="*/ 44 h 51"/>
                    <a:gd name="T12" fmla="*/ 51 w 51"/>
                    <a:gd name="T13" fmla="*/ 26 h 51"/>
                    <a:gd name="T14" fmla="*/ 44 w 51"/>
                    <a:gd name="T15" fmla="*/ 8 h 51"/>
                    <a:gd name="T16" fmla="*/ 25 w 51"/>
                    <a:gd name="T1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1" h="51">
                      <a:moveTo>
                        <a:pt x="25" y="0"/>
                      </a:moveTo>
                      <a:cubicBezTo>
                        <a:pt x="18" y="0"/>
                        <a:pt x="12" y="3"/>
                        <a:pt x="7" y="8"/>
                      </a:cubicBezTo>
                      <a:cubicBezTo>
                        <a:pt x="2" y="12"/>
                        <a:pt x="0" y="18"/>
                        <a:pt x="0" y="26"/>
                      </a:cubicBezTo>
                      <a:cubicBezTo>
                        <a:pt x="0" y="33"/>
                        <a:pt x="2" y="39"/>
                        <a:pt x="7" y="44"/>
                      </a:cubicBezTo>
                      <a:cubicBezTo>
                        <a:pt x="12" y="49"/>
                        <a:pt x="18" y="51"/>
                        <a:pt x="25" y="51"/>
                      </a:cubicBezTo>
                      <a:cubicBezTo>
                        <a:pt x="32" y="51"/>
                        <a:pt x="39" y="49"/>
                        <a:pt x="44" y="44"/>
                      </a:cubicBezTo>
                      <a:cubicBezTo>
                        <a:pt x="49" y="39"/>
                        <a:pt x="51" y="33"/>
                        <a:pt x="51" y="26"/>
                      </a:cubicBezTo>
                      <a:cubicBezTo>
                        <a:pt x="51" y="18"/>
                        <a:pt x="49" y="12"/>
                        <a:pt x="44" y="8"/>
                      </a:cubicBezTo>
                      <a:cubicBezTo>
                        <a:pt x="39" y="3"/>
                        <a:pt x="32" y="0"/>
                        <a:pt x="2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30" name="Freeform 9"/>
                <p:cNvSpPr>
                  <a:spLocks/>
                </p:cNvSpPr>
                <p:nvPr/>
              </p:nvSpPr>
              <p:spPr bwMode="auto">
                <a:xfrm>
                  <a:off x="6508751" y="2397125"/>
                  <a:ext cx="192088" cy="192088"/>
                </a:xfrm>
                <a:custGeom>
                  <a:avLst/>
                  <a:gdLst>
                    <a:gd name="T0" fmla="*/ 44 w 51"/>
                    <a:gd name="T1" fmla="*/ 8 h 51"/>
                    <a:gd name="T2" fmla="*/ 26 w 51"/>
                    <a:gd name="T3" fmla="*/ 0 h 51"/>
                    <a:gd name="T4" fmla="*/ 8 w 51"/>
                    <a:gd name="T5" fmla="*/ 8 h 51"/>
                    <a:gd name="T6" fmla="*/ 0 w 51"/>
                    <a:gd name="T7" fmla="*/ 26 h 51"/>
                    <a:gd name="T8" fmla="*/ 8 w 51"/>
                    <a:gd name="T9" fmla="*/ 44 h 51"/>
                    <a:gd name="T10" fmla="*/ 26 w 51"/>
                    <a:gd name="T11" fmla="*/ 51 h 51"/>
                    <a:gd name="T12" fmla="*/ 44 w 51"/>
                    <a:gd name="T13" fmla="*/ 44 h 51"/>
                    <a:gd name="T14" fmla="*/ 51 w 51"/>
                    <a:gd name="T15" fmla="*/ 26 h 51"/>
                    <a:gd name="T16" fmla="*/ 44 w 51"/>
                    <a:gd name="T17" fmla="*/ 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1" h="51">
                      <a:moveTo>
                        <a:pt x="44" y="8"/>
                      </a:moveTo>
                      <a:cubicBezTo>
                        <a:pt x="39" y="3"/>
                        <a:pt x="33" y="0"/>
                        <a:pt x="26" y="0"/>
                      </a:cubicBezTo>
                      <a:cubicBezTo>
                        <a:pt x="19" y="0"/>
                        <a:pt x="13" y="3"/>
                        <a:pt x="8" y="8"/>
                      </a:cubicBezTo>
                      <a:cubicBezTo>
                        <a:pt x="3" y="12"/>
                        <a:pt x="0" y="18"/>
                        <a:pt x="0" y="26"/>
                      </a:cubicBezTo>
                      <a:cubicBezTo>
                        <a:pt x="0" y="33"/>
                        <a:pt x="3" y="39"/>
                        <a:pt x="8" y="44"/>
                      </a:cubicBezTo>
                      <a:cubicBezTo>
                        <a:pt x="13" y="49"/>
                        <a:pt x="19" y="51"/>
                        <a:pt x="26" y="51"/>
                      </a:cubicBezTo>
                      <a:cubicBezTo>
                        <a:pt x="33" y="51"/>
                        <a:pt x="39" y="49"/>
                        <a:pt x="44" y="44"/>
                      </a:cubicBezTo>
                      <a:cubicBezTo>
                        <a:pt x="49" y="39"/>
                        <a:pt x="51" y="33"/>
                        <a:pt x="51" y="26"/>
                      </a:cubicBezTo>
                      <a:cubicBezTo>
                        <a:pt x="51" y="18"/>
                        <a:pt x="49" y="12"/>
                        <a:pt x="44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31" name="Freeform 10"/>
                <p:cNvSpPr>
                  <a:spLocks/>
                </p:cNvSpPr>
                <p:nvPr/>
              </p:nvSpPr>
              <p:spPr bwMode="auto">
                <a:xfrm>
                  <a:off x="6124576" y="2782888"/>
                  <a:ext cx="192088" cy="187325"/>
                </a:xfrm>
                <a:custGeom>
                  <a:avLst/>
                  <a:gdLst>
                    <a:gd name="T0" fmla="*/ 25 w 51"/>
                    <a:gd name="T1" fmla="*/ 0 h 50"/>
                    <a:gd name="T2" fmla="*/ 7 w 51"/>
                    <a:gd name="T3" fmla="*/ 7 h 50"/>
                    <a:gd name="T4" fmla="*/ 0 w 51"/>
                    <a:gd name="T5" fmla="*/ 25 h 50"/>
                    <a:gd name="T6" fmla="*/ 7 w 51"/>
                    <a:gd name="T7" fmla="*/ 43 h 50"/>
                    <a:gd name="T8" fmla="*/ 25 w 51"/>
                    <a:gd name="T9" fmla="*/ 50 h 50"/>
                    <a:gd name="T10" fmla="*/ 44 w 51"/>
                    <a:gd name="T11" fmla="*/ 43 h 50"/>
                    <a:gd name="T12" fmla="*/ 51 w 51"/>
                    <a:gd name="T13" fmla="*/ 25 h 50"/>
                    <a:gd name="T14" fmla="*/ 44 w 51"/>
                    <a:gd name="T15" fmla="*/ 7 h 50"/>
                    <a:gd name="T16" fmla="*/ 25 w 51"/>
                    <a:gd name="T17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1" h="50">
                      <a:moveTo>
                        <a:pt x="25" y="0"/>
                      </a:moveTo>
                      <a:cubicBezTo>
                        <a:pt x="18" y="0"/>
                        <a:pt x="12" y="2"/>
                        <a:pt x="7" y="7"/>
                      </a:cubicBezTo>
                      <a:cubicBezTo>
                        <a:pt x="2" y="12"/>
                        <a:pt x="0" y="18"/>
                        <a:pt x="0" y="25"/>
                      </a:cubicBezTo>
                      <a:cubicBezTo>
                        <a:pt x="0" y="32"/>
                        <a:pt x="2" y="38"/>
                        <a:pt x="7" y="43"/>
                      </a:cubicBezTo>
                      <a:cubicBezTo>
                        <a:pt x="12" y="48"/>
                        <a:pt x="18" y="50"/>
                        <a:pt x="25" y="50"/>
                      </a:cubicBezTo>
                      <a:cubicBezTo>
                        <a:pt x="32" y="50"/>
                        <a:pt x="39" y="48"/>
                        <a:pt x="44" y="43"/>
                      </a:cubicBezTo>
                      <a:cubicBezTo>
                        <a:pt x="49" y="38"/>
                        <a:pt x="51" y="32"/>
                        <a:pt x="51" y="25"/>
                      </a:cubicBezTo>
                      <a:cubicBezTo>
                        <a:pt x="51" y="18"/>
                        <a:pt x="49" y="12"/>
                        <a:pt x="44" y="7"/>
                      </a:cubicBezTo>
                      <a:cubicBezTo>
                        <a:pt x="39" y="2"/>
                        <a:pt x="32" y="0"/>
                        <a:pt x="2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32" name="Freeform 11"/>
                <p:cNvSpPr>
                  <a:spLocks/>
                </p:cNvSpPr>
                <p:nvPr/>
              </p:nvSpPr>
              <p:spPr bwMode="auto">
                <a:xfrm>
                  <a:off x="6508751" y="2782888"/>
                  <a:ext cx="192088" cy="187325"/>
                </a:xfrm>
                <a:custGeom>
                  <a:avLst/>
                  <a:gdLst>
                    <a:gd name="T0" fmla="*/ 44 w 51"/>
                    <a:gd name="T1" fmla="*/ 7 h 50"/>
                    <a:gd name="T2" fmla="*/ 26 w 51"/>
                    <a:gd name="T3" fmla="*/ 0 h 50"/>
                    <a:gd name="T4" fmla="*/ 8 w 51"/>
                    <a:gd name="T5" fmla="*/ 7 h 50"/>
                    <a:gd name="T6" fmla="*/ 0 w 51"/>
                    <a:gd name="T7" fmla="*/ 25 h 50"/>
                    <a:gd name="T8" fmla="*/ 8 w 51"/>
                    <a:gd name="T9" fmla="*/ 43 h 50"/>
                    <a:gd name="T10" fmla="*/ 26 w 51"/>
                    <a:gd name="T11" fmla="*/ 50 h 50"/>
                    <a:gd name="T12" fmla="*/ 44 w 51"/>
                    <a:gd name="T13" fmla="*/ 43 h 50"/>
                    <a:gd name="T14" fmla="*/ 51 w 51"/>
                    <a:gd name="T15" fmla="*/ 25 h 50"/>
                    <a:gd name="T16" fmla="*/ 44 w 51"/>
                    <a:gd name="T17" fmla="*/ 7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1" h="50">
                      <a:moveTo>
                        <a:pt x="44" y="7"/>
                      </a:moveTo>
                      <a:cubicBezTo>
                        <a:pt x="39" y="2"/>
                        <a:pt x="33" y="0"/>
                        <a:pt x="26" y="0"/>
                      </a:cubicBezTo>
                      <a:cubicBezTo>
                        <a:pt x="19" y="0"/>
                        <a:pt x="13" y="2"/>
                        <a:pt x="8" y="7"/>
                      </a:cubicBezTo>
                      <a:cubicBezTo>
                        <a:pt x="3" y="12"/>
                        <a:pt x="0" y="18"/>
                        <a:pt x="0" y="25"/>
                      </a:cubicBezTo>
                      <a:cubicBezTo>
                        <a:pt x="0" y="32"/>
                        <a:pt x="3" y="38"/>
                        <a:pt x="8" y="43"/>
                      </a:cubicBezTo>
                      <a:cubicBezTo>
                        <a:pt x="13" y="48"/>
                        <a:pt x="19" y="50"/>
                        <a:pt x="26" y="50"/>
                      </a:cubicBezTo>
                      <a:cubicBezTo>
                        <a:pt x="33" y="50"/>
                        <a:pt x="39" y="48"/>
                        <a:pt x="44" y="43"/>
                      </a:cubicBezTo>
                      <a:cubicBezTo>
                        <a:pt x="49" y="38"/>
                        <a:pt x="51" y="32"/>
                        <a:pt x="51" y="25"/>
                      </a:cubicBezTo>
                      <a:cubicBezTo>
                        <a:pt x="51" y="18"/>
                        <a:pt x="49" y="12"/>
                        <a:pt x="4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</p:grpSp>
          <p:sp>
            <p:nvSpPr>
              <p:cNvPr id="27" name="Freeform 12"/>
              <p:cNvSpPr>
                <a:spLocks/>
              </p:cNvSpPr>
              <p:nvPr/>
            </p:nvSpPr>
            <p:spPr bwMode="auto">
              <a:xfrm>
                <a:off x="6151840" y="5589240"/>
                <a:ext cx="672202" cy="576064"/>
              </a:xfrm>
              <a:custGeom>
                <a:avLst/>
                <a:gdLst>
                  <a:gd name="T0" fmla="*/ 0 w 874"/>
                  <a:gd name="T1" fmla="*/ 749 h 749"/>
                  <a:gd name="T2" fmla="*/ 118 w 874"/>
                  <a:gd name="T3" fmla="*/ 0 h 749"/>
                  <a:gd name="T4" fmla="*/ 440 w 874"/>
                  <a:gd name="T5" fmla="*/ 502 h 749"/>
                  <a:gd name="T6" fmla="*/ 755 w 874"/>
                  <a:gd name="T7" fmla="*/ 0 h 749"/>
                  <a:gd name="T8" fmla="*/ 874 w 874"/>
                  <a:gd name="T9" fmla="*/ 749 h 749"/>
                  <a:gd name="T10" fmla="*/ 0 w 874"/>
                  <a:gd name="T11" fmla="*/ 749 h 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4" h="749">
                    <a:moveTo>
                      <a:pt x="0" y="749"/>
                    </a:moveTo>
                    <a:lnTo>
                      <a:pt x="118" y="0"/>
                    </a:lnTo>
                    <a:lnTo>
                      <a:pt x="440" y="502"/>
                    </a:lnTo>
                    <a:lnTo>
                      <a:pt x="755" y="0"/>
                    </a:lnTo>
                    <a:lnTo>
                      <a:pt x="874" y="749"/>
                    </a:lnTo>
                    <a:lnTo>
                      <a:pt x="0" y="7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sp>
          <p:nvSpPr>
            <p:cNvPr id="22" name="Freeform 13"/>
            <p:cNvSpPr>
              <a:spLocks noChangeAspect="1" noEditPoints="1"/>
            </p:cNvSpPr>
            <p:nvPr/>
          </p:nvSpPr>
          <p:spPr bwMode="auto">
            <a:xfrm>
              <a:off x="6155794" y="6402563"/>
              <a:ext cx="2052000" cy="177242"/>
            </a:xfrm>
            <a:custGeom>
              <a:avLst/>
              <a:gdLst>
                <a:gd name="T0" fmla="*/ 9 w 1134"/>
                <a:gd name="T1" fmla="*/ 97 h 98"/>
                <a:gd name="T2" fmla="*/ 34 w 1134"/>
                <a:gd name="T3" fmla="*/ 21 h 98"/>
                <a:gd name="T4" fmla="*/ 90 w 1134"/>
                <a:gd name="T5" fmla="*/ 21 h 98"/>
                <a:gd name="T6" fmla="*/ 91 w 1134"/>
                <a:gd name="T7" fmla="*/ 97 h 98"/>
                <a:gd name="T8" fmla="*/ 34 w 1134"/>
                <a:gd name="T9" fmla="*/ 97 h 98"/>
                <a:gd name="T10" fmla="*/ 123 w 1134"/>
                <a:gd name="T11" fmla="*/ 80 h 98"/>
                <a:gd name="T12" fmla="*/ 166 w 1134"/>
                <a:gd name="T13" fmla="*/ 77 h 98"/>
                <a:gd name="T14" fmla="*/ 121 w 1134"/>
                <a:gd name="T15" fmla="*/ 41 h 98"/>
                <a:gd name="T16" fmla="*/ 167 w 1134"/>
                <a:gd name="T17" fmla="*/ 36 h 98"/>
                <a:gd name="T18" fmla="*/ 129 w 1134"/>
                <a:gd name="T19" fmla="*/ 40 h 98"/>
                <a:gd name="T20" fmla="*/ 175 w 1134"/>
                <a:gd name="T21" fmla="*/ 77 h 98"/>
                <a:gd name="T22" fmla="*/ 213 w 1134"/>
                <a:gd name="T23" fmla="*/ 29 h 98"/>
                <a:gd name="T24" fmla="*/ 247 w 1134"/>
                <a:gd name="T25" fmla="*/ 21 h 98"/>
                <a:gd name="T26" fmla="*/ 222 w 1134"/>
                <a:gd name="T27" fmla="*/ 97 h 98"/>
                <a:gd name="T28" fmla="*/ 267 w 1134"/>
                <a:gd name="T29" fmla="*/ 21 h 98"/>
                <a:gd name="T30" fmla="*/ 267 w 1134"/>
                <a:gd name="T31" fmla="*/ 97 h 98"/>
                <a:gd name="T32" fmla="*/ 295 w 1134"/>
                <a:gd name="T33" fmla="*/ 29 h 98"/>
                <a:gd name="T34" fmla="*/ 355 w 1134"/>
                <a:gd name="T35" fmla="*/ 29 h 98"/>
                <a:gd name="T36" fmla="*/ 321 w 1134"/>
                <a:gd name="T37" fmla="*/ 97 h 98"/>
                <a:gd name="T38" fmla="*/ 373 w 1134"/>
                <a:gd name="T39" fmla="*/ 21 h 98"/>
                <a:gd name="T40" fmla="*/ 405 w 1134"/>
                <a:gd name="T41" fmla="*/ 90 h 98"/>
                <a:gd name="T42" fmla="*/ 436 w 1134"/>
                <a:gd name="T43" fmla="*/ 21 h 98"/>
                <a:gd name="T44" fmla="*/ 373 w 1134"/>
                <a:gd name="T45" fmla="*/ 65 h 98"/>
                <a:gd name="T46" fmla="*/ 454 w 1134"/>
                <a:gd name="T47" fmla="*/ 21 h 98"/>
                <a:gd name="T48" fmla="*/ 488 w 1134"/>
                <a:gd name="T49" fmla="*/ 29 h 98"/>
                <a:gd name="T50" fmla="*/ 479 w 1134"/>
                <a:gd name="T51" fmla="*/ 29 h 98"/>
                <a:gd name="T52" fmla="*/ 634 w 1134"/>
                <a:gd name="T53" fmla="*/ 59 h 98"/>
                <a:gd name="T54" fmla="*/ 568 w 1134"/>
                <a:gd name="T55" fmla="*/ 97 h 98"/>
                <a:gd name="T56" fmla="*/ 576 w 1134"/>
                <a:gd name="T57" fmla="*/ 89 h 98"/>
                <a:gd name="T58" fmla="*/ 626 w 1134"/>
                <a:gd name="T59" fmla="*/ 59 h 98"/>
                <a:gd name="T60" fmla="*/ 650 w 1134"/>
                <a:gd name="T61" fmla="*/ 42 h 98"/>
                <a:gd name="T62" fmla="*/ 654 w 1134"/>
                <a:gd name="T63" fmla="*/ 21 h 98"/>
                <a:gd name="T64" fmla="*/ 651 w 1134"/>
                <a:gd name="T65" fmla="*/ 46 h 98"/>
                <a:gd name="T66" fmla="*/ 740 w 1134"/>
                <a:gd name="T67" fmla="*/ 21 h 98"/>
                <a:gd name="T68" fmla="*/ 693 w 1134"/>
                <a:gd name="T69" fmla="*/ 55 h 98"/>
                <a:gd name="T70" fmla="*/ 693 w 1134"/>
                <a:gd name="T71" fmla="*/ 63 h 98"/>
                <a:gd name="T72" fmla="*/ 740 w 1134"/>
                <a:gd name="T73" fmla="*/ 97 h 98"/>
                <a:gd name="T74" fmla="*/ 720 w 1134"/>
                <a:gd name="T75" fmla="*/ 0 h 98"/>
                <a:gd name="T76" fmla="*/ 709 w 1134"/>
                <a:gd name="T77" fmla="*/ 14 h 98"/>
                <a:gd name="T78" fmla="*/ 755 w 1134"/>
                <a:gd name="T79" fmla="*/ 29 h 98"/>
                <a:gd name="T80" fmla="*/ 815 w 1134"/>
                <a:gd name="T81" fmla="*/ 29 h 98"/>
                <a:gd name="T82" fmla="*/ 780 w 1134"/>
                <a:gd name="T83" fmla="*/ 97 h 98"/>
                <a:gd name="T84" fmla="*/ 832 w 1134"/>
                <a:gd name="T85" fmla="*/ 21 h 98"/>
                <a:gd name="T86" fmla="*/ 864 w 1134"/>
                <a:gd name="T87" fmla="*/ 90 h 98"/>
                <a:gd name="T88" fmla="*/ 896 w 1134"/>
                <a:gd name="T89" fmla="*/ 21 h 98"/>
                <a:gd name="T90" fmla="*/ 832 w 1134"/>
                <a:gd name="T91" fmla="*/ 65 h 98"/>
                <a:gd name="T92" fmla="*/ 986 w 1134"/>
                <a:gd name="T93" fmla="*/ 59 h 98"/>
                <a:gd name="T94" fmla="*/ 919 w 1134"/>
                <a:gd name="T95" fmla="*/ 97 h 98"/>
                <a:gd name="T96" fmla="*/ 927 w 1134"/>
                <a:gd name="T97" fmla="*/ 89 h 98"/>
                <a:gd name="T98" fmla="*/ 977 w 1134"/>
                <a:gd name="T99" fmla="*/ 59 h 98"/>
                <a:gd name="T100" fmla="*/ 1006 w 1134"/>
                <a:gd name="T101" fmla="*/ 21 h 98"/>
                <a:gd name="T102" fmla="*/ 1015 w 1134"/>
                <a:gd name="T103" fmla="*/ 29 h 98"/>
                <a:gd name="T104" fmla="*/ 1057 w 1134"/>
                <a:gd name="T105" fmla="*/ 63 h 98"/>
                <a:gd name="T106" fmla="*/ 1062 w 1134"/>
                <a:gd name="T107" fmla="*/ 89 h 98"/>
                <a:gd name="T108" fmla="*/ 1006 w 1134"/>
                <a:gd name="T109" fmla="*/ 21 h 98"/>
                <a:gd name="T110" fmla="*/ 1108 w 1134"/>
                <a:gd name="T111" fmla="*/ 91 h 98"/>
                <a:gd name="T112" fmla="*/ 1106 w 1134"/>
                <a:gd name="T113" fmla="*/ 63 h 98"/>
                <a:gd name="T114" fmla="*/ 1105 w 1134"/>
                <a:gd name="T115" fmla="*/ 20 h 98"/>
                <a:gd name="T116" fmla="*/ 1105 w 1134"/>
                <a:gd name="T117" fmla="*/ 28 h 98"/>
                <a:gd name="T118" fmla="*/ 1109 w 1134"/>
                <a:gd name="T119" fmla="*/ 55 h 98"/>
                <a:gd name="T120" fmla="*/ 1108 w 1134"/>
                <a:gd name="T121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34" h="98">
                  <a:moveTo>
                    <a:pt x="0" y="21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0" y="97"/>
                    <a:pt x="0" y="97"/>
                    <a:pt x="0" y="97"/>
                  </a:cubicBezTo>
                  <a:lnTo>
                    <a:pt x="0" y="21"/>
                  </a:lnTo>
                  <a:close/>
                  <a:moveTo>
                    <a:pt x="34" y="21"/>
                  </a:moveTo>
                  <a:cubicBezTo>
                    <a:pt x="42" y="21"/>
                    <a:pt x="42" y="21"/>
                    <a:pt x="42" y="21"/>
                  </a:cubicBezTo>
                  <a:cubicBezTo>
                    <a:pt x="90" y="82"/>
                    <a:pt x="90" y="82"/>
                    <a:pt x="90" y="82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8" y="97"/>
                    <a:pt x="98" y="97"/>
                    <a:pt x="98" y="97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34" y="97"/>
                    <a:pt x="34" y="97"/>
                    <a:pt x="34" y="97"/>
                  </a:cubicBezTo>
                  <a:lnTo>
                    <a:pt x="34" y="21"/>
                  </a:lnTo>
                  <a:close/>
                  <a:moveTo>
                    <a:pt x="117" y="86"/>
                  </a:moveTo>
                  <a:cubicBezTo>
                    <a:pt x="123" y="80"/>
                    <a:pt x="123" y="80"/>
                    <a:pt x="123" y="80"/>
                  </a:cubicBezTo>
                  <a:cubicBezTo>
                    <a:pt x="131" y="87"/>
                    <a:pt x="138" y="91"/>
                    <a:pt x="149" y="91"/>
                  </a:cubicBezTo>
                  <a:cubicBezTo>
                    <a:pt x="159" y="91"/>
                    <a:pt x="166" y="85"/>
                    <a:pt x="166" y="78"/>
                  </a:cubicBezTo>
                  <a:cubicBezTo>
                    <a:pt x="166" y="77"/>
                    <a:pt x="166" y="77"/>
                    <a:pt x="166" y="77"/>
                  </a:cubicBezTo>
                  <a:cubicBezTo>
                    <a:pt x="166" y="70"/>
                    <a:pt x="162" y="66"/>
                    <a:pt x="146" y="63"/>
                  </a:cubicBezTo>
                  <a:cubicBezTo>
                    <a:pt x="129" y="59"/>
                    <a:pt x="121" y="54"/>
                    <a:pt x="121" y="41"/>
                  </a:cubicBezTo>
                  <a:cubicBezTo>
                    <a:pt x="121" y="41"/>
                    <a:pt x="121" y="41"/>
                    <a:pt x="121" y="41"/>
                  </a:cubicBezTo>
                  <a:cubicBezTo>
                    <a:pt x="121" y="29"/>
                    <a:pt x="131" y="20"/>
                    <a:pt x="146" y="20"/>
                  </a:cubicBezTo>
                  <a:cubicBezTo>
                    <a:pt x="157" y="20"/>
                    <a:pt x="165" y="23"/>
                    <a:pt x="172" y="29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0" y="30"/>
                    <a:pt x="153" y="28"/>
                    <a:pt x="145" y="28"/>
                  </a:cubicBezTo>
                  <a:cubicBezTo>
                    <a:pt x="135" y="28"/>
                    <a:pt x="129" y="33"/>
                    <a:pt x="129" y="40"/>
                  </a:cubicBezTo>
                  <a:cubicBezTo>
                    <a:pt x="129" y="40"/>
                    <a:pt x="129" y="40"/>
                    <a:pt x="129" y="40"/>
                  </a:cubicBezTo>
                  <a:cubicBezTo>
                    <a:pt x="129" y="47"/>
                    <a:pt x="133" y="51"/>
                    <a:pt x="150" y="55"/>
                  </a:cubicBezTo>
                  <a:cubicBezTo>
                    <a:pt x="167" y="59"/>
                    <a:pt x="175" y="65"/>
                    <a:pt x="175" y="77"/>
                  </a:cubicBezTo>
                  <a:cubicBezTo>
                    <a:pt x="175" y="77"/>
                    <a:pt x="175" y="77"/>
                    <a:pt x="175" y="77"/>
                  </a:cubicBezTo>
                  <a:cubicBezTo>
                    <a:pt x="175" y="90"/>
                    <a:pt x="164" y="98"/>
                    <a:pt x="149" y="98"/>
                  </a:cubicBezTo>
                  <a:cubicBezTo>
                    <a:pt x="136" y="98"/>
                    <a:pt x="127" y="94"/>
                    <a:pt x="117" y="86"/>
                  </a:cubicBezTo>
                  <a:close/>
                  <a:moveTo>
                    <a:pt x="213" y="29"/>
                  </a:moveTo>
                  <a:cubicBezTo>
                    <a:pt x="188" y="29"/>
                    <a:pt x="188" y="29"/>
                    <a:pt x="188" y="29"/>
                  </a:cubicBezTo>
                  <a:cubicBezTo>
                    <a:pt x="188" y="21"/>
                    <a:pt x="188" y="21"/>
                    <a:pt x="188" y="21"/>
                  </a:cubicBezTo>
                  <a:cubicBezTo>
                    <a:pt x="247" y="21"/>
                    <a:pt x="247" y="21"/>
                    <a:pt x="247" y="21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22" y="29"/>
                    <a:pt x="222" y="29"/>
                    <a:pt x="222" y="29"/>
                  </a:cubicBezTo>
                  <a:cubicBezTo>
                    <a:pt x="222" y="97"/>
                    <a:pt x="222" y="97"/>
                    <a:pt x="222" y="97"/>
                  </a:cubicBezTo>
                  <a:cubicBezTo>
                    <a:pt x="213" y="97"/>
                    <a:pt x="213" y="97"/>
                    <a:pt x="213" y="97"/>
                  </a:cubicBezTo>
                  <a:lnTo>
                    <a:pt x="213" y="29"/>
                  </a:lnTo>
                  <a:close/>
                  <a:moveTo>
                    <a:pt x="267" y="21"/>
                  </a:moveTo>
                  <a:cubicBezTo>
                    <a:pt x="276" y="21"/>
                    <a:pt x="276" y="21"/>
                    <a:pt x="276" y="21"/>
                  </a:cubicBezTo>
                  <a:cubicBezTo>
                    <a:pt x="276" y="97"/>
                    <a:pt x="276" y="97"/>
                    <a:pt x="276" y="97"/>
                  </a:cubicBezTo>
                  <a:cubicBezTo>
                    <a:pt x="267" y="97"/>
                    <a:pt x="267" y="97"/>
                    <a:pt x="267" y="97"/>
                  </a:cubicBezTo>
                  <a:lnTo>
                    <a:pt x="267" y="21"/>
                  </a:lnTo>
                  <a:close/>
                  <a:moveTo>
                    <a:pt x="321" y="29"/>
                  </a:moveTo>
                  <a:cubicBezTo>
                    <a:pt x="295" y="29"/>
                    <a:pt x="295" y="29"/>
                    <a:pt x="295" y="29"/>
                  </a:cubicBezTo>
                  <a:cubicBezTo>
                    <a:pt x="295" y="21"/>
                    <a:pt x="295" y="21"/>
                    <a:pt x="295" y="21"/>
                  </a:cubicBezTo>
                  <a:cubicBezTo>
                    <a:pt x="355" y="21"/>
                    <a:pt x="355" y="21"/>
                    <a:pt x="355" y="21"/>
                  </a:cubicBezTo>
                  <a:cubicBezTo>
                    <a:pt x="355" y="29"/>
                    <a:pt x="355" y="29"/>
                    <a:pt x="355" y="29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29" y="97"/>
                    <a:pt x="329" y="97"/>
                    <a:pt x="329" y="97"/>
                  </a:cubicBezTo>
                  <a:cubicBezTo>
                    <a:pt x="321" y="97"/>
                    <a:pt x="321" y="97"/>
                    <a:pt x="321" y="97"/>
                  </a:cubicBezTo>
                  <a:lnTo>
                    <a:pt x="321" y="29"/>
                  </a:lnTo>
                  <a:close/>
                  <a:moveTo>
                    <a:pt x="373" y="65"/>
                  </a:moveTo>
                  <a:cubicBezTo>
                    <a:pt x="373" y="21"/>
                    <a:pt x="373" y="21"/>
                    <a:pt x="373" y="21"/>
                  </a:cubicBezTo>
                  <a:cubicBezTo>
                    <a:pt x="381" y="21"/>
                    <a:pt x="381" y="21"/>
                    <a:pt x="381" y="21"/>
                  </a:cubicBezTo>
                  <a:cubicBezTo>
                    <a:pt x="381" y="65"/>
                    <a:pt x="381" y="65"/>
                    <a:pt x="381" y="65"/>
                  </a:cubicBezTo>
                  <a:cubicBezTo>
                    <a:pt x="381" y="81"/>
                    <a:pt x="390" y="90"/>
                    <a:pt x="405" y="90"/>
                  </a:cubicBezTo>
                  <a:cubicBezTo>
                    <a:pt x="419" y="90"/>
                    <a:pt x="427" y="82"/>
                    <a:pt x="427" y="65"/>
                  </a:cubicBezTo>
                  <a:cubicBezTo>
                    <a:pt x="427" y="21"/>
                    <a:pt x="427" y="21"/>
                    <a:pt x="427" y="21"/>
                  </a:cubicBezTo>
                  <a:cubicBezTo>
                    <a:pt x="436" y="21"/>
                    <a:pt x="436" y="21"/>
                    <a:pt x="436" y="21"/>
                  </a:cubicBezTo>
                  <a:cubicBezTo>
                    <a:pt x="436" y="65"/>
                    <a:pt x="436" y="65"/>
                    <a:pt x="436" y="65"/>
                  </a:cubicBezTo>
                  <a:cubicBezTo>
                    <a:pt x="436" y="87"/>
                    <a:pt x="423" y="98"/>
                    <a:pt x="404" y="98"/>
                  </a:cubicBezTo>
                  <a:cubicBezTo>
                    <a:pt x="386" y="98"/>
                    <a:pt x="373" y="87"/>
                    <a:pt x="373" y="65"/>
                  </a:cubicBezTo>
                  <a:close/>
                  <a:moveTo>
                    <a:pt x="479" y="29"/>
                  </a:moveTo>
                  <a:cubicBezTo>
                    <a:pt x="454" y="29"/>
                    <a:pt x="454" y="29"/>
                    <a:pt x="454" y="29"/>
                  </a:cubicBezTo>
                  <a:cubicBezTo>
                    <a:pt x="454" y="21"/>
                    <a:pt x="454" y="21"/>
                    <a:pt x="454" y="21"/>
                  </a:cubicBezTo>
                  <a:cubicBezTo>
                    <a:pt x="513" y="21"/>
                    <a:pt x="513" y="21"/>
                    <a:pt x="513" y="21"/>
                  </a:cubicBezTo>
                  <a:cubicBezTo>
                    <a:pt x="513" y="29"/>
                    <a:pt x="513" y="29"/>
                    <a:pt x="513" y="29"/>
                  </a:cubicBezTo>
                  <a:cubicBezTo>
                    <a:pt x="488" y="29"/>
                    <a:pt x="488" y="29"/>
                    <a:pt x="488" y="29"/>
                  </a:cubicBezTo>
                  <a:cubicBezTo>
                    <a:pt x="488" y="97"/>
                    <a:pt x="488" y="97"/>
                    <a:pt x="488" y="97"/>
                  </a:cubicBezTo>
                  <a:cubicBezTo>
                    <a:pt x="479" y="97"/>
                    <a:pt x="479" y="97"/>
                    <a:pt x="479" y="97"/>
                  </a:cubicBezTo>
                  <a:lnTo>
                    <a:pt x="479" y="29"/>
                  </a:lnTo>
                  <a:close/>
                  <a:moveTo>
                    <a:pt x="568" y="21"/>
                  </a:moveTo>
                  <a:cubicBezTo>
                    <a:pt x="594" y="21"/>
                    <a:pt x="594" y="21"/>
                    <a:pt x="594" y="21"/>
                  </a:cubicBezTo>
                  <a:cubicBezTo>
                    <a:pt x="618" y="21"/>
                    <a:pt x="634" y="38"/>
                    <a:pt x="634" y="59"/>
                  </a:cubicBezTo>
                  <a:cubicBezTo>
                    <a:pt x="634" y="59"/>
                    <a:pt x="634" y="59"/>
                    <a:pt x="634" y="59"/>
                  </a:cubicBezTo>
                  <a:cubicBezTo>
                    <a:pt x="634" y="81"/>
                    <a:pt x="618" y="97"/>
                    <a:pt x="594" y="97"/>
                  </a:cubicBezTo>
                  <a:cubicBezTo>
                    <a:pt x="568" y="97"/>
                    <a:pt x="568" y="97"/>
                    <a:pt x="568" y="97"/>
                  </a:cubicBezTo>
                  <a:lnTo>
                    <a:pt x="568" y="21"/>
                  </a:lnTo>
                  <a:close/>
                  <a:moveTo>
                    <a:pt x="576" y="29"/>
                  </a:moveTo>
                  <a:cubicBezTo>
                    <a:pt x="576" y="89"/>
                    <a:pt x="576" y="89"/>
                    <a:pt x="576" y="89"/>
                  </a:cubicBezTo>
                  <a:cubicBezTo>
                    <a:pt x="594" y="89"/>
                    <a:pt x="594" y="89"/>
                    <a:pt x="594" y="89"/>
                  </a:cubicBezTo>
                  <a:cubicBezTo>
                    <a:pt x="613" y="89"/>
                    <a:pt x="626" y="76"/>
                    <a:pt x="626" y="59"/>
                  </a:cubicBezTo>
                  <a:cubicBezTo>
                    <a:pt x="626" y="59"/>
                    <a:pt x="626" y="59"/>
                    <a:pt x="626" y="59"/>
                  </a:cubicBezTo>
                  <a:cubicBezTo>
                    <a:pt x="626" y="42"/>
                    <a:pt x="613" y="29"/>
                    <a:pt x="594" y="29"/>
                  </a:cubicBezTo>
                  <a:lnTo>
                    <a:pt x="576" y="29"/>
                  </a:lnTo>
                  <a:close/>
                  <a:moveTo>
                    <a:pt x="650" y="42"/>
                  </a:moveTo>
                  <a:cubicBezTo>
                    <a:pt x="656" y="40"/>
                    <a:pt x="658" y="37"/>
                    <a:pt x="657" y="33"/>
                  </a:cubicBezTo>
                  <a:cubicBezTo>
                    <a:pt x="654" y="33"/>
                    <a:pt x="654" y="33"/>
                    <a:pt x="654" y="33"/>
                  </a:cubicBezTo>
                  <a:cubicBezTo>
                    <a:pt x="654" y="21"/>
                    <a:pt x="654" y="21"/>
                    <a:pt x="654" y="21"/>
                  </a:cubicBezTo>
                  <a:cubicBezTo>
                    <a:pt x="664" y="21"/>
                    <a:pt x="664" y="21"/>
                    <a:pt x="664" y="21"/>
                  </a:cubicBezTo>
                  <a:cubicBezTo>
                    <a:pt x="664" y="31"/>
                    <a:pt x="664" y="31"/>
                    <a:pt x="664" y="31"/>
                  </a:cubicBezTo>
                  <a:cubicBezTo>
                    <a:pt x="664" y="40"/>
                    <a:pt x="660" y="44"/>
                    <a:pt x="651" y="46"/>
                  </a:cubicBezTo>
                  <a:lnTo>
                    <a:pt x="650" y="42"/>
                  </a:lnTo>
                  <a:close/>
                  <a:moveTo>
                    <a:pt x="685" y="21"/>
                  </a:moveTo>
                  <a:cubicBezTo>
                    <a:pt x="740" y="21"/>
                    <a:pt x="740" y="21"/>
                    <a:pt x="740" y="21"/>
                  </a:cubicBezTo>
                  <a:cubicBezTo>
                    <a:pt x="740" y="29"/>
                    <a:pt x="740" y="29"/>
                    <a:pt x="740" y="29"/>
                  </a:cubicBezTo>
                  <a:cubicBezTo>
                    <a:pt x="693" y="29"/>
                    <a:pt x="693" y="29"/>
                    <a:pt x="693" y="29"/>
                  </a:cubicBezTo>
                  <a:cubicBezTo>
                    <a:pt x="693" y="55"/>
                    <a:pt x="693" y="55"/>
                    <a:pt x="693" y="55"/>
                  </a:cubicBezTo>
                  <a:cubicBezTo>
                    <a:pt x="735" y="55"/>
                    <a:pt x="735" y="55"/>
                    <a:pt x="735" y="55"/>
                  </a:cubicBezTo>
                  <a:cubicBezTo>
                    <a:pt x="735" y="63"/>
                    <a:pt x="735" y="63"/>
                    <a:pt x="735" y="63"/>
                  </a:cubicBezTo>
                  <a:cubicBezTo>
                    <a:pt x="693" y="63"/>
                    <a:pt x="693" y="63"/>
                    <a:pt x="693" y="63"/>
                  </a:cubicBezTo>
                  <a:cubicBezTo>
                    <a:pt x="693" y="89"/>
                    <a:pt x="693" y="89"/>
                    <a:pt x="693" y="89"/>
                  </a:cubicBezTo>
                  <a:cubicBezTo>
                    <a:pt x="740" y="89"/>
                    <a:pt x="740" y="89"/>
                    <a:pt x="740" y="89"/>
                  </a:cubicBezTo>
                  <a:cubicBezTo>
                    <a:pt x="740" y="97"/>
                    <a:pt x="740" y="97"/>
                    <a:pt x="740" y="97"/>
                  </a:cubicBezTo>
                  <a:cubicBezTo>
                    <a:pt x="685" y="97"/>
                    <a:pt x="685" y="97"/>
                    <a:pt x="685" y="97"/>
                  </a:cubicBezTo>
                  <a:lnTo>
                    <a:pt x="685" y="21"/>
                  </a:lnTo>
                  <a:close/>
                  <a:moveTo>
                    <a:pt x="720" y="0"/>
                  </a:moveTo>
                  <a:cubicBezTo>
                    <a:pt x="728" y="4"/>
                    <a:pt x="728" y="4"/>
                    <a:pt x="728" y="4"/>
                  </a:cubicBezTo>
                  <a:cubicBezTo>
                    <a:pt x="716" y="14"/>
                    <a:pt x="716" y="14"/>
                    <a:pt x="716" y="14"/>
                  </a:cubicBezTo>
                  <a:cubicBezTo>
                    <a:pt x="709" y="14"/>
                    <a:pt x="709" y="14"/>
                    <a:pt x="709" y="14"/>
                  </a:cubicBezTo>
                  <a:lnTo>
                    <a:pt x="720" y="0"/>
                  </a:lnTo>
                  <a:close/>
                  <a:moveTo>
                    <a:pt x="780" y="29"/>
                  </a:moveTo>
                  <a:cubicBezTo>
                    <a:pt x="755" y="29"/>
                    <a:pt x="755" y="29"/>
                    <a:pt x="755" y="29"/>
                  </a:cubicBezTo>
                  <a:cubicBezTo>
                    <a:pt x="755" y="21"/>
                    <a:pt x="755" y="21"/>
                    <a:pt x="755" y="21"/>
                  </a:cubicBezTo>
                  <a:cubicBezTo>
                    <a:pt x="815" y="21"/>
                    <a:pt x="815" y="21"/>
                    <a:pt x="815" y="21"/>
                  </a:cubicBezTo>
                  <a:cubicBezTo>
                    <a:pt x="815" y="29"/>
                    <a:pt x="815" y="29"/>
                    <a:pt x="815" y="29"/>
                  </a:cubicBezTo>
                  <a:cubicBezTo>
                    <a:pt x="789" y="29"/>
                    <a:pt x="789" y="29"/>
                    <a:pt x="789" y="29"/>
                  </a:cubicBezTo>
                  <a:cubicBezTo>
                    <a:pt x="789" y="97"/>
                    <a:pt x="789" y="97"/>
                    <a:pt x="789" y="97"/>
                  </a:cubicBezTo>
                  <a:cubicBezTo>
                    <a:pt x="780" y="97"/>
                    <a:pt x="780" y="97"/>
                    <a:pt x="780" y="97"/>
                  </a:cubicBezTo>
                  <a:lnTo>
                    <a:pt x="780" y="29"/>
                  </a:lnTo>
                  <a:close/>
                  <a:moveTo>
                    <a:pt x="832" y="65"/>
                  </a:moveTo>
                  <a:cubicBezTo>
                    <a:pt x="832" y="21"/>
                    <a:pt x="832" y="21"/>
                    <a:pt x="832" y="21"/>
                  </a:cubicBezTo>
                  <a:cubicBezTo>
                    <a:pt x="841" y="21"/>
                    <a:pt x="841" y="21"/>
                    <a:pt x="841" y="21"/>
                  </a:cubicBezTo>
                  <a:cubicBezTo>
                    <a:pt x="841" y="65"/>
                    <a:pt x="841" y="65"/>
                    <a:pt x="841" y="65"/>
                  </a:cubicBezTo>
                  <a:cubicBezTo>
                    <a:pt x="841" y="81"/>
                    <a:pt x="850" y="90"/>
                    <a:pt x="864" y="90"/>
                  </a:cubicBezTo>
                  <a:cubicBezTo>
                    <a:pt x="878" y="90"/>
                    <a:pt x="887" y="82"/>
                    <a:pt x="887" y="65"/>
                  </a:cubicBezTo>
                  <a:cubicBezTo>
                    <a:pt x="887" y="21"/>
                    <a:pt x="887" y="21"/>
                    <a:pt x="887" y="21"/>
                  </a:cubicBezTo>
                  <a:cubicBezTo>
                    <a:pt x="896" y="21"/>
                    <a:pt x="896" y="21"/>
                    <a:pt x="896" y="21"/>
                  </a:cubicBezTo>
                  <a:cubicBezTo>
                    <a:pt x="896" y="65"/>
                    <a:pt x="896" y="65"/>
                    <a:pt x="896" y="65"/>
                  </a:cubicBezTo>
                  <a:cubicBezTo>
                    <a:pt x="896" y="87"/>
                    <a:pt x="883" y="98"/>
                    <a:pt x="864" y="98"/>
                  </a:cubicBezTo>
                  <a:cubicBezTo>
                    <a:pt x="845" y="98"/>
                    <a:pt x="832" y="87"/>
                    <a:pt x="832" y="65"/>
                  </a:cubicBezTo>
                  <a:close/>
                  <a:moveTo>
                    <a:pt x="919" y="21"/>
                  </a:moveTo>
                  <a:cubicBezTo>
                    <a:pt x="945" y="21"/>
                    <a:pt x="945" y="21"/>
                    <a:pt x="945" y="21"/>
                  </a:cubicBezTo>
                  <a:cubicBezTo>
                    <a:pt x="969" y="21"/>
                    <a:pt x="986" y="38"/>
                    <a:pt x="986" y="59"/>
                  </a:cubicBezTo>
                  <a:cubicBezTo>
                    <a:pt x="986" y="59"/>
                    <a:pt x="986" y="59"/>
                    <a:pt x="986" y="59"/>
                  </a:cubicBezTo>
                  <a:cubicBezTo>
                    <a:pt x="986" y="81"/>
                    <a:pt x="969" y="97"/>
                    <a:pt x="945" y="97"/>
                  </a:cubicBezTo>
                  <a:cubicBezTo>
                    <a:pt x="919" y="97"/>
                    <a:pt x="919" y="97"/>
                    <a:pt x="919" y="97"/>
                  </a:cubicBezTo>
                  <a:lnTo>
                    <a:pt x="919" y="21"/>
                  </a:lnTo>
                  <a:close/>
                  <a:moveTo>
                    <a:pt x="927" y="29"/>
                  </a:moveTo>
                  <a:cubicBezTo>
                    <a:pt x="927" y="89"/>
                    <a:pt x="927" y="89"/>
                    <a:pt x="927" y="89"/>
                  </a:cubicBezTo>
                  <a:cubicBezTo>
                    <a:pt x="945" y="89"/>
                    <a:pt x="945" y="89"/>
                    <a:pt x="945" y="89"/>
                  </a:cubicBezTo>
                  <a:cubicBezTo>
                    <a:pt x="964" y="89"/>
                    <a:pt x="977" y="76"/>
                    <a:pt x="977" y="59"/>
                  </a:cubicBezTo>
                  <a:cubicBezTo>
                    <a:pt x="977" y="59"/>
                    <a:pt x="977" y="59"/>
                    <a:pt x="977" y="59"/>
                  </a:cubicBezTo>
                  <a:cubicBezTo>
                    <a:pt x="977" y="42"/>
                    <a:pt x="964" y="29"/>
                    <a:pt x="945" y="29"/>
                  </a:cubicBezTo>
                  <a:lnTo>
                    <a:pt x="927" y="29"/>
                  </a:lnTo>
                  <a:close/>
                  <a:moveTo>
                    <a:pt x="1006" y="21"/>
                  </a:moveTo>
                  <a:cubicBezTo>
                    <a:pt x="1061" y="21"/>
                    <a:pt x="1061" y="21"/>
                    <a:pt x="1061" y="21"/>
                  </a:cubicBezTo>
                  <a:cubicBezTo>
                    <a:pt x="1061" y="29"/>
                    <a:pt x="1061" y="29"/>
                    <a:pt x="1061" y="29"/>
                  </a:cubicBezTo>
                  <a:cubicBezTo>
                    <a:pt x="1015" y="29"/>
                    <a:pt x="1015" y="29"/>
                    <a:pt x="1015" y="29"/>
                  </a:cubicBezTo>
                  <a:cubicBezTo>
                    <a:pt x="1015" y="55"/>
                    <a:pt x="1015" y="55"/>
                    <a:pt x="1015" y="55"/>
                  </a:cubicBezTo>
                  <a:cubicBezTo>
                    <a:pt x="1057" y="55"/>
                    <a:pt x="1057" y="55"/>
                    <a:pt x="1057" y="55"/>
                  </a:cubicBezTo>
                  <a:cubicBezTo>
                    <a:pt x="1057" y="63"/>
                    <a:pt x="1057" y="63"/>
                    <a:pt x="1057" y="63"/>
                  </a:cubicBezTo>
                  <a:cubicBezTo>
                    <a:pt x="1015" y="63"/>
                    <a:pt x="1015" y="63"/>
                    <a:pt x="1015" y="63"/>
                  </a:cubicBezTo>
                  <a:cubicBezTo>
                    <a:pt x="1015" y="89"/>
                    <a:pt x="1015" y="89"/>
                    <a:pt x="1015" y="89"/>
                  </a:cubicBezTo>
                  <a:cubicBezTo>
                    <a:pt x="1062" y="89"/>
                    <a:pt x="1062" y="89"/>
                    <a:pt x="1062" y="89"/>
                  </a:cubicBezTo>
                  <a:cubicBezTo>
                    <a:pt x="1062" y="97"/>
                    <a:pt x="1062" y="97"/>
                    <a:pt x="1062" y="97"/>
                  </a:cubicBezTo>
                  <a:cubicBezTo>
                    <a:pt x="1006" y="97"/>
                    <a:pt x="1006" y="97"/>
                    <a:pt x="1006" y="97"/>
                  </a:cubicBezTo>
                  <a:lnTo>
                    <a:pt x="1006" y="21"/>
                  </a:lnTo>
                  <a:close/>
                  <a:moveTo>
                    <a:pt x="1077" y="86"/>
                  </a:moveTo>
                  <a:cubicBezTo>
                    <a:pt x="1082" y="80"/>
                    <a:pt x="1082" y="80"/>
                    <a:pt x="1082" y="80"/>
                  </a:cubicBezTo>
                  <a:cubicBezTo>
                    <a:pt x="1090" y="87"/>
                    <a:pt x="1098" y="91"/>
                    <a:pt x="1108" y="91"/>
                  </a:cubicBezTo>
                  <a:cubicBezTo>
                    <a:pt x="1119" y="91"/>
                    <a:pt x="1125" y="85"/>
                    <a:pt x="1125" y="78"/>
                  </a:cubicBezTo>
                  <a:cubicBezTo>
                    <a:pt x="1125" y="77"/>
                    <a:pt x="1125" y="77"/>
                    <a:pt x="1125" y="77"/>
                  </a:cubicBezTo>
                  <a:cubicBezTo>
                    <a:pt x="1125" y="70"/>
                    <a:pt x="1122" y="66"/>
                    <a:pt x="1106" y="63"/>
                  </a:cubicBezTo>
                  <a:cubicBezTo>
                    <a:pt x="1088" y="59"/>
                    <a:pt x="1080" y="54"/>
                    <a:pt x="1080" y="41"/>
                  </a:cubicBezTo>
                  <a:cubicBezTo>
                    <a:pt x="1080" y="41"/>
                    <a:pt x="1080" y="41"/>
                    <a:pt x="1080" y="41"/>
                  </a:cubicBezTo>
                  <a:cubicBezTo>
                    <a:pt x="1080" y="29"/>
                    <a:pt x="1091" y="20"/>
                    <a:pt x="1105" y="20"/>
                  </a:cubicBezTo>
                  <a:cubicBezTo>
                    <a:pt x="1116" y="20"/>
                    <a:pt x="1124" y="23"/>
                    <a:pt x="1132" y="29"/>
                  </a:cubicBezTo>
                  <a:cubicBezTo>
                    <a:pt x="1127" y="36"/>
                    <a:pt x="1127" y="36"/>
                    <a:pt x="1127" y="36"/>
                  </a:cubicBezTo>
                  <a:cubicBezTo>
                    <a:pt x="1120" y="30"/>
                    <a:pt x="1113" y="28"/>
                    <a:pt x="1105" y="28"/>
                  </a:cubicBezTo>
                  <a:cubicBezTo>
                    <a:pt x="1095" y="28"/>
                    <a:pt x="1089" y="33"/>
                    <a:pt x="1089" y="40"/>
                  </a:cubicBezTo>
                  <a:cubicBezTo>
                    <a:pt x="1089" y="40"/>
                    <a:pt x="1089" y="40"/>
                    <a:pt x="1089" y="40"/>
                  </a:cubicBezTo>
                  <a:cubicBezTo>
                    <a:pt x="1089" y="47"/>
                    <a:pt x="1093" y="51"/>
                    <a:pt x="1109" y="55"/>
                  </a:cubicBezTo>
                  <a:cubicBezTo>
                    <a:pt x="1126" y="59"/>
                    <a:pt x="1134" y="65"/>
                    <a:pt x="1134" y="77"/>
                  </a:cubicBezTo>
                  <a:cubicBezTo>
                    <a:pt x="1134" y="77"/>
                    <a:pt x="1134" y="77"/>
                    <a:pt x="1134" y="77"/>
                  </a:cubicBezTo>
                  <a:cubicBezTo>
                    <a:pt x="1134" y="90"/>
                    <a:pt x="1123" y="98"/>
                    <a:pt x="1108" y="98"/>
                  </a:cubicBezTo>
                  <a:cubicBezTo>
                    <a:pt x="1096" y="98"/>
                    <a:pt x="1086" y="94"/>
                    <a:pt x="1077" y="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1091573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position personnalisé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13"/>
            <a:ext cx="9144000" cy="689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833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position personnalisé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52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position personnalisé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position personnalisé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016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position personnalisé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1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 1 colonne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/>
          </p:cNvSpPr>
          <p:nvPr userDrawn="1"/>
        </p:nvSpPr>
        <p:spPr bwMode="auto">
          <a:xfrm>
            <a:off x="0" y="0"/>
            <a:ext cx="2215630" cy="6876000"/>
          </a:xfrm>
          <a:custGeom>
            <a:avLst/>
            <a:gdLst>
              <a:gd name="T0" fmla="*/ 828 w 1644"/>
              <a:gd name="T1" fmla="*/ 0 h 5102"/>
              <a:gd name="T2" fmla="*/ 0 w 1644"/>
              <a:gd name="T3" fmla="*/ 1301 h 5102"/>
              <a:gd name="T4" fmla="*/ 0 w 1644"/>
              <a:gd name="T5" fmla="*/ 4118 h 5102"/>
              <a:gd name="T6" fmla="*/ 0 w 1644"/>
              <a:gd name="T7" fmla="*/ 5097 h 5102"/>
              <a:gd name="T8" fmla="*/ 1644 w 1644"/>
              <a:gd name="T9" fmla="*/ 5102 h 5102"/>
              <a:gd name="T10" fmla="*/ 828 w 1644"/>
              <a:gd name="T11" fmla="*/ 0 h 5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44" h="5102">
                <a:moveTo>
                  <a:pt x="828" y="0"/>
                </a:moveTo>
                <a:lnTo>
                  <a:pt x="0" y="1301"/>
                </a:lnTo>
                <a:lnTo>
                  <a:pt x="0" y="4118"/>
                </a:lnTo>
                <a:lnTo>
                  <a:pt x="0" y="5097"/>
                </a:lnTo>
                <a:lnTo>
                  <a:pt x="1644" y="5102"/>
                </a:lnTo>
                <a:lnTo>
                  <a:pt x="8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5593556" y="3284984"/>
            <a:ext cx="2972814" cy="2855739"/>
          </a:xfrm>
        </p:spPr>
        <p:txBody>
          <a:bodyPr/>
          <a:lstStyle>
            <a:lvl1pPr>
              <a:defRPr>
                <a:solidFill>
                  <a:srgbClr val="77787B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7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1763713" y="698074"/>
            <a:ext cx="6839147" cy="7807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10" name="Espace réservé du texte 15"/>
          <p:cNvSpPr>
            <a:spLocks noGrp="1"/>
          </p:cNvSpPr>
          <p:nvPr>
            <p:ph type="body" sz="quarter" idx="15"/>
          </p:nvPr>
        </p:nvSpPr>
        <p:spPr>
          <a:xfrm>
            <a:off x="107505" y="3283187"/>
            <a:ext cx="1295400" cy="1298575"/>
          </a:xfrm>
        </p:spPr>
        <p:txBody>
          <a:bodyPr>
            <a:noAutofit/>
          </a:bodyPr>
          <a:lstStyle>
            <a:lvl1pPr>
              <a:defRPr sz="16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2409684" y="3283187"/>
            <a:ext cx="2972814" cy="2855739"/>
          </a:xfrm>
        </p:spPr>
        <p:txBody>
          <a:bodyPr numCol="1"/>
          <a:lstStyle>
            <a:lvl1pPr algn="just">
              <a:defRPr>
                <a:solidFill>
                  <a:schemeClr val="accent2"/>
                </a:solidFill>
              </a:defRPr>
            </a:lvl1pPr>
            <a:lvl2pPr algn="just">
              <a:defRPr>
                <a:solidFill>
                  <a:schemeClr val="accent1"/>
                </a:solidFill>
              </a:defRPr>
            </a:lvl2pPr>
            <a:lvl3pPr algn="just">
              <a:defRPr>
                <a:solidFill>
                  <a:schemeClr val="accent2"/>
                </a:solidFill>
              </a:defRPr>
            </a:lvl3pPr>
            <a:lvl4pPr algn="just">
              <a:defRPr>
                <a:solidFill>
                  <a:schemeClr val="accent1"/>
                </a:solidFill>
              </a:defRPr>
            </a:lvl4pPr>
            <a:lvl5pPr algn="just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2409684" y="2060849"/>
            <a:ext cx="6156686" cy="1008112"/>
          </a:xfrm>
        </p:spPr>
        <p:txBody>
          <a:bodyPr numCol="1"/>
          <a:lstStyle>
            <a:lvl1pPr algn="just">
              <a:defRPr>
                <a:solidFill>
                  <a:schemeClr val="accent2"/>
                </a:solidFill>
              </a:defRPr>
            </a:lvl1pPr>
            <a:lvl2pPr algn="just">
              <a:defRPr>
                <a:solidFill>
                  <a:schemeClr val="accent1"/>
                </a:solidFill>
              </a:defRPr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142814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position personnalisé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758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position personnalisé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23"/>
            <a:ext cx="9144000" cy="683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91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 2 colonnes cou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rde 11"/>
          <p:cNvSpPr>
            <a:spLocks noChangeAspect="1"/>
          </p:cNvSpPr>
          <p:nvPr userDrawn="1"/>
        </p:nvSpPr>
        <p:spPr>
          <a:xfrm flipH="1">
            <a:off x="-4177441" y="415561"/>
            <a:ext cx="6026879" cy="6026879"/>
          </a:xfrm>
          <a:prstGeom prst="chord">
            <a:avLst>
              <a:gd name="adj1" fmla="val 6760034"/>
              <a:gd name="adj2" fmla="val 14837539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rgbClr val="FF4438"/>
              </a:solidFill>
            </a:endParaRPr>
          </a:p>
        </p:txBody>
      </p:sp>
      <p:sp>
        <p:nvSpPr>
          <p:cNvPr id="10" name="Espace réservé du texte 15"/>
          <p:cNvSpPr>
            <a:spLocks noGrp="1"/>
          </p:cNvSpPr>
          <p:nvPr>
            <p:ph type="body" sz="quarter" idx="15"/>
          </p:nvPr>
        </p:nvSpPr>
        <p:spPr>
          <a:xfrm>
            <a:off x="107505" y="3283187"/>
            <a:ext cx="1295400" cy="1298575"/>
          </a:xfrm>
        </p:spPr>
        <p:txBody>
          <a:bodyPr>
            <a:noAutofit/>
          </a:bodyPr>
          <a:lstStyle>
            <a:lvl1pPr>
              <a:defRPr sz="16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7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1763713" y="698074"/>
            <a:ext cx="6839147" cy="7807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2409684" y="3283187"/>
            <a:ext cx="2972814" cy="2855739"/>
          </a:xfrm>
        </p:spPr>
        <p:txBody>
          <a:bodyPr numCol="1"/>
          <a:lstStyle>
            <a:lvl1pPr algn="just">
              <a:defRPr>
                <a:solidFill>
                  <a:schemeClr val="accent2"/>
                </a:solidFill>
              </a:defRPr>
            </a:lvl1pPr>
            <a:lvl2pPr algn="just">
              <a:defRPr>
                <a:solidFill>
                  <a:schemeClr val="accent1"/>
                </a:solidFill>
              </a:defRPr>
            </a:lvl2pPr>
            <a:lvl3pPr algn="just">
              <a:defRPr>
                <a:solidFill>
                  <a:schemeClr val="accent2"/>
                </a:solidFill>
              </a:defRPr>
            </a:lvl3pPr>
            <a:lvl4pPr algn="just">
              <a:defRPr>
                <a:solidFill>
                  <a:schemeClr val="accent1"/>
                </a:solidFill>
              </a:defRPr>
            </a:lvl4pPr>
            <a:lvl5pPr algn="just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2409684" y="2060849"/>
            <a:ext cx="6156686" cy="1008112"/>
          </a:xfrm>
        </p:spPr>
        <p:txBody>
          <a:bodyPr numCol="1"/>
          <a:lstStyle>
            <a:lvl1pPr algn="just">
              <a:defRPr>
                <a:solidFill>
                  <a:schemeClr val="accent2"/>
                </a:solidFill>
              </a:defRPr>
            </a:lvl1pPr>
            <a:lvl2pPr algn="just">
              <a:defRPr>
                <a:solidFill>
                  <a:schemeClr val="accent1"/>
                </a:solidFill>
              </a:defRPr>
            </a:lvl2pPr>
            <a:lvl3pPr algn="just">
              <a:defRPr>
                <a:solidFill>
                  <a:schemeClr val="accent2"/>
                </a:solidFill>
              </a:defRPr>
            </a:lvl3pPr>
            <a:lvl4pPr algn="just">
              <a:defRPr>
                <a:solidFill>
                  <a:schemeClr val="accent1"/>
                </a:solidFill>
              </a:defRPr>
            </a:lvl4pPr>
            <a:lvl5pPr algn="just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2" name="Espace réservé du texte 7"/>
          <p:cNvSpPr>
            <a:spLocks noGrp="1"/>
          </p:cNvSpPr>
          <p:nvPr>
            <p:ph type="body" sz="quarter" idx="16" hasCustomPrompt="1"/>
          </p:nvPr>
        </p:nvSpPr>
        <p:spPr>
          <a:xfrm>
            <a:off x="5593556" y="3283187"/>
            <a:ext cx="2972814" cy="2855739"/>
          </a:xfrm>
        </p:spPr>
        <p:txBody>
          <a:bodyPr numCol="1"/>
          <a:lstStyle>
            <a:lvl1pPr algn="just">
              <a:defRPr>
                <a:solidFill>
                  <a:schemeClr val="accent2"/>
                </a:solidFill>
              </a:defRPr>
            </a:lvl1pPr>
            <a:lvl2pPr algn="just">
              <a:defRPr>
                <a:solidFill>
                  <a:schemeClr val="accent1"/>
                </a:solidFill>
              </a:defRPr>
            </a:lvl2pPr>
            <a:lvl3pPr algn="just">
              <a:defRPr>
                <a:solidFill>
                  <a:schemeClr val="accent2"/>
                </a:solidFill>
              </a:defRPr>
            </a:lvl3pPr>
            <a:lvl4pPr algn="just">
              <a:defRPr>
                <a:solidFill>
                  <a:schemeClr val="accent1"/>
                </a:solidFill>
              </a:defRPr>
            </a:lvl4pPr>
            <a:lvl5pPr algn="just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35469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 1 colonne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rde 11"/>
          <p:cNvSpPr>
            <a:spLocks noChangeAspect="1"/>
          </p:cNvSpPr>
          <p:nvPr userDrawn="1"/>
        </p:nvSpPr>
        <p:spPr>
          <a:xfrm flipH="1">
            <a:off x="-4177441" y="415561"/>
            <a:ext cx="6026879" cy="6026879"/>
          </a:xfrm>
          <a:prstGeom prst="chord">
            <a:avLst>
              <a:gd name="adj1" fmla="val 6760034"/>
              <a:gd name="adj2" fmla="val 14837539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rgbClr val="FF4438"/>
              </a:solidFill>
            </a:endParaRPr>
          </a:p>
        </p:txBody>
      </p:sp>
      <p:sp>
        <p:nvSpPr>
          <p:cNvPr id="8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5593556" y="3284984"/>
            <a:ext cx="2972814" cy="2855739"/>
          </a:xfrm>
        </p:spPr>
        <p:txBody>
          <a:bodyPr/>
          <a:lstStyle>
            <a:lvl1pPr>
              <a:defRPr>
                <a:solidFill>
                  <a:srgbClr val="77787B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7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1763713" y="698074"/>
            <a:ext cx="6839147" cy="7807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10" name="Espace réservé du texte 15"/>
          <p:cNvSpPr>
            <a:spLocks noGrp="1"/>
          </p:cNvSpPr>
          <p:nvPr>
            <p:ph type="body" sz="quarter" idx="15"/>
          </p:nvPr>
        </p:nvSpPr>
        <p:spPr>
          <a:xfrm>
            <a:off x="107505" y="3283187"/>
            <a:ext cx="1295400" cy="1298575"/>
          </a:xfrm>
        </p:spPr>
        <p:txBody>
          <a:bodyPr>
            <a:noAutofit/>
          </a:bodyPr>
          <a:lstStyle>
            <a:lvl1pPr>
              <a:defRPr sz="16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2409684" y="3283187"/>
            <a:ext cx="2972814" cy="2855739"/>
          </a:xfrm>
        </p:spPr>
        <p:txBody>
          <a:bodyPr numCol="1"/>
          <a:lstStyle>
            <a:lvl1pPr algn="just">
              <a:defRPr>
                <a:solidFill>
                  <a:schemeClr val="accent2"/>
                </a:solidFill>
              </a:defRPr>
            </a:lvl1pPr>
            <a:lvl2pPr algn="just">
              <a:defRPr>
                <a:solidFill>
                  <a:schemeClr val="accent1"/>
                </a:solidFill>
              </a:defRPr>
            </a:lvl2pPr>
            <a:lvl3pPr algn="just">
              <a:defRPr>
                <a:solidFill>
                  <a:schemeClr val="accent2"/>
                </a:solidFill>
              </a:defRPr>
            </a:lvl3pPr>
            <a:lvl4pPr algn="just">
              <a:defRPr>
                <a:solidFill>
                  <a:schemeClr val="accent1"/>
                </a:solidFill>
              </a:defRPr>
            </a:lvl4pPr>
            <a:lvl5pPr algn="just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2409684" y="2060849"/>
            <a:ext cx="6156686" cy="1008112"/>
          </a:xfrm>
        </p:spPr>
        <p:txBody>
          <a:bodyPr numCol="1"/>
          <a:lstStyle>
            <a:lvl1pPr algn="just">
              <a:defRPr>
                <a:solidFill>
                  <a:schemeClr val="accent2"/>
                </a:solidFill>
              </a:defRPr>
            </a:lvl1pPr>
            <a:lvl2pPr algn="just">
              <a:defRPr>
                <a:solidFill>
                  <a:schemeClr val="accent1"/>
                </a:solidFill>
              </a:defRPr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236210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2 colonnes cou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rectangle 2"/>
          <p:cNvSpPr/>
          <p:nvPr userDrawn="1"/>
        </p:nvSpPr>
        <p:spPr>
          <a:xfrm>
            <a:off x="0" y="0"/>
            <a:ext cx="2921703" cy="6858000"/>
          </a:xfrm>
          <a:prstGeom prst="rtTriangl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rgbClr val="FF4438"/>
              </a:solidFill>
            </a:endParaRPr>
          </a:p>
        </p:txBody>
      </p:sp>
      <p:sp>
        <p:nvSpPr>
          <p:cNvPr id="7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1763713" y="698074"/>
            <a:ext cx="6839147" cy="7807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2409684" y="3283187"/>
            <a:ext cx="2972814" cy="2855739"/>
          </a:xfrm>
        </p:spPr>
        <p:txBody>
          <a:bodyPr numCol="1"/>
          <a:lstStyle>
            <a:lvl1pPr algn="just">
              <a:defRPr>
                <a:solidFill>
                  <a:schemeClr val="accent2"/>
                </a:solidFill>
              </a:defRPr>
            </a:lvl1pPr>
            <a:lvl2pPr algn="just">
              <a:defRPr>
                <a:solidFill>
                  <a:schemeClr val="accent1"/>
                </a:solidFill>
              </a:defRPr>
            </a:lvl2pPr>
            <a:lvl3pPr algn="just">
              <a:defRPr>
                <a:solidFill>
                  <a:schemeClr val="accent2"/>
                </a:solidFill>
              </a:defRPr>
            </a:lvl3pPr>
            <a:lvl4pPr algn="just">
              <a:defRPr>
                <a:solidFill>
                  <a:schemeClr val="accent1"/>
                </a:solidFill>
              </a:defRPr>
            </a:lvl4pPr>
            <a:lvl5pPr algn="just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2409684" y="2060849"/>
            <a:ext cx="6156686" cy="1008112"/>
          </a:xfrm>
        </p:spPr>
        <p:txBody>
          <a:bodyPr numCol="1"/>
          <a:lstStyle>
            <a:lvl1pPr algn="just">
              <a:defRPr>
                <a:solidFill>
                  <a:schemeClr val="accent2"/>
                </a:solidFill>
              </a:defRPr>
            </a:lvl1pPr>
            <a:lvl2pPr algn="just">
              <a:defRPr>
                <a:solidFill>
                  <a:schemeClr val="accent1"/>
                </a:solidFill>
              </a:defRPr>
            </a:lvl2pPr>
            <a:lvl3pPr algn="just">
              <a:defRPr/>
            </a:lvl3pPr>
            <a:lvl4pPr algn="just">
              <a:defRPr>
                <a:solidFill>
                  <a:schemeClr val="accent1"/>
                </a:solidFill>
              </a:defRPr>
            </a:lvl4pPr>
            <a:lvl5pPr algn="just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2" name="Espace réservé du texte 7"/>
          <p:cNvSpPr>
            <a:spLocks noGrp="1"/>
          </p:cNvSpPr>
          <p:nvPr>
            <p:ph type="body" sz="quarter" idx="16" hasCustomPrompt="1"/>
          </p:nvPr>
        </p:nvSpPr>
        <p:spPr>
          <a:xfrm>
            <a:off x="5593556" y="3283187"/>
            <a:ext cx="2972814" cy="2855739"/>
          </a:xfrm>
        </p:spPr>
        <p:txBody>
          <a:bodyPr numCol="1"/>
          <a:lstStyle>
            <a:lvl1pPr algn="just">
              <a:defRPr>
                <a:solidFill>
                  <a:schemeClr val="accent2"/>
                </a:solidFill>
              </a:defRPr>
            </a:lvl1pPr>
            <a:lvl2pPr algn="just">
              <a:defRPr>
                <a:solidFill>
                  <a:schemeClr val="accent1"/>
                </a:solidFill>
              </a:defRPr>
            </a:lvl2pPr>
            <a:lvl3pPr algn="just">
              <a:defRPr>
                <a:solidFill>
                  <a:schemeClr val="accent2"/>
                </a:solidFill>
              </a:defRPr>
            </a:lvl3pPr>
            <a:lvl4pPr algn="just">
              <a:defRPr>
                <a:solidFill>
                  <a:schemeClr val="accent1"/>
                </a:solidFill>
              </a:defRPr>
            </a:lvl4pPr>
            <a:lvl5pPr algn="just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7" name="Espace réservé du texte 15"/>
          <p:cNvSpPr>
            <a:spLocks noGrp="1"/>
          </p:cNvSpPr>
          <p:nvPr>
            <p:ph type="body" sz="quarter" idx="15"/>
          </p:nvPr>
        </p:nvSpPr>
        <p:spPr>
          <a:xfrm>
            <a:off x="92697" y="4061769"/>
            <a:ext cx="1295400" cy="1298575"/>
          </a:xfrm>
        </p:spPr>
        <p:txBody>
          <a:bodyPr>
            <a:noAutofit/>
          </a:bodyPr>
          <a:lstStyle>
            <a:lvl1pPr>
              <a:defRPr sz="16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15444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1 colonne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 userDrawn="1"/>
        </p:nvSpPr>
        <p:spPr>
          <a:xfrm>
            <a:off x="0" y="0"/>
            <a:ext cx="2921703" cy="6858000"/>
          </a:xfrm>
          <a:prstGeom prst="rtTriangl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rgbClr val="FF4438"/>
              </a:solidFill>
            </a:endParaRPr>
          </a:p>
        </p:txBody>
      </p:sp>
      <p:sp>
        <p:nvSpPr>
          <p:cNvPr id="7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1763713" y="698074"/>
            <a:ext cx="6839147" cy="7807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8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5593556" y="3284984"/>
            <a:ext cx="2972814" cy="2855739"/>
          </a:xfrm>
        </p:spPr>
        <p:txBody>
          <a:bodyPr/>
          <a:lstStyle>
            <a:lvl1pPr>
              <a:defRPr>
                <a:solidFill>
                  <a:srgbClr val="77787B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2409684" y="3283187"/>
            <a:ext cx="2972814" cy="2855739"/>
          </a:xfrm>
        </p:spPr>
        <p:txBody>
          <a:bodyPr numCol="1"/>
          <a:lstStyle>
            <a:lvl1pPr algn="just">
              <a:defRPr>
                <a:solidFill>
                  <a:schemeClr val="accent2"/>
                </a:solidFill>
              </a:defRPr>
            </a:lvl1pPr>
            <a:lvl2pPr algn="just">
              <a:defRPr>
                <a:solidFill>
                  <a:schemeClr val="accent1"/>
                </a:solidFill>
              </a:defRPr>
            </a:lvl2pPr>
            <a:lvl3pPr algn="just">
              <a:defRPr>
                <a:solidFill>
                  <a:schemeClr val="accent2"/>
                </a:solidFill>
              </a:defRPr>
            </a:lvl3pPr>
            <a:lvl4pPr algn="just">
              <a:defRPr>
                <a:solidFill>
                  <a:schemeClr val="accent1"/>
                </a:solidFill>
              </a:defRPr>
            </a:lvl4pPr>
            <a:lvl5pPr algn="just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6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2409684" y="2060849"/>
            <a:ext cx="6156686" cy="1008112"/>
          </a:xfrm>
        </p:spPr>
        <p:txBody>
          <a:bodyPr numCol="1"/>
          <a:lstStyle>
            <a:lvl1pPr algn="just">
              <a:defRPr>
                <a:solidFill>
                  <a:schemeClr val="accent2"/>
                </a:solidFill>
              </a:defRPr>
            </a:lvl1pPr>
            <a:lvl2pPr algn="just">
              <a:defRPr>
                <a:solidFill>
                  <a:schemeClr val="accent1"/>
                </a:solidFill>
              </a:defRPr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7" name="Espace réservé du texte 15"/>
          <p:cNvSpPr>
            <a:spLocks noGrp="1"/>
          </p:cNvSpPr>
          <p:nvPr>
            <p:ph type="body" sz="quarter" idx="15"/>
          </p:nvPr>
        </p:nvSpPr>
        <p:spPr>
          <a:xfrm>
            <a:off x="92697" y="4061769"/>
            <a:ext cx="1295400" cy="1298575"/>
          </a:xfrm>
        </p:spPr>
        <p:txBody>
          <a:bodyPr>
            <a:noAutofit/>
          </a:bodyPr>
          <a:lstStyle>
            <a:lvl1pPr>
              <a:defRPr sz="16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02134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Ï 2 colonnes cou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 userDrawn="1"/>
        </p:nvGrpSpPr>
        <p:grpSpPr>
          <a:xfrm>
            <a:off x="0" y="4517"/>
            <a:ext cx="2075701" cy="6853483"/>
            <a:chOff x="93977" y="4517"/>
            <a:chExt cx="2075701" cy="6853483"/>
          </a:xfrm>
          <a:solidFill>
            <a:schemeClr val="accent1"/>
          </a:solidFill>
        </p:grpSpPr>
        <p:sp>
          <p:nvSpPr>
            <p:cNvPr id="14" name="Rectangle 6"/>
            <p:cNvSpPr>
              <a:spLocks noChangeArrowheads="1"/>
            </p:cNvSpPr>
            <p:nvPr userDrawn="1"/>
          </p:nvSpPr>
          <p:spPr bwMode="auto">
            <a:xfrm>
              <a:off x="93977" y="3861048"/>
              <a:ext cx="1525695" cy="299695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"/>
            <p:cNvSpPr>
              <a:spLocks noChangeAspect="1"/>
            </p:cNvSpPr>
            <p:nvPr userDrawn="1"/>
          </p:nvSpPr>
          <p:spPr bwMode="auto">
            <a:xfrm>
              <a:off x="1089678" y="4517"/>
              <a:ext cx="1080000" cy="1116000"/>
            </a:xfrm>
            <a:custGeom>
              <a:avLst/>
              <a:gdLst>
                <a:gd name="T0" fmla="*/ 44 w 88"/>
                <a:gd name="T1" fmla="*/ 88 h 88"/>
                <a:gd name="T2" fmla="*/ 75 w 88"/>
                <a:gd name="T3" fmla="*/ 75 h 88"/>
                <a:gd name="T4" fmla="*/ 88 w 88"/>
                <a:gd name="T5" fmla="*/ 44 h 88"/>
                <a:gd name="T6" fmla="*/ 75 w 88"/>
                <a:gd name="T7" fmla="*/ 12 h 88"/>
                <a:gd name="T8" fmla="*/ 44 w 88"/>
                <a:gd name="T9" fmla="*/ 0 h 88"/>
                <a:gd name="T10" fmla="*/ 13 w 88"/>
                <a:gd name="T11" fmla="*/ 12 h 88"/>
                <a:gd name="T12" fmla="*/ 0 w 88"/>
                <a:gd name="T13" fmla="*/ 44 h 88"/>
                <a:gd name="T14" fmla="*/ 13 w 88"/>
                <a:gd name="T15" fmla="*/ 75 h 88"/>
                <a:gd name="T16" fmla="*/ 44 w 88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88">
                  <a:moveTo>
                    <a:pt x="44" y="88"/>
                  </a:moveTo>
                  <a:cubicBezTo>
                    <a:pt x="56" y="88"/>
                    <a:pt x="66" y="83"/>
                    <a:pt x="75" y="75"/>
                  </a:cubicBezTo>
                  <a:cubicBezTo>
                    <a:pt x="84" y="67"/>
                    <a:pt x="88" y="56"/>
                    <a:pt x="88" y="44"/>
                  </a:cubicBezTo>
                  <a:cubicBezTo>
                    <a:pt x="88" y="31"/>
                    <a:pt x="84" y="21"/>
                    <a:pt x="75" y="12"/>
                  </a:cubicBezTo>
                  <a:cubicBezTo>
                    <a:pt x="66" y="4"/>
                    <a:pt x="56" y="0"/>
                    <a:pt x="44" y="0"/>
                  </a:cubicBezTo>
                  <a:cubicBezTo>
                    <a:pt x="31" y="0"/>
                    <a:pt x="21" y="4"/>
                    <a:pt x="13" y="12"/>
                  </a:cubicBezTo>
                  <a:cubicBezTo>
                    <a:pt x="4" y="21"/>
                    <a:pt x="0" y="31"/>
                    <a:pt x="0" y="44"/>
                  </a:cubicBezTo>
                  <a:cubicBezTo>
                    <a:pt x="0" y="56"/>
                    <a:pt x="4" y="67"/>
                    <a:pt x="13" y="75"/>
                  </a:cubicBezTo>
                  <a:cubicBezTo>
                    <a:pt x="21" y="83"/>
                    <a:pt x="31" y="88"/>
                    <a:pt x="44" y="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/>
            <p:cNvSpPr>
              <a:spLocks noChangeAspect="1"/>
            </p:cNvSpPr>
            <p:nvPr userDrawn="1"/>
          </p:nvSpPr>
          <p:spPr bwMode="auto">
            <a:xfrm>
              <a:off x="1089678" y="2201185"/>
              <a:ext cx="1080000" cy="1116000"/>
            </a:xfrm>
            <a:custGeom>
              <a:avLst/>
              <a:gdLst>
                <a:gd name="T0" fmla="*/ 44 w 88"/>
                <a:gd name="T1" fmla="*/ 88 h 88"/>
                <a:gd name="T2" fmla="*/ 75 w 88"/>
                <a:gd name="T3" fmla="*/ 75 h 88"/>
                <a:gd name="T4" fmla="*/ 88 w 88"/>
                <a:gd name="T5" fmla="*/ 44 h 88"/>
                <a:gd name="T6" fmla="*/ 75 w 88"/>
                <a:gd name="T7" fmla="*/ 12 h 88"/>
                <a:gd name="T8" fmla="*/ 44 w 88"/>
                <a:gd name="T9" fmla="*/ 0 h 88"/>
                <a:gd name="T10" fmla="*/ 13 w 88"/>
                <a:gd name="T11" fmla="*/ 12 h 88"/>
                <a:gd name="T12" fmla="*/ 0 w 88"/>
                <a:gd name="T13" fmla="*/ 44 h 88"/>
                <a:gd name="T14" fmla="*/ 13 w 88"/>
                <a:gd name="T15" fmla="*/ 75 h 88"/>
                <a:gd name="T16" fmla="*/ 44 w 88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88">
                  <a:moveTo>
                    <a:pt x="44" y="88"/>
                  </a:moveTo>
                  <a:cubicBezTo>
                    <a:pt x="56" y="88"/>
                    <a:pt x="66" y="84"/>
                    <a:pt x="75" y="75"/>
                  </a:cubicBezTo>
                  <a:cubicBezTo>
                    <a:pt x="84" y="67"/>
                    <a:pt x="88" y="56"/>
                    <a:pt x="88" y="44"/>
                  </a:cubicBezTo>
                  <a:cubicBezTo>
                    <a:pt x="88" y="31"/>
                    <a:pt x="84" y="21"/>
                    <a:pt x="75" y="12"/>
                  </a:cubicBezTo>
                  <a:cubicBezTo>
                    <a:pt x="66" y="4"/>
                    <a:pt x="56" y="0"/>
                    <a:pt x="44" y="0"/>
                  </a:cubicBezTo>
                  <a:cubicBezTo>
                    <a:pt x="31" y="0"/>
                    <a:pt x="21" y="4"/>
                    <a:pt x="13" y="12"/>
                  </a:cubicBezTo>
                  <a:cubicBezTo>
                    <a:pt x="4" y="21"/>
                    <a:pt x="0" y="31"/>
                    <a:pt x="0" y="44"/>
                  </a:cubicBezTo>
                  <a:cubicBezTo>
                    <a:pt x="0" y="56"/>
                    <a:pt x="4" y="67"/>
                    <a:pt x="13" y="75"/>
                  </a:cubicBezTo>
                  <a:cubicBezTo>
                    <a:pt x="21" y="84"/>
                    <a:pt x="31" y="88"/>
                    <a:pt x="44" y="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0" name="Espace réservé du texte 15"/>
          <p:cNvSpPr>
            <a:spLocks noGrp="1"/>
          </p:cNvSpPr>
          <p:nvPr>
            <p:ph type="body" sz="quarter" idx="15"/>
          </p:nvPr>
        </p:nvSpPr>
        <p:spPr>
          <a:xfrm>
            <a:off x="92697" y="4061769"/>
            <a:ext cx="1295400" cy="1298575"/>
          </a:xfrm>
        </p:spPr>
        <p:txBody>
          <a:bodyPr>
            <a:noAutofit/>
          </a:bodyPr>
          <a:lstStyle>
            <a:lvl1pPr>
              <a:defRPr sz="16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7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2409684" y="698074"/>
            <a:ext cx="6193176" cy="7807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2409684" y="3283187"/>
            <a:ext cx="2972814" cy="2855739"/>
          </a:xfrm>
        </p:spPr>
        <p:txBody>
          <a:bodyPr numCol="1"/>
          <a:lstStyle>
            <a:lvl1pPr algn="just">
              <a:defRPr>
                <a:solidFill>
                  <a:schemeClr val="accent2"/>
                </a:solidFill>
              </a:defRPr>
            </a:lvl1pPr>
            <a:lvl2pPr algn="just">
              <a:defRPr>
                <a:solidFill>
                  <a:schemeClr val="accent1"/>
                </a:solidFill>
              </a:defRPr>
            </a:lvl2pPr>
            <a:lvl3pPr algn="just">
              <a:defRPr>
                <a:solidFill>
                  <a:schemeClr val="accent2"/>
                </a:solidFill>
              </a:defRPr>
            </a:lvl3pPr>
            <a:lvl4pPr algn="just">
              <a:defRPr>
                <a:solidFill>
                  <a:schemeClr val="accent1"/>
                </a:solidFill>
              </a:defRPr>
            </a:lvl4pPr>
            <a:lvl5pPr algn="just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2409684" y="2060849"/>
            <a:ext cx="6156686" cy="1008112"/>
          </a:xfrm>
        </p:spPr>
        <p:txBody>
          <a:bodyPr numCol="1"/>
          <a:lstStyle>
            <a:lvl1pPr algn="just">
              <a:defRPr>
                <a:solidFill>
                  <a:schemeClr val="accent2"/>
                </a:solidFill>
              </a:defRPr>
            </a:lvl1pPr>
            <a:lvl2pPr algn="just">
              <a:defRPr>
                <a:solidFill>
                  <a:schemeClr val="accent1"/>
                </a:solidFill>
              </a:defRPr>
            </a:lvl2pPr>
            <a:lvl3pPr algn="just">
              <a:defRPr>
                <a:solidFill>
                  <a:schemeClr val="accent2"/>
                </a:solidFill>
              </a:defRPr>
            </a:lvl3pPr>
            <a:lvl4pPr algn="just">
              <a:defRPr>
                <a:solidFill>
                  <a:schemeClr val="accent1"/>
                </a:solidFill>
              </a:defRPr>
            </a:lvl4pPr>
            <a:lvl5pPr algn="just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2" name="Espace réservé du texte 7"/>
          <p:cNvSpPr>
            <a:spLocks noGrp="1"/>
          </p:cNvSpPr>
          <p:nvPr>
            <p:ph type="body" sz="quarter" idx="16" hasCustomPrompt="1"/>
          </p:nvPr>
        </p:nvSpPr>
        <p:spPr>
          <a:xfrm>
            <a:off x="5593556" y="3283187"/>
            <a:ext cx="2972814" cy="2855739"/>
          </a:xfrm>
        </p:spPr>
        <p:txBody>
          <a:bodyPr numCol="1"/>
          <a:lstStyle>
            <a:lvl1pPr algn="just">
              <a:defRPr>
                <a:solidFill>
                  <a:schemeClr val="accent2"/>
                </a:solidFill>
              </a:defRPr>
            </a:lvl1pPr>
            <a:lvl2pPr algn="just">
              <a:defRPr>
                <a:solidFill>
                  <a:schemeClr val="accent1"/>
                </a:solidFill>
              </a:defRPr>
            </a:lvl2pPr>
            <a:lvl3pPr algn="just">
              <a:defRPr>
                <a:solidFill>
                  <a:schemeClr val="accent2"/>
                </a:solidFill>
              </a:defRPr>
            </a:lvl3pPr>
            <a:lvl4pPr algn="just">
              <a:defRPr>
                <a:solidFill>
                  <a:schemeClr val="accent1"/>
                </a:solidFill>
              </a:defRPr>
            </a:lvl4pPr>
            <a:lvl5pPr algn="just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01849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cteurs 5"/>
          <p:cNvSpPr>
            <a:spLocks noChangeAspect="1"/>
          </p:cNvSpPr>
          <p:nvPr userDrawn="1"/>
        </p:nvSpPr>
        <p:spPr>
          <a:xfrm>
            <a:off x="8714554" y="6427145"/>
            <a:ext cx="864000" cy="864000"/>
          </a:xfrm>
          <a:prstGeom prst="pie">
            <a:avLst>
              <a:gd name="adj1" fmla="val 10796337"/>
              <a:gd name="adj2" fmla="val 1620000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solidFill>
                <a:srgbClr val="FF4438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63713" y="2420888"/>
            <a:ext cx="5162020" cy="3837499"/>
          </a:xfrm>
          <a:prstGeom prst="rect">
            <a:avLst/>
          </a:prstGeom>
        </p:spPr>
        <p:txBody>
          <a:bodyPr vert="horz" lIns="0" tIns="0" rIns="0" bIns="0" numCol="1" spcCol="216000" rtlCol="0">
            <a:normAutofit/>
          </a:bodyPr>
          <a:lstStyle/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772565" y="1484313"/>
            <a:ext cx="5153167" cy="6502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r-FR" dirty="0"/>
              <a:t>titre de la slide</a:t>
            </a:r>
          </a:p>
        </p:txBody>
      </p:sp>
      <p:sp>
        <p:nvSpPr>
          <p:cNvPr id="32" name="ZoneTexte 31"/>
          <p:cNvSpPr txBox="1"/>
          <p:nvPr userDrawn="1"/>
        </p:nvSpPr>
        <p:spPr>
          <a:xfrm>
            <a:off x="8889023" y="6587658"/>
            <a:ext cx="182742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fld id="{2E97B8A2-BCAD-44AD-9CBA-5632D1BB3EB4}" type="slidenum">
              <a:rPr lang="fr-FR" sz="800" b="0" smtClean="0">
                <a:solidFill>
                  <a:schemeClr val="bg1"/>
                </a:solidFill>
              </a:rPr>
              <a:pPr algn="ctr"/>
              <a:t>‹N°›</a:t>
            </a:fld>
            <a:endParaRPr lang="fr-FR" sz="800" b="0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 userDrawn="1"/>
        </p:nvSpPr>
        <p:spPr>
          <a:xfrm>
            <a:off x="5891973" y="6587658"/>
            <a:ext cx="26404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800" dirty="0">
                <a:solidFill>
                  <a:srgbClr val="7F7F7F"/>
                </a:solidFill>
              </a:rPr>
              <a:t>Les Français, l’alcool et la conduite – Décembre 2018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824" r:id="rId2"/>
    <p:sldLayoutId id="2147483736" r:id="rId3"/>
    <p:sldLayoutId id="2147483782" r:id="rId4"/>
    <p:sldLayoutId id="2147483801" r:id="rId5"/>
    <p:sldLayoutId id="2147483786" r:id="rId6"/>
    <p:sldLayoutId id="2147483802" r:id="rId7"/>
    <p:sldLayoutId id="2147483789" r:id="rId8"/>
    <p:sldLayoutId id="2147483803" r:id="rId9"/>
    <p:sldLayoutId id="2147483792" r:id="rId10"/>
    <p:sldLayoutId id="2147483815" r:id="rId11"/>
    <p:sldLayoutId id="2147483766" r:id="rId12"/>
    <p:sldLayoutId id="2147483817" r:id="rId13"/>
    <p:sldLayoutId id="2147483825" r:id="rId14"/>
    <p:sldLayoutId id="2147483828" r:id="rId15"/>
    <p:sldLayoutId id="2147483826" r:id="rId16"/>
    <p:sldLayoutId id="2147483827" r:id="rId17"/>
    <p:sldLayoutId id="2147483834" r:id="rId18"/>
    <p:sldLayoutId id="2147483835" r:id="rId19"/>
    <p:sldLayoutId id="2147483836" r:id="rId20"/>
    <p:sldLayoutId id="2147483837" r:id="rId21"/>
    <p:sldLayoutId id="2147483838" r:id="rId22"/>
    <p:sldLayoutId id="2147483839" r:id="rId23"/>
    <p:sldLayoutId id="2147483840" r:id="rId24"/>
    <p:sldLayoutId id="2147483841" r:id="rId25"/>
    <p:sldLayoutId id="2147483767" r:id="rId26"/>
    <p:sldLayoutId id="2147483768" r:id="rId27"/>
    <p:sldLayoutId id="2147483738" r:id="rId28"/>
    <p:sldLayoutId id="2147483831" r:id="rId29"/>
    <p:sldLayoutId id="2147483833" r:id="rId30"/>
    <p:sldLayoutId id="2147483832" r:id="rId31"/>
    <p:sldLayoutId id="2147483746" r:id="rId32"/>
    <p:sldLayoutId id="2147483795" r:id="rId33"/>
    <p:sldLayoutId id="2147483796" r:id="rId34"/>
    <p:sldLayoutId id="2147483793" r:id="rId35"/>
    <p:sldLayoutId id="2147483798" r:id="rId36"/>
    <p:sldLayoutId id="2147483748" r:id="rId37"/>
    <p:sldLayoutId id="2147483797" r:id="rId38"/>
    <p:sldLayoutId id="2147483799" r:id="rId39"/>
    <p:sldLayoutId id="2147483794" r:id="rId40"/>
    <p:sldLayoutId id="2147483829" r:id="rId41"/>
  </p:sldLayoutIdLst>
  <p:hf sldNum="0" hdr="0" dt="0"/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fr-FR" sz="4000" kern="1200" baseline="0" smtClean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700" kern="1200" cap="all" baseline="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900"/>
        </a:spcBef>
        <a:buFont typeface="Arial" pitchFamily="34" charset="0"/>
        <a:buNone/>
        <a:defRPr sz="17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82563" indent="-182563" algn="l" defTabSz="914400" rtl="0" eaLnBrk="1" latinLnBrk="0" hangingPunct="1">
        <a:spcBef>
          <a:spcPts val="900"/>
        </a:spcBef>
        <a:buClr>
          <a:schemeClr val="accent2"/>
        </a:buClr>
        <a:buFontTx/>
        <a:buBlip>
          <a:blip r:embed="rId43"/>
        </a:buBlip>
        <a:tabLst/>
        <a:defRPr lang="fr-FR" sz="1300" kern="1200" smtClean="0">
          <a:solidFill>
            <a:schemeClr val="accent1"/>
          </a:solidFill>
          <a:latin typeface="+mn-lt"/>
          <a:ea typeface="+mn-ea"/>
          <a:cs typeface="+mn-cs"/>
        </a:defRPr>
      </a:lvl4pPr>
      <a:lvl5pPr marL="357188" indent="-174625" algn="l" defTabSz="914400" rtl="0" eaLnBrk="1" latinLnBrk="0" hangingPunct="1">
        <a:spcBef>
          <a:spcPts val="600"/>
        </a:spcBef>
        <a:buClr>
          <a:schemeClr val="tx1"/>
        </a:buClr>
        <a:buFontTx/>
        <a:buBlip>
          <a:blip r:embed="rId44"/>
        </a:buBlip>
        <a:defRPr sz="11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935" userDrawn="1">
          <p15:clr>
            <a:srgbClr val="F26B43"/>
          </p15:clr>
        </p15:guide>
        <p15:guide id="2" pos="111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openxmlformats.org/officeDocument/2006/relationships/image" Target="../media/image25.svg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8.svg"/><Relationship Id="rId5" Type="http://schemas.openxmlformats.org/officeDocument/2006/relationships/image" Target="../media/image16.png"/><Relationship Id="rId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53.svg"/><Relationship Id="rId18" Type="http://schemas.openxmlformats.org/officeDocument/2006/relationships/image" Target="../media/image26.png"/><Relationship Id="rId3" Type="http://schemas.openxmlformats.org/officeDocument/2006/relationships/image" Target="../media/image45.svg"/><Relationship Id="rId7" Type="http://schemas.openxmlformats.org/officeDocument/2006/relationships/image" Target="../media/image49.svg"/><Relationship Id="rId12" Type="http://schemas.openxmlformats.org/officeDocument/2006/relationships/image" Target="../media/image23.png"/><Relationship Id="rId17" Type="http://schemas.openxmlformats.org/officeDocument/2006/relationships/image" Target="../media/image57.svg"/><Relationship Id="rId2" Type="http://schemas.openxmlformats.org/officeDocument/2006/relationships/image" Target="../media/image19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11" Type="http://schemas.openxmlformats.org/officeDocument/2006/relationships/chart" Target="../charts/chart2.xml"/><Relationship Id="rId5" Type="http://schemas.openxmlformats.org/officeDocument/2006/relationships/image" Target="../media/image47.svg"/><Relationship Id="rId15" Type="http://schemas.openxmlformats.org/officeDocument/2006/relationships/image" Target="../media/image55.svg"/><Relationship Id="rId10" Type="http://schemas.openxmlformats.org/officeDocument/2006/relationships/chart" Target="../charts/chart1.xml"/><Relationship Id="rId19" Type="http://schemas.openxmlformats.org/officeDocument/2006/relationships/image" Target="../media/image59.svg"/><Relationship Id="rId4" Type="http://schemas.openxmlformats.org/officeDocument/2006/relationships/image" Target="../media/image20.png"/><Relationship Id="rId9" Type="http://schemas.openxmlformats.org/officeDocument/2006/relationships/image" Target="../media/image51.sv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445463" y="2881560"/>
            <a:ext cx="4126537" cy="1727200"/>
          </a:xfrm>
        </p:spPr>
        <p:txBody>
          <a:bodyPr/>
          <a:lstStyle/>
          <a:p>
            <a:r>
              <a:rPr lang="fr-FR" sz="4000" dirty="0"/>
              <a:t>Les Français, </a:t>
            </a:r>
            <a:br>
              <a:rPr lang="fr-FR" sz="4000" dirty="0"/>
            </a:br>
            <a:r>
              <a:rPr lang="fr-FR" sz="4000" dirty="0"/>
              <a:t>le réveillon du nouvel an et l’alcool au volant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2"/>
          </p:nvPr>
        </p:nvSpPr>
        <p:spPr>
          <a:xfrm>
            <a:off x="445463" y="5014168"/>
            <a:ext cx="4103811" cy="287040"/>
          </a:xfrm>
        </p:spPr>
        <p:txBody>
          <a:bodyPr/>
          <a:lstStyle/>
          <a:p>
            <a:r>
              <a:rPr lang="fr-FR" sz="1800" b="1" dirty="0"/>
              <a:t>Enquête </a:t>
            </a:r>
            <a:r>
              <a:rPr lang="fr-FR" sz="1800" b="1" dirty="0" smtClean="0"/>
              <a:t>nationale, extrait </a:t>
            </a:r>
            <a:endParaRPr lang="fr-FR" sz="1800" b="1" dirty="0"/>
          </a:p>
          <a:p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>Décembre 2018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CONTACT MOAÏ : Bénédicte Madeleneau</a:t>
            </a:r>
          </a:p>
        </p:txBody>
      </p:sp>
      <p:pic>
        <p:nvPicPr>
          <p:cNvPr id="4" name="Espace réservé pour une image  3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2" r="14912"/>
          <a:stretch>
            <a:fillRect/>
          </a:stretch>
        </p:blipFill>
        <p:spPr>
          <a:xfrm>
            <a:off x="5053075" y="1501690"/>
            <a:ext cx="3799518" cy="3799518"/>
          </a:xfr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576" y="209033"/>
            <a:ext cx="2652756" cy="156378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74" y="692696"/>
            <a:ext cx="2915412" cy="98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38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La soirée du nouvel an: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smtClean="0"/>
              <a:t>avec qui ? où </a:t>
            </a:r>
            <a:r>
              <a:rPr lang="fr-FR" dirty="0"/>
              <a:t>? </a:t>
            </a:r>
          </a:p>
        </p:txBody>
      </p:sp>
      <p:pic>
        <p:nvPicPr>
          <p:cNvPr id="9" name="Graphique 32">
            <a:extLst>
              <a:ext uri="{FF2B5EF4-FFF2-40B4-BE49-F238E27FC236}">
                <a16:creationId xmlns:a16="http://schemas.microsoft.com/office/drawing/2014/main" xmlns="" id="{AE0A1932-C015-4B87-AE16-C7B00516F01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552050" y="2357357"/>
            <a:ext cx="1828357" cy="1308937"/>
          </a:xfrm>
          <a:prstGeom prst="rect">
            <a:avLst/>
          </a:prstGeom>
        </p:spPr>
      </p:pic>
      <p:pic>
        <p:nvPicPr>
          <p:cNvPr id="10" name="Graphique 33">
            <a:extLst>
              <a:ext uri="{FF2B5EF4-FFF2-40B4-BE49-F238E27FC236}">
                <a16:creationId xmlns:a16="http://schemas.microsoft.com/office/drawing/2014/main" xmlns="" id="{C8C08876-BDFA-40A1-BCA2-B26D3108E8B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228184" y="1661134"/>
            <a:ext cx="1832667" cy="2012929"/>
          </a:xfrm>
          <a:prstGeom prst="rect">
            <a:avLst/>
          </a:prstGeom>
        </p:spPr>
      </p:pic>
      <p:pic>
        <p:nvPicPr>
          <p:cNvPr id="11" name="Graphique 11">
            <a:extLst>
              <a:ext uri="{FF2B5EF4-FFF2-40B4-BE49-F238E27FC236}">
                <a16:creationId xmlns:a16="http://schemas.microsoft.com/office/drawing/2014/main" xmlns="" id="{99827479-8E72-4330-AFD8-E4823F08CB2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16074" y="2731121"/>
            <a:ext cx="281455" cy="936000"/>
          </a:xfrm>
          <a:prstGeom prst="rect">
            <a:avLst/>
          </a:prstGeom>
        </p:spPr>
      </p:pic>
      <p:pic>
        <p:nvPicPr>
          <p:cNvPr id="12" name="Graphique 14">
            <a:extLst>
              <a:ext uri="{FF2B5EF4-FFF2-40B4-BE49-F238E27FC236}">
                <a16:creationId xmlns:a16="http://schemas.microsoft.com/office/drawing/2014/main" xmlns="" id="{D1F9EC1D-025F-4F1F-87B3-FA5A08B12540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30940" y="2731121"/>
            <a:ext cx="278940" cy="936000"/>
          </a:xfrm>
          <a:prstGeom prst="rect">
            <a:avLst/>
          </a:prstGeom>
        </p:spPr>
      </p:pic>
      <p:pic>
        <p:nvPicPr>
          <p:cNvPr id="14" name="Graphique 11">
            <a:extLst>
              <a:ext uri="{FF2B5EF4-FFF2-40B4-BE49-F238E27FC236}">
                <a16:creationId xmlns:a16="http://schemas.microsoft.com/office/drawing/2014/main" xmlns="" id="{99827479-8E72-4330-AFD8-E4823F08CB2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396594" y="2738063"/>
            <a:ext cx="281455" cy="936000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xmlns="" id="{D1F9EC1D-025F-4F1F-87B3-FA5A08B12540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811460" y="2738063"/>
            <a:ext cx="278940" cy="936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53690" y="3837752"/>
            <a:ext cx="385192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chemeClr val="accent2"/>
                </a:solidFill>
              </a:rPr>
              <a:t>47,8% </a:t>
            </a:r>
            <a:r>
              <a:rPr lang="fr-FR" sz="1600" dirty="0"/>
              <a:t>de la population Française prévoit de passer la soirée                                                       </a:t>
            </a:r>
            <a:r>
              <a:rPr lang="fr-FR" sz="2400" b="1" dirty="0">
                <a:solidFill>
                  <a:schemeClr val="accent2"/>
                </a:solidFill>
              </a:rPr>
              <a:t>en dehors de son domicile</a:t>
            </a:r>
            <a:r>
              <a:rPr lang="fr-FR" b="1" dirty="0">
                <a:solidFill>
                  <a:schemeClr val="accent2"/>
                </a:solidFill>
              </a:rPr>
              <a:t>. </a:t>
            </a:r>
          </a:p>
          <a:p>
            <a:pPr marL="0" lvl="2" algn="ctr"/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(2017 : 43,0% )</a:t>
            </a:r>
          </a:p>
          <a:p>
            <a:pPr algn="ctr"/>
            <a:endParaRPr lang="fr-FR" sz="1200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20072" y="3837752"/>
            <a:ext cx="340080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chemeClr val="accent1"/>
                </a:solidFill>
              </a:rPr>
              <a:t>39,2% </a:t>
            </a:r>
            <a:r>
              <a:rPr lang="fr-FR" sz="1600" dirty="0"/>
              <a:t>de la population Française prévoit de passer la soirée                                                       </a:t>
            </a:r>
            <a:r>
              <a:rPr lang="fr-FR" sz="2400" b="1" dirty="0">
                <a:solidFill>
                  <a:schemeClr val="accent1"/>
                </a:solidFill>
              </a:rPr>
              <a:t>à son domicile</a:t>
            </a:r>
            <a:r>
              <a:rPr lang="fr-FR" b="1" dirty="0">
                <a:solidFill>
                  <a:schemeClr val="accent1"/>
                </a:solidFill>
              </a:rPr>
              <a:t>.</a:t>
            </a:r>
          </a:p>
          <a:p>
            <a:pPr marL="0" lvl="2" algn="ctr"/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(2017 : 41,6</a:t>
            </a:r>
            <a:r>
              <a:rPr lang="fr-FR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%)</a:t>
            </a:r>
            <a:endParaRPr lang="fr-FR" sz="1200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algn="ctr"/>
            <a:r>
              <a:rPr lang="fr-FR" b="1" dirty="0">
                <a:solidFill>
                  <a:schemeClr val="accent5"/>
                </a:solidFill>
              </a:rPr>
              <a:t> </a:t>
            </a:r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304256" y="2163185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 algn="ctr"/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(2017 : 5,3</a:t>
            </a:r>
            <a:r>
              <a:rPr lang="fr-FR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%) </a:t>
            </a:r>
            <a:endParaRPr lang="fr-FR" sz="1200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algn="ctr"/>
            <a:r>
              <a:rPr lang="fr-FR" b="1" dirty="0">
                <a:solidFill>
                  <a:schemeClr val="accent5"/>
                </a:solidFill>
              </a:rPr>
              <a:t> </a:t>
            </a:r>
            <a:endParaRPr lang="fr-FR" dirty="0">
              <a:solidFill>
                <a:schemeClr val="accent5"/>
              </a:solidFill>
            </a:endParaRPr>
          </a:p>
        </p:txBody>
      </p:sp>
      <p:cxnSp>
        <p:nvCxnSpPr>
          <p:cNvPr id="34" name="Connecteur droit avec flèche 33"/>
          <p:cNvCxnSpPr/>
          <p:nvPr/>
        </p:nvCxnSpPr>
        <p:spPr>
          <a:xfrm>
            <a:off x="3222104" y="2509142"/>
            <a:ext cx="2736304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e 48"/>
          <p:cNvGrpSpPr/>
          <p:nvPr/>
        </p:nvGrpSpPr>
        <p:grpSpPr>
          <a:xfrm>
            <a:off x="3618539" y="1237994"/>
            <a:ext cx="1943434" cy="911650"/>
            <a:chOff x="3131840" y="1006134"/>
            <a:chExt cx="1943434" cy="911650"/>
          </a:xfrm>
        </p:grpSpPr>
        <p:grpSp>
          <p:nvGrpSpPr>
            <p:cNvPr id="19" name="Groupe 18"/>
            <p:cNvGrpSpPr/>
            <p:nvPr/>
          </p:nvGrpSpPr>
          <p:grpSpPr>
            <a:xfrm>
              <a:off x="3131840" y="1006134"/>
              <a:ext cx="1943434" cy="911650"/>
              <a:chOff x="3893646" y="1081053"/>
              <a:chExt cx="1943434" cy="911650"/>
            </a:xfrm>
          </p:grpSpPr>
          <p:sp>
            <p:nvSpPr>
              <p:cNvPr id="25" name="ZoneTexte 24"/>
              <p:cNvSpPr txBox="1"/>
              <p:nvPr/>
            </p:nvSpPr>
            <p:spPr>
              <a:xfrm>
                <a:off x="4651776" y="1344631"/>
                <a:ext cx="5098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ET</a:t>
                </a:r>
              </a:p>
            </p:txBody>
          </p:sp>
          <p:sp>
            <p:nvSpPr>
              <p:cNvPr id="21" name="ZoneTexte 20"/>
              <p:cNvSpPr txBox="1"/>
              <p:nvPr/>
            </p:nvSpPr>
            <p:spPr>
              <a:xfrm>
                <a:off x="4555052" y="1623371"/>
                <a:ext cx="7506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/>
                  <a:t>4,3%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893646" y="1081053"/>
                <a:ext cx="1943434" cy="880492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/>
              </a:p>
            </p:txBody>
          </p:sp>
        </p:grpSp>
        <p:pic>
          <p:nvPicPr>
            <p:cNvPr id="44" name="Image 43"/>
            <p:cNvPicPr>
              <a:picLocks noChangeAspect="1"/>
            </p:cNvPicPr>
            <p:nvPr/>
          </p:nvPicPr>
          <p:blipFill>
            <a:blip r:embed="rId10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16629" y="1182969"/>
              <a:ext cx="706984" cy="341379"/>
            </a:xfrm>
            <a:prstGeom prst="rect">
              <a:avLst/>
            </a:prstGeom>
          </p:spPr>
        </p:pic>
        <p:pic>
          <p:nvPicPr>
            <p:cNvPr id="48" name="Image 47"/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339382" y="1066795"/>
              <a:ext cx="636908" cy="474432"/>
            </a:xfrm>
            <a:prstGeom prst="rect">
              <a:avLst/>
            </a:prstGeom>
          </p:spPr>
        </p:pic>
      </p:grpSp>
      <p:sp>
        <p:nvSpPr>
          <p:cNvPr id="23" name="Espace réservé du texte 28"/>
          <p:cNvSpPr>
            <a:spLocks noGrp="1"/>
          </p:cNvSpPr>
          <p:nvPr>
            <p:ph type="body" sz="quarter" idx="14"/>
          </p:nvPr>
        </p:nvSpPr>
        <p:spPr>
          <a:xfrm>
            <a:off x="323528" y="6572659"/>
            <a:ext cx="8100000" cy="216000"/>
          </a:xfrm>
        </p:spPr>
        <p:txBody>
          <a:bodyPr/>
          <a:lstStyle/>
          <a:p>
            <a:pPr lvl="0"/>
            <a:r>
              <a:rPr lang="fr-FR" sz="1000" b="0" i="1" cap="none" dirty="0">
                <a:solidFill>
                  <a:schemeClr val="tx2"/>
                </a:solidFill>
              </a:rPr>
              <a:t>Base : Français de 18 ans et plus : 1 000 personnes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05094A19-2099-49F3-8F06-76B079A3CD6B}"/>
              </a:ext>
            </a:extLst>
          </p:cNvPr>
          <p:cNvSpPr txBox="1"/>
          <p:nvPr/>
        </p:nvSpPr>
        <p:spPr>
          <a:xfrm>
            <a:off x="5958408" y="6407750"/>
            <a:ext cx="25502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rgbClr val="008000"/>
                </a:solidFill>
                <a:sym typeface="Wingdings"/>
              </a:rPr>
              <a:t></a:t>
            </a:r>
            <a:r>
              <a:rPr lang="fr-FR" sz="1100" dirty="0">
                <a:solidFill>
                  <a:srgbClr val="FF0000"/>
                </a:solidFill>
                <a:sym typeface="Wingdings"/>
              </a:rPr>
              <a:t> </a:t>
            </a:r>
            <a:r>
              <a:rPr lang="fr-FR" sz="10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Evolution significative vs 2017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B79108E-4970-4013-8E83-3E3A3EC5C339}"/>
              </a:ext>
            </a:extLst>
          </p:cNvPr>
          <p:cNvSpPr/>
          <p:nvPr/>
        </p:nvSpPr>
        <p:spPr>
          <a:xfrm>
            <a:off x="1619672" y="3860466"/>
            <a:ext cx="3193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rgbClr val="008000"/>
                </a:solidFill>
                <a:sym typeface="Wingdings"/>
              </a:rPr>
              <a:t>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015437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La soirée du nouvel an: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smtClean="0"/>
              <a:t>avec qui ? où </a:t>
            </a:r>
            <a:r>
              <a:rPr lang="fr-FR" dirty="0"/>
              <a:t>?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1581" y="2930867"/>
            <a:ext cx="3695990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2" algn="ctr">
              <a:lnSpc>
                <a:spcPct val="150000"/>
              </a:lnSpc>
            </a:pPr>
            <a:r>
              <a:rPr lang="fr-FR" sz="2500" b="1" dirty="0" smtClean="0">
                <a:solidFill>
                  <a:schemeClr val="accent2"/>
                </a:solidFill>
              </a:rPr>
              <a:t>24,1 % chez des amis</a:t>
            </a:r>
            <a:endParaRPr lang="fr-FR" sz="2500" b="1" dirty="0">
              <a:solidFill>
                <a:schemeClr val="accent2"/>
              </a:solidFill>
            </a:endParaRPr>
          </a:p>
        </p:txBody>
      </p:sp>
      <p:sp>
        <p:nvSpPr>
          <p:cNvPr id="23" name="Espace réservé du texte 28"/>
          <p:cNvSpPr>
            <a:spLocks noGrp="1"/>
          </p:cNvSpPr>
          <p:nvPr>
            <p:ph type="body" sz="quarter" idx="14"/>
          </p:nvPr>
        </p:nvSpPr>
        <p:spPr>
          <a:xfrm>
            <a:off x="323528" y="6572659"/>
            <a:ext cx="8100000" cy="216000"/>
          </a:xfrm>
        </p:spPr>
        <p:txBody>
          <a:bodyPr/>
          <a:lstStyle/>
          <a:p>
            <a:pPr lvl="0"/>
            <a:r>
              <a:rPr lang="fr-FR" sz="1000" b="0" i="1" cap="none" dirty="0">
                <a:solidFill>
                  <a:schemeClr val="tx2"/>
                </a:solidFill>
              </a:rPr>
              <a:t>Base : Français de 18 ans et plus : 1 000 personnes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05094A19-2099-49F3-8F06-76B079A3CD6B}"/>
              </a:ext>
            </a:extLst>
          </p:cNvPr>
          <p:cNvSpPr txBox="1"/>
          <p:nvPr/>
        </p:nvSpPr>
        <p:spPr>
          <a:xfrm>
            <a:off x="5958408" y="6407750"/>
            <a:ext cx="25502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rgbClr val="008000"/>
                </a:solidFill>
                <a:sym typeface="Wingdings"/>
              </a:rPr>
              <a:t></a:t>
            </a:r>
            <a:r>
              <a:rPr lang="fr-FR" sz="1100" dirty="0">
                <a:solidFill>
                  <a:srgbClr val="FF0000"/>
                </a:solidFill>
                <a:sym typeface="Wingdings"/>
              </a:rPr>
              <a:t> </a:t>
            </a:r>
            <a:r>
              <a:rPr lang="fr-FR" sz="10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Evolution significative vs 2017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14124" y="1660401"/>
            <a:ext cx="801668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chemeClr val="accent2"/>
                </a:solidFill>
              </a:rPr>
              <a:t>47,8% </a:t>
            </a:r>
            <a:r>
              <a:rPr lang="fr-FR" sz="1600" dirty="0"/>
              <a:t>de la population Française prévoit de passer la soirée                                                       </a:t>
            </a:r>
            <a:r>
              <a:rPr lang="fr-FR" sz="2400" b="1" dirty="0">
                <a:solidFill>
                  <a:schemeClr val="accent2"/>
                </a:solidFill>
              </a:rPr>
              <a:t>en dehors de son domicile</a:t>
            </a:r>
            <a:r>
              <a:rPr lang="fr-FR" b="1" dirty="0">
                <a:solidFill>
                  <a:schemeClr val="accent2"/>
                </a:solidFill>
              </a:rPr>
              <a:t>. </a:t>
            </a:r>
          </a:p>
          <a:p>
            <a:pPr marL="0" lvl="2" algn="ctr"/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(2017 : 43,0% )</a:t>
            </a:r>
          </a:p>
          <a:p>
            <a:pPr algn="ctr"/>
            <a:endParaRPr lang="fr-FR" sz="1200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76055" y="2922285"/>
            <a:ext cx="3623107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3050" lvl="2" algn="ctr">
              <a:lnSpc>
                <a:spcPct val="150000"/>
              </a:lnSpc>
            </a:pPr>
            <a:r>
              <a:rPr lang="fr-FR" sz="2400" b="1" dirty="0" smtClean="0">
                <a:solidFill>
                  <a:schemeClr val="accent2"/>
                </a:solidFill>
              </a:rPr>
              <a:t>16,8 % dans </a:t>
            </a:r>
            <a:r>
              <a:rPr lang="fr-FR" sz="2400" b="1" dirty="0">
                <a:solidFill>
                  <a:schemeClr val="accent2"/>
                </a:solidFill>
              </a:rPr>
              <a:t>la </a:t>
            </a:r>
            <a:r>
              <a:rPr lang="fr-FR" sz="2400" b="1" dirty="0" smtClean="0">
                <a:solidFill>
                  <a:schemeClr val="accent2"/>
                </a:solidFill>
              </a:rPr>
              <a:t>famille</a:t>
            </a:r>
            <a:endParaRPr lang="fr-FR" sz="2400" b="1" dirty="0">
              <a:solidFill>
                <a:schemeClr val="accent2"/>
              </a:solidFill>
            </a:endParaRPr>
          </a:p>
        </p:txBody>
      </p:sp>
      <p:sp>
        <p:nvSpPr>
          <p:cNvPr id="29" name="Rectangle 68"/>
          <p:cNvSpPr>
            <a:spLocks noChangeArrowheads="1"/>
          </p:cNvSpPr>
          <p:nvPr/>
        </p:nvSpPr>
        <p:spPr bwMode="auto">
          <a:xfrm>
            <a:off x="839571" y="3811331"/>
            <a:ext cx="3528000" cy="432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76,2 % en </a:t>
            </a:r>
            <a:r>
              <a:rPr lang="fr-FR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France, dans votre région</a:t>
            </a:r>
            <a:endParaRPr kumimoji="0" lang="fr-FR" sz="1500" b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69"/>
          <p:cNvSpPr>
            <a:spLocks noChangeArrowheads="1"/>
          </p:cNvSpPr>
          <p:nvPr/>
        </p:nvSpPr>
        <p:spPr bwMode="auto">
          <a:xfrm>
            <a:off x="4578156" y="3788664"/>
            <a:ext cx="4248000" cy="432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15,2 % en </a:t>
            </a:r>
            <a:r>
              <a:rPr lang="fr-FR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France, en dehors </a:t>
            </a:r>
            <a:r>
              <a:rPr lang="fr-FR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fr-FR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votre région</a:t>
            </a:r>
            <a:endParaRPr kumimoji="0" lang="fr-FR" sz="1500" b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70"/>
          <p:cNvSpPr>
            <a:spLocks noChangeArrowheads="1"/>
          </p:cNvSpPr>
          <p:nvPr/>
        </p:nvSpPr>
        <p:spPr bwMode="auto">
          <a:xfrm>
            <a:off x="3604466" y="4475088"/>
            <a:ext cx="1836000" cy="432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4,7% à </a:t>
            </a:r>
            <a:r>
              <a:rPr lang="fr-FR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l’étranger</a:t>
            </a:r>
            <a:endParaRPr kumimoji="0" lang="fr-FR" sz="1500" b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4575" y="5229200"/>
            <a:ext cx="82071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500" dirty="0">
                <a:solidFill>
                  <a:schemeClr val="accent4"/>
                </a:solidFill>
              </a:rPr>
              <a:t>76,2% des Français qui prévoient de passer le réveillon en dehors de leur domicile resteront dans leur région : un chiffre stable par rapport à 2017. </a:t>
            </a:r>
          </a:p>
        </p:txBody>
      </p:sp>
    </p:spTree>
    <p:extLst>
      <p:ext uri="{BB962C8B-B14F-4D97-AF65-F5344CB8AC3E}">
        <p14:creationId xmlns:p14="http://schemas.microsoft.com/office/powerpoint/2010/main" val="153530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755576" y="3212976"/>
            <a:ext cx="3816424" cy="1980170"/>
          </a:xfrm>
        </p:spPr>
        <p:txBody>
          <a:bodyPr/>
          <a:lstStyle/>
          <a:p>
            <a:r>
              <a:rPr lang="fr-FR" sz="4000" dirty="0"/>
              <a:t>Intentions de consommation d’alcool à l’occasion du Nouvel An</a:t>
            </a:r>
          </a:p>
        </p:txBody>
      </p:sp>
      <p:pic>
        <p:nvPicPr>
          <p:cNvPr id="4" name="Espace réservé pour une image  3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4" r="166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42721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Consommation d’alcool lors de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la soirée du nouvel an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20877" y="1715411"/>
            <a:ext cx="8099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fr-FR" sz="3600" b="1" dirty="0">
                <a:solidFill>
                  <a:schemeClr val="accent2"/>
                </a:solidFill>
              </a:rPr>
              <a:t>87,3% </a:t>
            </a:r>
            <a:r>
              <a:rPr lang="fr-FR" b="1" dirty="0">
                <a:solidFill>
                  <a:schemeClr val="accent1"/>
                </a:solidFill>
              </a:rPr>
              <a:t>de la population Française consommera de l’alcool </a:t>
            </a:r>
            <a:r>
              <a:rPr lang="fr-FR" dirty="0">
                <a:solidFill>
                  <a:schemeClr val="accent1"/>
                </a:solidFill>
              </a:rPr>
              <a:t>le 31 décembre au soir. </a:t>
            </a:r>
          </a:p>
          <a:p>
            <a:pPr marL="0" lvl="2" algn="ctr"/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(</a:t>
            </a:r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2017 : 87,8</a:t>
            </a:r>
            <a:r>
              <a:rPr lang="fr-FR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%)</a:t>
            </a:r>
            <a:endParaRPr lang="fr-FR" sz="1200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algn="ctr"/>
            <a:endParaRPr lang="fr-FR" dirty="0">
              <a:solidFill>
                <a:srgbClr val="D0006A"/>
              </a:solidFill>
            </a:endParaRPr>
          </a:p>
        </p:txBody>
      </p:sp>
      <p:sp>
        <p:nvSpPr>
          <p:cNvPr id="14" name="Espace réservé du texte 28"/>
          <p:cNvSpPr>
            <a:spLocks noGrp="1"/>
          </p:cNvSpPr>
          <p:nvPr>
            <p:ph type="body" sz="quarter" idx="14"/>
          </p:nvPr>
        </p:nvSpPr>
        <p:spPr>
          <a:xfrm>
            <a:off x="520876" y="6572659"/>
            <a:ext cx="8100000" cy="216000"/>
          </a:xfrm>
        </p:spPr>
        <p:txBody>
          <a:bodyPr/>
          <a:lstStyle/>
          <a:p>
            <a:pPr lvl="0"/>
            <a:r>
              <a:rPr lang="fr-FR" sz="1000" b="0" i="1" cap="none" dirty="0">
                <a:solidFill>
                  <a:schemeClr val="tx2"/>
                </a:solidFill>
              </a:rPr>
              <a:t>Base : Français de 18 ans et plus : 1 000 personnes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433022" y="3701355"/>
            <a:ext cx="4309471" cy="1982269"/>
            <a:chOff x="4355976" y="3904265"/>
            <a:chExt cx="4649251" cy="1982269"/>
          </a:xfrm>
        </p:grpSpPr>
        <p:pic>
          <p:nvPicPr>
            <p:cNvPr id="24" name="Picture 2" descr="C:\Users\BAES\Desktop\167602588.jp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4567" t="26318" r="77482" b="52393"/>
            <a:stretch>
              <a:fillRect/>
            </a:stretch>
          </p:blipFill>
          <p:spPr bwMode="auto">
            <a:xfrm>
              <a:off x="7745882" y="3965807"/>
              <a:ext cx="415955" cy="493306"/>
            </a:xfrm>
            <a:prstGeom prst="rect">
              <a:avLst/>
            </a:prstGeom>
            <a:noFill/>
          </p:spPr>
        </p:pic>
        <p:pic>
          <p:nvPicPr>
            <p:cNvPr id="26" name="Picture 2" descr="C:\Users\BAES\Desktop\167602588.jp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79419" t="29174" r="5340" b="52755"/>
            <a:stretch>
              <a:fillRect/>
            </a:stretch>
          </p:blipFill>
          <p:spPr bwMode="auto">
            <a:xfrm>
              <a:off x="5081573" y="4040365"/>
              <a:ext cx="353168" cy="418748"/>
            </a:xfrm>
            <a:prstGeom prst="rect">
              <a:avLst/>
            </a:prstGeom>
            <a:noFill/>
          </p:spPr>
        </p:pic>
        <p:pic>
          <p:nvPicPr>
            <p:cNvPr id="27" name="Picture 2" descr="C:\Users\BAES\Desktop\167602588.jp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4905" t="55107" r="80192" b="27958"/>
            <a:stretch>
              <a:fillRect/>
            </a:stretch>
          </p:blipFill>
          <p:spPr bwMode="auto">
            <a:xfrm>
              <a:off x="5888380" y="4066703"/>
              <a:ext cx="345321" cy="392410"/>
            </a:xfrm>
            <a:prstGeom prst="rect">
              <a:avLst/>
            </a:prstGeom>
            <a:noFill/>
          </p:spPr>
        </p:pic>
        <p:pic>
          <p:nvPicPr>
            <p:cNvPr id="28" name="Picture 2" descr="C:\Users\BAES\Desktop\167602588.jp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51984" t="27673" r="27355" b="53347"/>
            <a:stretch>
              <a:fillRect/>
            </a:stretch>
          </p:blipFill>
          <p:spPr bwMode="auto">
            <a:xfrm>
              <a:off x="5394920" y="4019325"/>
              <a:ext cx="478741" cy="439788"/>
            </a:xfrm>
            <a:prstGeom prst="rect">
              <a:avLst/>
            </a:prstGeom>
            <a:noFill/>
          </p:spPr>
        </p:pic>
        <p:sp>
          <p:nvSpPr>
            <p:cNvPr id="29" name="Rectangle 8"/>
            <p:cNvSpPr>
              <a:spLocks noChangeArrowheads="1"/>
            </p:cNvSpPr>
            <p:nvPr/>
          </p:nvSpPr>
          <p:spPr bwMode="auto">
            <a:xfrm>
              <a:off x="4863245" y="4546105"/>
              <a:ext cx="145302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i="1" dirty="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rPr>
                <a:t>Du vin, du cidre, ou de la bière 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i="1" dirty="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rPr>
                <a:t>68,0%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092280" y="4546105"/>
              <a:ext cx="150160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i="1" dirty="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rPr>
                <a:t>Du champagne 67,7%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355976" y="3904265"/>
              <a:ext cx="4649251" cy="1686135"/>
            </a:xfrm>
            <a:prstGeom prst="rect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4355976" y="5640313"/>
              <a:ext cx="220097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(Base consommateurs d’alcool)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994085" y="5229200"/>
              <a:ext cx="119135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2" algn="ctr"/>
              <a:r>
                <a:rPr lang="fr-FR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(2017 : 68,3</a:t>
              </a:r>
              <a:r>
                <a:rPr lang="fr-FR" sz="12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%)</a:t>
              </a:r>
              <a:endPara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227135" y="5229200"/>
              <a:ext cx="119135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2" algn="ctr"/>
              <a:r>
                <a:rPr lang="fr-FR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(2017 : 68,9</a:t>
              </a:r>
              <a:r>
                <a:rPr lang="fr-FR" sz="12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%)</a:t>
              </a:r>
              <a:endPara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630586" y="2996952"/>
            <a:ext cx="3940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b="1" i="1" dirty="0">
              <a:solidFill>
                <a:srgbClr val="595959"/>
              </a:solidFill>
              <a:cs typeface="Arial" pitchFamily="34" charset="0"/>
            </a:endParaRPr>
          </a:p>
          <a:p>
            <a:pPr algn="ctr"/>
            <a:r>
              <a:rPr lang="fr-FR" b="1" i="1" dirty="0">
                <a:solidFill>
                  <a:srgbClr val="595959"/>
                </a:solidFill>
                <a:cs typeface="Arial" pitchFamily="34" charset="0"/>
              </a:rPr>
              <a:t>principalement… </a:t>
            </a:r>
          </a:p>
        </p:txBody>
      </p:sp>
      <p:sp>
        <p:nvSpPr>
          <p:cNvPr id="8" name="Rectangle 7"/>
          <p:cNvSpPr/>
          <p:nvPr/>
        </p:nvSpPr>
        <p:spPr>
          <a:xfrm>
            <a:off x="5154385" y="4714128"/>
            <a:ext cx="3594079" cy="1046440"/>
          </a:xfrm>
          <a:prstGeom prst="rect">
            <a:avLst/>
          </a:prstGeom>
          <a:ln w="28575">
            <a:solidFill>
              <a:srgbClr val="2B374A"/>
            </a:solidFill>
          </a:ln>
        </p:spPr>
        <p:txBody>
          <a:bodyPr wrap="square">
            <a:spAutoFit/>
          </a:bodyPr>
          <a:lstStyle/>
          <a:p>
            <a:pPr marL="0" lvl="2" algn="ctr"/>
            <a:r>
              <a:rPr lang="fr-FR" sz="1500" b="1" dirty="0">
                <a:solidFill>
                  <a:schemeClr val="accent1"/>
                </a:solidFill>
              </a:rPr>
              <a:t>En moyenne, les Français consomment </a:t>
            </a:r>
            <a:r>
              <a:rPr lang="fr-FR" sz="2000" b="1" dirty="0">
                <a:solidFill>
                  <a:srgbClr val="BD0B0B"/>
                </a:solidFill>
              </a:rPr>
              <a:t>4,0</a:t>
            </a:r>
            <a:r>
              <a:rPr lang="fr-FR" sz="1500" b="1" dirty="0">
                <a:solidFill>
                  <a:schemeClr val="accent1"/>
                </a:solidFill>
              </a:rPr>
              <a:t> verres d’alcool à l’occasion d’une soirée de réveillon </a:t>
            </a:r>
          </a:p>
          <a:p>
            <a:pPr marL="0" lvl="2" algn="ctr"/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(2017 : 3,9)</a:t>
            </a:r>
          </a:p>
        </p:txBody>
      </p:sp>
      <p:sp>
        <p:nvSpPr>
          <p:cNvPr id="9" name="Rectangle 8"/>
          <p:cNvSpPr/>
          <p:nvPr/>
        </p:nvSpPr>
        <p:spPr>
          <a:xfrm>
            <a:off x="5131126" y="3344539"/>
            <a:ext cx="3594078" cy="1092607"/>
          </a:xfrm>
          <a:prstGeom prst="rect">
            <a:avLst/>
          </a:prstGeom>
          <a:ln w="28575">
            <a:solidFill>
              <a:srgbClr val="2B374A"/>
            </a:solidFill>
          </a:ln>
        </p:spPr>
        <p:txBody>
          <a:bodyPr wrap="square">
            <a:spAutoFit/>
          </a:bodyPr>
          <a:lstStyle/>
          <a:p>
            <a:pPr marL="0" lvl="2" algn="ctr"/>
            <a:r>
              <a:rPr lang="fr-FR" sz="2000" b="1" dirty="0">
                <a:solidFill>
                  <a:srgbClr val="BD0B0B"/>
                </a:solidFill>
              </a:rPr>
              <a:t>64,0% </a:t>
            </a:r>
            <a:r>
              <a:rPr lang="fr-FR" sz="1500" b="1" dirty="0">
                <a:solidFill>
                  <a:schemeClr val="accent1"/>
                </a:solidFill>
              </a:rPr>
              <a:t>des Français consomment 3 verres et plus </a:t>
            </a:r>
            <a:r>
              <a:rPr lang="fr-FR" sz="1500" b="1" dirty="0" smtClean="0">
                <a:solidFill>
                  <a:schemeClr val="accent1"/>
                </a:solidFill>
              </a:rPr>
              <a:t>à </a:t>
            </a:r>
            <a:r>
              <a:rPr lang="fr-FR" sz="1500" b="1" dirty="0">
                <a:solidFill>
                  <a:schemeClr val="accent1"/>
                </a:solidFill>
              </a:rPr>
              <a:t>l’occasion des soirées du nouvel an. </a:t>
            </a:r>
          </a:p>
          <a:p>
            <a:pPr marL="0" lvl="2" algn="ctr"/>
            <a:r>
              <a:rPr lang="fr-FR" sz="13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(2017 : 62,3%)</a:t>
            </a:r>
          </a:p>
        </p:txBody>
      </p:sp>
    </p:spTree>
    <p:extLst>
      <p:ext uri="{BB962C8B-B14F-4D97-AF65-F5344CB8AC3E}">
        <p14:creationId xmlns:p14="http://schemas.microsoft.com/office/powerpoint/2010/main" val="3954914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755576" y="2708920"/>
            <a:ext cx="3816424" cy="1980170"/>
          </a:xfrm>
        </p:spPr>
        <p:txBody>
          <a:bodyPr/>
          <a:lstStyle/>
          <a:p>
            <a:r>
              <a:rPr lang="fr-FR" sz="4000" dirty="0"/>
              <a:t>Intentions de déplacements à l’occasion du réveillon du Nouvel An</a:t>
            </a:r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9" r="166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6974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Les déplacements lors de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la soirée du nouvel an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8"/>
          <a:stretch/>
        </p:blipFill>
        <p:spPr>
          <a:xfrm>
            <a:off x="5940152" y="2022889"/>
            <a:ext cx="527614" cy="70207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3" b="1527"/>
          <a:stretch/>
        </p:blipFill>
        <p:spPr>
          <a:xfrm>
            <a:off x="2630343" y="2022889"/>
            <a:ext cx="567250" cy="70640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2" r="1" b="60490"/>
          <a:stretch/>
        </p:blipFill>
        <p:spPr>
          <a:xfrm>
            <a:off x="196367" y="3573016"/>
            <a:ext cx="1222192" cy="843406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1674861" y="1412776"/>
            <a:ext cx="730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1"/>
                </a:solidFill>
              </a:rPr>
              <a:t>26,2% </a:t>
            </a:r>
            <a:r>
              <a:rPr lang="fr-FR" b="1" dirty="0">
                <a:solidFill>
                  <a:schemeClr val="accent1"/>
                </a:solidFill>
              </a:rPr>
              <a:t>des Français se déplaceront avec un véhicule personnel 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131840" y="2041684"/>
            <a:ext cx="1809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accent1"/>
                </a:solidFill>
              </a:rPr>
              <a:t>15,8% </a:t>
            </a:r>
            <a:r>
              <a:rPr lang="fr-FR" sz="1400" dirty="0"/>
              <a:t>des Français seront </a:t>
            </a:r>
            <a:r>
              <a:rPr lang="fr-FR" sz="1400" b="1" dirty="0">
                <a:solidFill>
                  <a:schemeClr val="accent1"/>
                </a:solidFill>
              </a:rPr>
              <a:t>conducteurs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6444208" y="2041684"/>
            <a:ext cx="1809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accent1"/>
                </a:solidFill>
              </a:rPr>
              <a:t>11,3% </a:t>
            </a:r>
            <a:r>
              <a:rPr lang="fr-FR" sz="1400" dirty="0"/>
              <a:t>des Français seront </a:t>
            </a:r>
            <a:r>
              <a:rPr lang="fr-FR" sz="1400" b="1" dirty="0">
                <a:solidFill>
                  <a:schemeClr val="accent1"/>
                </a:solidFill>
              </a:rPr>
              <a:t>passagers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674861" y="3418151"/>
            <a:ext cx="73083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13,6% </a:t>
            </a:r>
            <a:r>
              <a:rPr lang="fr-FR" b="1" dirty="0">
                <a:solidFill>
                  <a:schemeClr val="accent1"/>
                </a:solidFill>
              </a:rPr>
              <a:t>des Français se déplaceront par un autre moyen          </a:t>
            </a:r>
            <a:r>
              <a:rPr lang="fr-FR" b="1" dirty="0">
                <a:solidFill>
                  <a:srgbClr val="D0006A"/>
                </a:solidFill>
              </a:rPr>
              <a:t>          </a:t>
            </a:r>
          </a:p>
          <a:p>
            <a:endParaRPr lang="fr-FR" sz="1400" b="1" dirty="0">
              <a:solidFill>
                <a:srgbClr val="D0006A"/>
              </a:solidFill>
            </a:endParaRPr>
          </a:p>
          <a:p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(Taxi, VTC, transport en commun, à pied …)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 solutions alternatives bien plus souvent prévues par les 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24-35 ans (21,9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%), 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ceux 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qui vivent dans une commune de plus de 100 000 habitants (18,1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%) 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 les habitants de l’agglomération parisienne (24,4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%).</a:t>
            </a: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734036" y="5877274"/>
            <a:ext cx="730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60,1% </a:t>
            </a:r>
            <a:r>
              <a:rPr lang="fr-FR" b="1" dirty="0">
                <a:solidFill>
                  <a:schemeClr val="accent1"/>
                </a:solidFill>
              </a:rPr>
              <a:t>des Français ne se déplaceront pas 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17" y="5733256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Connecteur droit 32"/>
          <p:cNvCxnSpPr>
            <a:stCxn id="17" idx="2"/>
          </p:cNvCxnSpPr>
          <p:nvPr/>
        </p:nvCxnSpPr>
        <p:spPr>
          <a:xfrm>
            <a:off x="807463" y="4416422"/>
            <a:ext cx="0" cy="69692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2538957" y="5113348"/>
            <a:ext cx="1215322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3807141" y="4797152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30,1% d’entre eux pensent utiliser à l’occasion de la soirée du 31 décembre 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2018 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les applications mobiles permettant de rechercher des solutions pour rentrer d’une sortie festive en fin de soirée : un taux d’utilisation qui tend à progresser par rapport à 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2017. </a:t>
            </a: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7" name="Groupe 36"/>
          <p:cNvGrpSpPr/>
          <p:nvPr/>
        </p:nvGrpSpPr>
        <p:grpSpPr>
          <a:xfrm>
            <a:off x="1839493" y="4864178"/>
            <a:ext cx="847981" cy="725062"/>
            <a:chOff x="5818909" y="2063099"/>
            <a:chExt cx="3161317" cy="3564156"/>
          </a:xfrm>
          <a:noFill/>
        </p:grpSpPr>
        <p:pic>
          <p:nvPicPr>
            <p:cNvPr id="38" name="Image 37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0667">
              <a:off x="6049818" y="2128737"/>
              <a:ext cx="960583" cy="960583"/>
            </a:xfrm>
            <a:prstGeom prst="rect">
              <a:avLst/>
            </a:prstGeom>
            <a:grpFill/>
          </p:spPr>
        </p:pic>
        <p:pic>
          <p:nvPicPr>
            <p:cNvPr id="39" name="Image 38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827" y="3188853"/>
              <a:ext cx="2438399" cy="2438402"/>
            </a:xfrm>
            <a:prstGeom prst="rect">
              <a:avLst/>
            </a:prstGeom>
            <a:grpFill/>
          </p:spPr>
        </p:pic>
        <p:sp>
          <p:nvSpPr>
            <p:cNvPr id="40" name="Rectangle 39"/>
            <p:cNvSpPr/>
            <p:nvPr/>
          </p:nvSpPr>
          <p:spPr>
            <a:xfrm>
              <a:off x="5818909" y="2063099"/>
              <a:ext cx="3161317" cy="35641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</p:grpSp>
      <p:cxnSp>
        <p:nvCxnSpPr>
          <p:cNvPr id="41" name="Connecteur droit 40"/>
          <p:cNvCxnSpPr/>
          <p:nvPr/>
        </p:nvCxnSpPr>
        <p:spPr>
          <a:xfrm>
            <a:off x="807463" y="5113348"/>
            <a:ext cx="107645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807463" y="1957054"/>
            <a:ext cx="0" cy="28803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807463" y="2245086"/>
            <a:ext cx="1731494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807463" y="2276928"/>
            <a:ext cx="0" cy="648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 flipV="1">
            <a:off x="810765" y="2924928"/>
            <a:ext cx="1728192" cy="16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2553561" y="2867164"/>
            <a:ext cx="6429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 co-voiturage est toujours très peu envisagé à l’occasion du réveillon du 31 décembre (3,9% des Français pensent y avoir recours, 5,2% en 2017)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734036" y="1745936"/>
            <a:ext cx="11913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/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(</a:t>
            </a:r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2017 : 25,6</a:t>
            </a:r>
            <a:r>
              <a:rPr lang="fr-FR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%)</a:t>
            </a:r>
            <a:endParaRPr lang="fr-FR" sz="1200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131840" y="2479643"/>
            <a:ext cx="27619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(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2017 : 14,9% )</a:t>
            </a:r>
            <a:endParaRPr lang="fr-FR" sz="1000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444208" y="2485288"/>
            <a:ext cx="28145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(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2017 : 12,1% </a:t>
            </a:r>
            <a:r>
              <a:rPr lang="fr-FR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fr-FR" sz="1000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731303" y="6265479"/>
            <a:ext cx="11913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/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(</a:t>
            </a:r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2017 : 61,8</a:t>
            </a:r>
            <a:r>
              <a:rPr lang="fr-FR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%)</a:t>
            </a:r>
            <a:endParaRPr lang="fr-FR" sz="1200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734036" y="3776323"/>
            <a:ext cx="12346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/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(</a:t>
            </a:r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2017 : 12,6% )</a:t>
            </a:r>
            <a:endParaRPr lang="fr-FR" sz="1200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831647" y="5550697"/>
            <a:ext cx="11833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/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(</a:t>
            </a:r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2017 : 26,4</a:t>
            </a:r>
            <a:r>
              <a:rPr lang="fr-FR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%)</a:t>
            </a:r>
            <a:endParaRPr lang="fr-FR" sz="1200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50" name="Espace réservé du texte 28"/>
          <p:cNvSpPr>
            <a:spLocks noGrp="1"/>
          </p:cNvSpPr>
          <p:nvPr>
            <p:ph type="body" sz="quarter" idx="14"/>
          </p:nvPr>
        </p:nvSpPr>
        <p:spPr>
          <a:xfrm>
            <a:off x="323528" y="6669384"/>
            <a:ext cx="8100000" cy="216000"/>
          </a:xfrm>
        </p:spPr>
        <p:txBody>
          <a:bodyPr/>
          <a:lstStyle/>
          <a:p>
            <a:pPr lvl="0"/>
            <a:r>
              <a:rPr lang="fr-FR" sz="1000" b="0" i="1" cap="none" dirty="0">
                <a:solidFill>
                  <a:schemeClr val="tx2"/>
                </a:solidFill>
              </a:rPr>
              <a:t>Base : Français de 18 ans et plus : 1 000 personnes</a:t>
            </a:r>
          </a:p>
        </p:txBody>
      </p:sp>
      <p:grpSp>
        <p:nvGrpSpPr>
          <p:cNvPr id="51" name="Groupe 50"/>
          <p:cNvGrpSpPr/>
          <p:nvPr/>
        </p:nvGrpSpPr>
        <p:grpSpPr>
          <a:xfrm>
            <a:off x="89835" y="1351798"/>
            <a:ext cx="1435256" cy="588803"/>
            <a:chOff x="3343018" y="1780678"/>
            <a:chExt cx="2457964" cy="1008362"/>
          </a:xfrm>
        </p:grpSpPr>
        <p:pic>
          <p:nvPicPr>
            <p:cNvPr id="53" name="Image 52"/>
            <p:cNvPicPr>
              <a:picLocks noChangeAspect="1"/>
            </p:cNvPicPr>
            <p:nvPr/>
          </p:nvPicPr>
          <p:blipFill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3018" y="1845358"/>
              <a:ext cx="2457964" cy="943682"/>
            </a:xfrm>
            <a:prstGeom prst="rect">
              <a:avLst/>
            </a:prstGeom>
          </p:spPr>
        </p:pic>
        <p:sp>
          <p:nvSpPr>
            <p:cNvPr id="55" name="Forme libre 54"/>
            <p:cNvSpPr/>
            <p:nvPr/>
          </p:nvSpPr>
          <p:spPr>
            <a:xfrm rot="9900000">
              <a:off x="3927173" y="1780678"/>
              <a:ext cx="243445" cy="137042"/>
            </a:xfrm>
            <a:custGeom>
              <a:avLst/>
              <a:gdLst>
                <a:gd name="connsiteX0" fmla="*/ 287374 w 287374"/>
                <a:gd name="connsiteY0" fmla="*/ 0 h 139771"/>
                <a:gd name="connsiteX1" fmla="*/ 276385 w 287374"/>
                <a:gd name="connsiteY1" fmla="*/ 53427 h 139771"/>
                <a:gd name="connsiteX2" fmla="*/ 143687 w 287374"/>
                <a:gd name="connsiteY2" fmla="*/ 139771 h 139771"/>
                <a:gd name="connsiteX3" fmla="*/ 10989 w 287374"/>
                <a:gd name="connsiteY3" fmla="*/ 53427 h 139771"/>
                <a:gd name="connsiteX4" fmla="*/ 0 w 287374"/>
                <a:gd name="connsiteY4" fmla="*/ 0 h 139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374" h="139771">
                  <a:moveTo>
                    <a:pt x="287374" y="0"/>
                  </a:moveTo>
                  <a:lnTo>
                    <a:pt x="276385" y="53427"/>
                  </a:lnTo>
                  <a:cubicBezTo>
                    <a:pt x="254523" y="104168"/>
                    <a:pt x="203340" y="139771"/>
                    <a:pt x="143687" y="139771"/>
                  </a:cubicBezTo>
                  <a:cubicBezTo>
                    <a:pt x="84034" y="139771"/>
                    <a:pt x="32851" y="104168"/>
                    <a:pt x="10989" y="534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D0B0B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>
                <a:solidFill>
                  <a:srgbClr val="FF4438"/>
                </a:solidFill>
              </a:endParaRPr>
            </a:p>
          </p:txBody>
        </p:sp>
      </p:grpSp>
      <p:sp>
        <p:nvSpPr>
          <p:cNvPr id="59" name="ZoneTexte 58">
            <a:extLst>
              <a:ext uri="{FF2B5EF4-FFF2-40B4-BE49-F238E27FC236}">
                <a16:creationId xmlns:a16="http://schemas.microsoft.com/office/drawing/2014/main" xmlns="" id="{05094A19-2099-49F3-8F06-76B079A3CD6B}"/>
              </a:ext>
            </a:extLst>
          </p:cNvPr>
          <p:cNvSpPr txBox="1"/>
          <p:nvPr/>
        </p:nvSpPr>
        <p:spPr>
          <a:xfrm>
            <a:off x="5958408" y="6407750"/>
            <a:ext cx="25502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rgbClr val="008000"/>
                </a:solidFill>
                <a:sym typeface="Wingdings"/>
              </a:rPr>
              <a:t></a:t>
            </a:r>
            <a:r>
              <a:rPr lang="fr-FR" sz="1100" dirty="0">
                <a:solidFill>
                  <a:srgbClr val="FF0000"/>
                </a:solidFill>
                <a:sym typeface="Wingdings"/>
              </a:rPr>
              <a:t> </a:t>
            </a:r>
            <a:r>
              <a:rPr lang="fr-FR" sz="10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Evolution significative vs 2017</a:t>
            </a:r>
          </a:p>
        </p:txBody>
      </p:sp>
    </p:spTree>
    <p:extLst>
      <p:ext uri="{BB962C8B-B14F-4D97-AF65-F5344CB8AC3E}">
        <p14:creationId xmlns:p14="http://schemas.microsoft.com/office/powerpoint/2010/main" val="4135993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Déplacements à l’occasion du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réveillon du nouvel an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65972" y="4439823"/>
            <a:ext cx="2536853" cy="186612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Aft>
                <a:spcPct val="35000"/>
              </a:spcAft>
            </a:pPr>
            <a:r>
              <a:rPr lang="fr-FR" sz="2800" b="1" kern="1200" dirty="0">
                <a:solidFill>
                  <a:schemeClr val="tx2"/>
                </a:solidFill>
              </a:rPr>
              <a:t>87,3%</a:t>
            </a:r>
            <a:br>
              <a:rPr lang="fr-FR" sz="2800" b="1" kern="1200" dirty="0">
                <a:solidFill>
                  <a:schemeClr val="tx2"/>
                </a:solidFill>
              </a:rPr>
            </a:br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(2017 : 87,8% </a:t>
            </a:r>
            <a:r>
              <a:rPr lang="fr-FR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fr-FR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100" kern="1200" dirty="0">
                <a:solidFill>
                  <a:schemeClr val="tx2"/>
                </a:solidFill>
              </a:rPr>
              <a:t>de la population </a:t>
            </a:r>
            <a:r>
              <a:rPr lang="fr-FR" sz="2100" kern="1200" dirty="0" smtClean="0">
                <a:solidFill>
                  <a:schemeClr val="tx2"/>
                </a:solidFill>
              </a:rPr>
              <a:t>française </a:t>
            </a:r>
            <a:r>
              <a:rPr lang="fr-FR" sz="2100" kern="1200" dirty="0">
                <a:solidFill>
                  <a:schemeClr val="tx2"/>
                </a:solidFill>
              </a:rPr>
              <a:t>consommera de l’alcool</a:t>
            </a:r>
          </a:p>
        </p:txBody>
      </p:sp>
      <p:sp>
        <p:nvSpPr>
          <p:cNvPr id="59" name="Rectangle 58"/>
          <p:cNvSpPr/>
          <p:nvPr/>
        </p:nvSpPr>
        <p:spPr>
          <a:xfrm>
            <a:off x="6560723" y="4624228"/>
            <a:ext cx="2215241" cy="12971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dirty="0">
                <a:solidFill>
                  <a:schemeClr val="tx2"/>
                </a:solidFill>
              </a:rPr>
              <a:t>Moins de 50 kms:</a:t>
            </a:r>
          </a:p>
          <a:p>
            <a:pPr lvl="0" algn="ctr" defTabSz="1778000">
              <a:lnSpc>
                <a:spcPct val="90000"/>
              </a:lnSpc>
              <a:spcAft>
                <a:spcPct val="35000"/>
              </a:spcAft>
            </a:pPr>
            <a:r>
              <a:rPr lang="fr-FR" sz="2400" dirty="0" smtClean="0">
                <a:solidFill>
                  <a:schemeClr val="tx2"/>
                </a:solidFill>
              </a:rPr>
              <a:t>84,6%</a:t>
            </a:r>
            <a:r>
              <a:rPr lang="fr-FR" sz="2400" dirty="0">
                <a:solidFill>
                  <a:schemeClr val="tx2"/>
                </a:solidFill>
              </a:rPr>
              <a:t/>
            </a:r>
            <a:br>
              <a:rPr lang="fr-FR" sz="2400" dirty="0">
                <a:solidFill>
                  <a:schemeClr val="tx2"/>
                </a:solidFill>
              </a:rPr>
            </a:br>
            <a:r>
              <a:rPr lang="fr-FR" sz="1100" i="1" dirty="0">
                <a:solidFill>
                  <a:schemeClr val="tx2"/>
                </a:solidFill>
              </a:rPr>
              <a:t>(</a:t>
            </a:r>
            <a:r>
              <a:rPr lang="fr-FR" sz="11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2017 : 88,1</a:t>
            </a:r>
            <a:r>
              <a:rPr lang="fr-FR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%)</a:t>
            </a:r>
            <a:endParaRPr lang="fr-FR" sz="1100" i="1" dirty="0">
              <a:solidFill>
                <a:schemeClr val="tx2"/>
              </a:solidFill>
            </a:endParaRPr>
          </a:p>
        </p:txBody>
      </p:sp>
      <p:cxnSp>
        <p:nvCxnSpPr>
          <p:cNvPr id="60" name="Connecteur droit avec flèche 59"/>
          <p:cNvCxnSpPr/>
          <p:nvPr/>
        </p:nvCxnSpPr>
        <p:spPr>
          <a:xfrm>
            <a:off x="7668344" y="4068123"/>
            <a:ext cx="0" cy="54983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4"/>
          <p:cNvSpPr/>
          <p:nvPr/>
        </p:nvSpPr>
        <p:spPr>
          <a:xfrm>
            <a:off x="3314093" y="3506221"/>
            <a:ext cx="2624936" cy="27274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Aft>
                <a:spcPct val="35000"/>
              </a:spcAft>
            </a:pPr>
            <a:r>
              <a:rPr lang="fr-FR" sz="2800" b="1" kern="1200" baseline="0" dirty="0">
                <a:solidFill>
                  <a:schemeClr val="accent4"/>
                </a:solidFill>
              </a:rPr>
              <a:t>47,2%</a:t>
            </a:r>
            <a:br>
              <a:rPr lang="fr-FR" sz="2800" b="1" kern="1200" baseline="0" dirty="0">
                <a:solidFill>
                  <a:schemeClr val="accent4"/>
                </a:solidFill>
              </a:rPr>
            </a:br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(2017 : 49,7% </a:t>
            </a:r>
            <a:r>
              <a:rPr lang="fr-FR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1800" b="1" kern="1200" baseline="0" dirty="0">
                <a:solidFill>
                  <a:schemeClr val="accent4"/>
                </a:solidFill>
              </a:rPr>
              <a:t>de la population </a:t>
            </a:r>
            <a:r>
              <a:rPr lang="fr-FR" sz="1800" b="1" kern="1200" baseline="0" dirty="0" smtClean="0">
                <a:solidFill>
                  <a:schemeClr val="accent4"/>
                </a:solidFill>
              </a:rPr>
              <a:t>française </a:t>
            </a:r>
            <a:r>
              <a:rPr lang="fr-FR" sz="1800" b="1" kern="1200" baseline="0" dirty="0">
                <a:solidFill>
                  <a:schemeClr val="accent4"/>
                </a:solidFill>
              </a:rPr>
              <a:t>se déclare </a:t>
            </a:r>
            <a:r>
              <a:rPr lang="fr-FR" sz="1800" b="1" kern="1200" baseline="0" dirty="0" smtClean="0">
                <a:solidFill>
                  <a:srgbClr val="BD0B0B"/>
                </a:solidFill>
              </a:rPr>
              <a:t>concernée </a:t>
            </a:r>
            <a:r>
              <a:rPr lang="fr-FR" sz="1800" b="1" kern="1200" baseline="0" dirty="0">
                <a:solidFill>
                  <a:srgbClr val="BD0B0B"/>
                </a:solidFill>
              </a:rPr>
              <a:t>par la question de l’alcool et de la </a:t>
            </a:r>
            <a:r>
              <a:rPr lang="fr-FR" sz="1800" b="1" kern="1200" baseline="0" dirty="0" smtClean="0">
                <a:solidFill>
                  <a:srgbClr val="BD0B0B"/>
                </a:solidFill>
              </a:rPr>
              <a:t>conduite (pour </a:t>
            </a:r>
            <a:r>
              <a:rPr lang="fr-FR" sz="1800" b="1" kern="1200" baseline="0" dirty="0">
                <a:solidFill>
                  <a:srgbClr val="BD0B0B"/>
                </a:solidFill>
              </a:rPr>
              <a:t>eux-mêmes ou leur entourage) à l’occasion du prochain réveillon.</a:t>
            </a: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800" kern="1200" baseline="0" dirty="0">
              <a:solidFill>
                <a:schemeClr val="accent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2000" y="1480500"/>
            <a:ext cx="23751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400" b="1" dirty="0">
                <a:solidFill>
                  <a:schemeClr val="accent3"/>
                </a:solidFill>
              </a:rPr>
              <a:t>41,5% </a:t>
            </a:r>
          </a:p>
          <a:p>
            <a:pPr marL="0" lvl="2" algn="ctr"/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(</a:t>
            </a:r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2017 : 42,7% )</a:t>
            </a:r>
            <a:endParaRPr lang="fr-FR" sz="1200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lvl="0" algn="ctr"/>
            <a:r>
              <a:rPr lang="fr-FR" dirty="0">
                <a:solidFill>
                  <a:schemeClr val="accent3"/>
                </a:solidFill>
              </a:rPr>
              <a:t>de la population </a:t>
            </a:r>
            <a:r>
              <a:rPr lang="fr-FR" dirty="0" smtClean="0">
                <a:solidFill>
                  <a:schemeClr val="accent3"/>
                </a:solidFill>
              </a:rPr>
              <a:t>française </a:t>
            </a:r>
            <a:r>
              <a:rPr lang="fr-FR" dirty="0">
                <a:solidFill>
                  <a:schemeClr val="accent3"/>
                </a:solidFill>
              </a:rPr>
              <a:t>passera la soirée du réveillon avec des personnes qui se déplaceront en véhicule personnel</a:t>
            </a:r>
          </a:p>
        </p:txBody>
      </p:sp>
      <p:sp>
        <p:nvSpPr>
          <p:cNvPr id="5" name="Rectangle 4"/>
          <p:cNvSpPr/>
          <p:nvPr/>
        </p:nvSpPr>
        <p:spPr>
          <a:xfrm>
            <a:off x="6246824" y="1482800"/>
            <a:ext cx="2375175" cy="2372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400" b="1" dirty="0">
                <a:solidFill>
                  <a:schemeClr val="accent3"/>
                </a:solidFill>
              </a:rPr>
              <a:t>26,2%</a:t>
            </a:r>
          </a:p>
          <a:p>
            <a:pPr lvl="0" algn="ctr" defTabSz="1778000">
              <a:lnSpc>
                <a:spcPct val="90000"/>
              </a:lnSpc>
              <a:spcAft>
                <a:spcPct val="35000"/>
              </a:spcAft>
            </a:pPr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(</a:t>
            </a:r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2017 : 25,6</a:t>
            </a:r>
            <a:r>
              <a:rPr lang="fr-FR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%)</a:t>
            </a:r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/>
            </a:r>
            <a:b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fr-FR" dirty="0">
                <a:solidFill>
                  <a:schemeClr val="accent3"/>
                </a:solidFill>
              </a:rPr>
              <a:t>de la population </a:t>
            </a:r>
            <a:r>
              <a:rPr lang="fr-FR" dirty="0" smtClean="0">
                <a:solidFill>
                  <a:schemeClr val="accent3"/>
                </a:solidFill>
              </a:rPr>
              <a:t>française </a:t>
            </a:r>
            <a:r>
              <a:rPr lang="fr-FR" dirty="0">
                <a:solidFill>
                  <a:schemeClr val="accent3"/>
                </a:solidFill>
              </a:rPr>
              <a:t>prévoit de se déplacer avec un véhicule personnel (en tant que conducteur ou passager)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2897175" y="3506221"/>
            <a:ext cx="445843" cy="267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5958321" y="3506221"/>
            <a:ext cx="433171" cy="267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8"/>
          <p:cNvSpPr>
            <a:spLocks noGrp="1"/>
          </p:cNvSpPr>
          <p:nvPr>
            <p:ph type="body" sz="quarter" idx="14"/>
          </p:nvPr>
        </p:nvSpPr>
        <p:spPr>
          <a:xfrm>
            <a:off x="520876" y="6669384"/>
            <a:ext cx="8100000" cy="216000"/>
          </a:xfrm>
        </p:spPr>
        <p:txBody>
          <a:bodyPr/>
          <a:lstStyle/>
          <a:p>
            <a:pPr lvl="0"/>
            <a:r>
              <a:rPr lang="fr-FR" sz="1000" b="0" i="1" cap="none" dirty="0">
                <a:solidFill>
                  <a:schemeClr val="tx2"/>
                </a:solidFill>
              </a:rPr>
              <a:t>Base : Français de 18 ans et plus : 1 000 personnes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3343018" y="1780678"/>
            <a:ext cx="2457964" cy="1008362"/>
            <a:chOff x="3343018" y="1780678"/>
            <a:chExt cx="2457964" cy="1008362"/>
          </a:xfrm>
        </p:grpSpPr>
        <p:pic>
          <p:nvPicPr>
            <p:cNvPr id="61" name="Image 60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3018" y="1845358"/>
              <a:ext cx="2457964" cy="943682"/>
            </a:xfrm>
            <a:prstGeom prst="rect">
              <a:avLst/>
            </a:prstGeom>
          </p:spPr>
        </p:pic>
        <p:sp>
          <p:nvSpPr>
            <p:cNvPr id="23" name="Forme libre 22"/>
            <p:cNvSpPr/>
            <p:nvPr/>
          </p:nvSpPr>
          <p:spPr>
            <a:xfrm rot="9900000">
              <a:off x="3927173" y="1780678"/>
              <a:ext cx="243445" cy="137042"/>
            </a:xfrm>
            <a:custGeom>
              <a:avLst/>
              <a:gdLst>
                <a:gd name="connsiteX0" fmla="*/ 287374 w 287374"/>
                <a:gd name="connsiteY0" fmla="*/ 0 h 139771"/>
                <a:gd name="connsiteX1" fmla="*/ 276385 w 287374"/>
                <a:gd name="connsiteY1" fmla="*/ 53427 h 139771"/>
                <a:gd name="connsiteX2" fmla="*/ 143687 w 287374"/>
                <a:gd name="connsiteY2" fmla="*/ 139771 h 139771"/>
                <a:gd name="connsiteX3" fmla="*/ 10989 w 287374"/>
                <a:gd name="connsiteY3" fmla="*/ 53427 h 139771"/>
                <a:gd name="connsiteX4" fmla="*/ 0 w 287374"/>
                <a:gd name="connsiteY4" fmla="*/ 0 h 139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374" h="139771">
                  <a:moveTo>
                    <a:pt x="287374" y="0"/>
                  </a:moveTo>
                  <a:lnTo>
                    <a:pt x="276385" y="53427"/>
                  </a:lnTo>
                  <a:cubicBezTo>
                    <a:pt x="254523" y="104168"/>
                    <a:pt x="203340" y="139771"/>
                    <a:pt x="143687" y="139771"/>
                  </a:cubicBezTo>
                  <a:cubicBezTo>
                    <a:pt x="84034" y="139771"/>
                    <a:pt x="32851" y="104168"/>
                    <a:pt x="10989" y="534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D0B0B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>
                <a:solidFill>
                  <a:srgbClr val="FF4438"/>
                </a:solidFill>
              </a:endParaRP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05094A19-2099-49F3-8F06-76B079A3CD6B}"/>
              </a:ext>
            </a:extLst>
          </p:cNvPr>
          <p:cNvSpPr txBox="1"/>
          <p:nvPr/>
        </p:nvSpPr>
        <p:spPr>
          <a:xfrm>
            <a:off x="5958408" y="6407750"/>
            <a:ext cx="25502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rgbClr val="008000"/>
                </a:solidFill>
                <a:sym typeface="Wingdings"/>
              </a:rPr>
              <a:t></a:t>
            </a:r>
            <a:r>
              <a:rPr lang="fr-FR" sz="1100" dirty="0">
                <a:solidFill>
                  <a:srgbClr val="FF0000"/>
                </a:solidFill>
                <a:sym typeface="Wingdings"/>
              </a:rPr>
              <a:t> </a:t>
            </a:r>
            <a:r>
              <a:rPr lang="fr-FR" sz="10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Evolution significative vs 2017</a:t>
            </a:r>
          </a:p>
        </p:txBody>
      </p:sp>
    </p:spTree>
    <p:extLst>
      <p:ext uri="{BB962C8B-B14F-4D97-AF65-F5344CB8AC3E}">
        <p14:creationId xmlns:p14="http://schemas.microsoft.com/office/powerpoint/2010/main" val="1205337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611560" y="1844824"/>
            <a:ext cx="3816424" cy="1980170"/>
          </a:xfrm>
        </p:spPr>
        <p:txBody>
          <a:bodyPr/>
          <a:lstStyle/>
          <a:p>
            <a:r>
              <a:rPr lang="fr-FR" sz="4000" dirty="0"/>
              <a:t>Comportements face à l’alcool et la conduite</a:t>
            </a:r>
          </a:p>
        </p:txBody>
      </p:sp>
      <p:pic>
        <p:nvPicPr>
          <p:cNvPr id="4" name="Espace réservé pour une image  3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4" r="166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5301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type="body" sz="quarter" idx="15"/>
          </p:nvPr>
        </p:nvSpPr>
        <p:spPr>
          <a:xfrm>
            <a:off x="522000" y="44624"/>
            <a:ext cx="8100000" cy="615553"/>
          </a:xfrm>
        </p:spPr>
        <p:txBody>
          <a:bodyPr/>
          <a:lstStyle/>
          <a:p>
            <a:r>
              <a:rPr lang="fr-FR" dirty="0"/>
              <a:t>Dispositions particulières </a:t>
            </a:r>
          </a:p>
        </p:txBody>
      </p:sp>
      <p:sp>
        <p:nvSpPr>
          <p:cNvPr id="38" name="Espace réservé du texte 3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lors du réveillon du nouvel an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4"/>
          </p:nvPr>
        </p:nvSpPr>
        <p:spPr>
          <a:xfrm>
            <a:off x="522000" y="1260000"/>
            <a:ext cx="8298472" cy="228680"/>
          </a:xfrm>
        </p:spPr>
        <p:txBody>
          <a:bodyPr/>
          <a:lstStyle/>
          <a:p>
            <a:pPr lvl="0"/>
            <a:r>
              <a:rPr lang="fr-FR" dirty="0"/>
              <a:t>Q8. A l’occasion de ce prochain réveillon du nouvel an, prévoyez-vous des dispositions particulières, que ce soit pour vous personnellement ou pour les personnes qui passeront la soirée avec vous, afin de prévenir les accidents de la circulation liés à la consommation d’alcool ?</a:t>
            </a:r>
          </a:p>
          <a:p>
            <a:r>
              <a:rPr lang="fr-FR" b="0" dirty="0">
                <a:solidFill>
                  <a:schemeClr val="tx2"/>
                </a:solidFill>
              </a:rPr>
              <a:t>Base : Ceux qui se déplaceront ou qui passeront leur réveillon avec des convives qui se déplaceront en véhicule personnel : </a:t>
            </a:r>
          </a:p>
          <a:p>
            <a:r>
              <a:rPr lang="fr-FR" b="0" dirty="0"/>
              <a:t>556 </a:t>
            </a:r>
            <a:r>
              <a:rPr lang="fr-FR" b="0" dirty="0" smtClean="0"/>
              <a:t>personnes</a:t>
            </a:r>
          </a:p>
          <a:p>
            <a:r>
              <a:rPr lang="fr-FR" i="0" dirty="0">
                <a:solidFill>
                  <a:srgbClr val="008000"/>
                </a:solidFill>
                <a:sym typeface="Wingdings"/>
              </a:rPr>
              <a:t></a:t>
            </a:r>
            <a:r>
              <a:rPr lang="fr-FR" i="0" dirty="0">
                <a:solidFill>
                  <a:srgbClr val="FF0000"/>
                </a:solidFill>
                <a:sym typeface="Wingdings"/>
              </a:rPr>
              <a:t></a:t>
            </a:r>
            <a:r>
              <a:rPr lang="fr-FR" dirty="0">
                <a:solidFill>
                  <a:srgbClr val="FF0000"/>
                </a:solidFill>
                <a:sym typeface="Wingdings"/>
              </a:rPr>
              <a:t>    </a:t>
            </a:r>
            <a:r>
              <a:rPr lang="fr-FR" b="0" dirty="0"/>
              <a:t>Evolution significative vs 2017</a:t>
            </a:r>
            <a:endParaRPr lang="fr-FR" b="0" dirty="0">
              <a:solidFill>
                <a:schemeClr val="tx2"/>
              </a:solidFill>
            </a:endParaRPr>
          </a:p>
          <a:p>
            <a:endParaRPr lang="fr-FR" b="0" dirty="0"/>
          </a:p>
        </p:txBody>
      </p:sp>
      <p:sp>
        <p:nvSpPr>
          <p:cNvPr id="22" name="ZoneTexte 21"/>
          <p:cNvSpPr txBox="1"/>
          <p:nvPr/>
        </p:nvSpPr>
        <p:spPr>
          <a:xfrm>
            <a:off x="562944" y="5355793"/>
            <a:ext cx="80999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4"/>
                </a:solidFill>
              </a:rPr>
              <a:t>Parmi les </a:t>
            </a:r>
            <a:r>
              <a:rPr lang="fr-FR" sz="1400" dirty="0" smtClean="0">
                <a:solidFill>
                  <a:schemeClr val="accent4"/>
                </a:solidFill>
              </a:rPr>
              <a:t>47,2% </a:t>
            </a:r>
            <a:r>
              <a:rPr lang="fr-FR" sz="1400" dirty="0">
                <a:solidFill>
                  <a:schemeClr val="accent4"/>
                </a:solidFill>
              </a:rPr>
              <a:t>de la population Française concernés par la question de l’alcool et de la conduite, </a:t>
            </a:r>
            <a:r>
              <a:rPr lang="fr-FR" sz="1400" b="1" dirty="0">
                <a:solidFill>
                  <a:schemeClr val="accent4"/>
                </a:solidFill>
              </a:rPr>
              <a:t>plus de 4 sur 10 prévoient des dispositions particulières </a:t>
            </a:r>
            <a:r>
              <a:rPr lang="fr-FR" sz="1400" dirty="0">
                <a:solidFill>
                  <a:schemeClr val="accent4"/>
                </a:solidFill>
              </a:rPr>
              <a:t>afin de prévenir les accidents de la circulation liés à la consommation d’alcool, que ce soit pour eux ou pour les personnes qui passeront la soirée avec eux. Un comportement préventif qui tend à progresser </a:t>
            </a:r>
            <a:r>
              <a:rPr lang="fr-FR" sz="1400" dirty="0" smtClean="0">
                <a:solidFill>
                  <a:schemeClr val="accent4"/>
                </a:solidFill>
              </a:rPr>
              <a:t>depuis 2016. </a:t>
            </a:r>
            <a:endParaRPr lang="fr-FR" sz="1400" dirty="0">
              <a:solidFill>
                <a:schemeClr val="accent4"/>
              </a:solidFill>
            </a:endParaRPr>
          </a:p>
          <a:p>
            <a:pPr algn="ctr"/>
            <a:r>
              <a:rPr lang="fr-FR" sz="1400" b="1" dirty="0">
                <a:solidFill>
                  <a:schemeClr val="accent4"/>
                </a:solidFill>
              </a:rPr>
              <a:t> </a:t>
            </a:r>
          </a:p>
        </p:txBody>
      </p:sp>
      <p:graphicFrame>
        <p:nvGraphicFramePr>
          <p:cNvPr id="21" name="Chart 2"/>
          <p:cNvGraphicFramePr/>
          <p:nvPr>
            <p:extLst>
              <p:ext uri="{D42A27DB-BD31-4B8C-83A1-F6EECF244321}">
                <p14:modId xmlns:p14="http://schemas.microsoft.com/office/powerpoint/2010/main" val="1936877060"/>
              </p:ext>
            </p:extLst>
          </p:nvPr>
        </p:nvGraphicFramePr>
        <p:xfrm>
          <a:off x="1979712" y="2340168"/>
          <a:ext cx="4096931" cy="2604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5148063" y="3254682"/>
            <a:ext cx="928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58A05"/>
                </a:solidFill>
              </a:rPr>
              <a:t>OUI</a:t>
            </a:r>
          </a:p>
          <a:p>
            <a:r>
              <a:rPr lang="fr-FR" b="1" dirty="0">
                <a:solidFill>
                  <a:srgbClr val="058A05"/>
                </a:solidFill>
              </a:rPr>
              <a:t>44,3%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2357364" y="4241462"/>
            <a:ext cx="928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C00000"/>
                </a:solidFill>
              </a:rPr>
              <a:t>NON</a:t>
            </a:r>
          </a:p>
          <a:p>
            <a:pPr algn="r"/>
            <a:r>
              <a:rPr lang="fr-FR" b="1" dirty="0">
                <a:solidFill>
                  <a:srgbClr val="C00000"/>
                </a:solidFill>
              </a:rPr>
              <a:t>30,4%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2667550" y="2586194"/>
            <a:ext cx="928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>
                <a:solidFill>
                  <a:schemeClr val="tx2"/>
                </a:solidFill>
              </a:rPr>
              <a:t>NSP : </a:t>
            </a:r>
          </a:p>
          <a:p>
            <a:pPr algn="ctr"/>
            <a:r>
              <a:rPr lang="fr-FR" sz="1000" i="1" dirty="0">
                <a:solidFill>
                  <a:schemeClr val="tx2"/>
                </a:solidFill>
              </a:rPr>
              <a:t>25,3%</a:t>
            </a: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5220072" y="4122730"/>
            <a:ext cx="856570" cy="153888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sz="1000" i="1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(2017 : 41,0</a:t>
            </a:r>
            <a:r>
              <a:rPr lang="fr-FR" sz="1000" i="1" dirty="0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%)</a:t>
            </a:r>
            <a:endParaRPr lang="fr-FR" sz="1000" i="1" dirty="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31840" y="4588201"/>
            <a:ext cx="3193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  <a:sym typeface="Wingdings"/>
              </a:rPr>
              <a:t></a:t>
            </a:r>
            <a:endParaRPr lang="fr-FR" sz="1200" dirty="0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54266" y="4573244"/>
            <a:ext cx="928579" cy="153888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sz="1000" i="1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(2017 : 36,7% )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839335" y="2860177"/>
            <a:ext cx="1036058" cy="153888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/>
            <a:r>
              <a:rPr lang="fr-FR" sz="1000" i="1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(2017 : </a:t>
            </a:r>
            <a:r>
              <a:rPr lang="fr-FR" sz="1000" i="1" dirty="0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22,3%) </a:t>
            </a:r>
            <a:endParaRPr lang="fr-FR" sz="1000" i="1" dirty="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676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e 41"/>
          <p:cNvGrpSpPr/>
          <p:nvPr/>
        </p:nvGrpSpPr>
        <p:grpSpPr>
          <a:xfrm>
            <a:off x="868024" y="4015662"/>
            <a:ext cx="7804115" cy="458971"/>
            <a:chOff x="720065" y="1647819"/>
            <a:chExt cx="7272822" cy="259197"/>
          </a:xfrm>
        </p:grpSpPr>
        <p:sp>
          <p:nvSpPr>
            <p:cNvPr id="43" name="Rectangle 42"/>
            <p:cNvSpPr/>
            <p:nvPr/>
          </p:nvSpPr>
          <p:spPr>
            <a:xfrm>
              <a:off x="720065" y="1671658"/>
              <a:ext cx="7272822" cy="219271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ectangle 43"/>
            <p:cNvSpPr/>
            <p:nvPr/>
          </p:nvSpPr>
          <p:spPr>
            <a:xfrm>
              <a:off x="720065" y="1647819"/>
              <a:ext cx="7272822" cy="2591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8966" tIns="35560" rIns="35560" bIns="35560" numCol="1" spcCol="1270" anchor="ctr" anchorCtr="0">
              <a:noAutofit/>
            </a:bodyPr>
            <a:lstStyle/>
            <a:p>
              <a:pPr lvl="0"/>
              <a:r>
                <a:rPr lang="fr-FR" sz="1400" dirty="0" smtClean="0">
                  <a:solidFill>
                    <a:schemeClr val="bg1"/>
                  </a:solidFill>
                  <a:cs typeface="Arial" pitchFamily="34" charset="0"/>
                </a:rPr>
                <a:t>Tester son niveau </a:t>
              </a:r>
              <a:r>
                <a:rPr lang="fr-FR" sz="1400" dirty="0">
                  <a:solidFill>
                    <a:schemeClr val="bg1"/>
                  </a:solidFill>
                  <a:cs typeface="Arial" pitchFamily="34" charset="0"/>
                </a:rPr>
                <a:t>d’alcoolémie avec un éthylotest avant de prendre le volant</a:t>
              </a:r>
            </a:p>
          </p:txBody>
        </p:sp>
      </p:grpSp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>
          <a:xfrm>
            <a:off x="522000" y="44624"/>
            <a:ext cx="8100000" cy="615553"/>
          </a:xfrm>
        </p:spPr>
        <p:txBody>
          <a:bodyPr/>
          <a:lstStyle/>
          <a:p>
            <a:r>
              <a:rPr lang="fr-FR" dirty="0"/>
              <a:t>Comportements face à l’alcool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172604" y="746120"/>
            <a:ext cx="8959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Les principales dispositions envisagées par les français sont : </a:t>
            </a:r>
            <a:r>
              <a:rPr lang="fr-FR" b="1" dirty="0">
                <a:solidFill>
                  <a:schemeClr val="accent1"/>
                </a:solidFill>
                <a:sym typeface="Wingdings"/>
              </a:rPr>
              <a:t> </a:t>
            </a:r>
          </a:p>
        </p:txBody>
      </p:sp>
      <p:sp>
        <p:nvSpPr>
          <p:cNvPr id="21" name="Espace réservé du texte 28"/>
          <p:cNvSpPr>
            <a:spLocks noGrp="1"/>
          </p:cNvSpPr>
          <p:nvPr>
            <p:ph type="body" sz="quarter" idx="14"/>
          </p:nvPr>
        </p:nvSpPr>
        <p:spPr>
          <a:xfrm>
            <a:off x="540574" y="6453360"/>
            <a:ext cx="8100000" cy="216000"/>
          </a:xfrm>
        </p:spPr>
        <p:txBody>
          <a:bodyPr/>
          <a:lstStyle/>
          <a:p>
            <a:pPr lvl="0"/>
            <a:r>
              <a:rPr lang="fr-FR" sz="1000" b="0" i="1" cap="none" dirty="0">
                <a:solidFill>
                  <a:schemeClr val="tx2"/>
                </a:solidFill>
              </a:rPr>
              <a:t>Base : Français de 18 ans et plus : 1 000 </a:t>
            </a:r>
            <a:r>
              <a:rPr lang="fr-FR" sz="1000" b="0" i="1" cap="none" dirty="0" smtClean="0">
                <a:solidFill>
                  <a:schemeClr val="tx2"/>
                </a:solidFill>
              </a:rPr>
              <a:t>personnes (Consolidation des questions Q10/Q11/Q12, recalculée sur une base ensemble)</a:t>
            </a:r>
            <a:endParaRPr lang="fr-FR" sz="1000" b="0" i="1" cap="none" dirty="0">
              <a:solidFill>
                <a:schemeClr val="tx2"/>
              </a:solidFill>
            </a:endParaRPr>
          </a:p>
        </p:txBody>
      </p:sp>
      <p:grpSp>
        <p:nvGrpSpPr>
          <p:cNvPr id="25" name="Groupe 24"/>
          <p:cNvGrpSpPr/>
          <p:nvPr/>
        </p:nvGrpSpPr>
        <p:grpSpPr>
          <a:xfrm>
            <a:off x="868025" y="1412776"/>
            <a:ext cx="7804114" cy="258332"/>
            <a:chOff x="423384" y="334517"/>
            <a:chExt cx="7804114" cy="258332"/>
          </a:xfrm>
        </p:grpSpPr>
        <p:sp>
          <p:nvSpPr>
            <p:cNvPr id="26" name="Rectangle 25"/>
            <p:cNvSpPr/>
            <p:nvPr/>
          </p:nvSpPr>
          <p:spPr>
            <a:xfrm>
              <a:off x="423384" y="334517"/>
              <a:ext cx="7804114" cy="258332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423384" y="334517"/>
              <a:ext cx="7568216" cy="2583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8966" tIns="35560" rIns="35560" bIns="35560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fr-FR" sz="1400" dirty="0"/>
                <a:t>Vous dormirez sur place afin de ne pas avoir à conduire après avoir consommé de l’alcool</a:t>
              </a:r>
              <a:endParaRPr lang="fr-FR" sz="1400" kern="1200" dirty="0"/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1205461" y="2077074"/>
            <a:ext cx="7466678" cy="259197"/>
            <a:chOff x="716242" y="943392"/>
            <a:chExt cx="7466678" cy="259197"/>
          </a:xfrm>
        </p:grpSpPr>
        <p:sp>
          <p:nvSpPr>
            <p:cNvPr id="35" name="Rectangle 34"/>
            <p:cNvSpPr/>
            <p:nvPr/>
          </p:nvSpPr>
          <p:spPr>
            <a:xfrm>
              <a:off x="716242" y="943392"/>
              <a:ext cx="7466678" cy="259197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ectangle 35"/>
            <p:cNvSpPr/>
            <p:nvPr/>
          </p:nvSpPr>
          <p:spPr>
            <a:xfrm>
              <a:off x="716242" y="943392"/>
              <a:ext cx="7272822" cy="2591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8966" tIns="35560" rIns="35560" bIns="35560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fr-FR" sz="1400" dirty="0"/>
                <a:t>vous attendrez une durée suffisante avant de pouvoir prendre le volant</a:t>
              </a:r>
              <a:endParaRPr lang="fr-FR" sz="1400" kern="1200" dirty="0"/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1346277" y="2446542"/>
            <a:ext cx="7325862" cy="886850"/>
            <a:chOff x="720065" y="1560349"/>
            <a:chExt cx="7325862" cy="496950"/>
          </a:xfrm>
        </p:grpSpPr>
        <p:sp>
          <p:nvSpPr>
            <p:cNvPr id="33" name="Rectangle 32"/>
            <p:cNvSpPr/>
            <p:nvPr/>
          </p:nvSpPr>
          <p:spPr>
            <a:xfrm>
              <a:off x="720065" y="1671657"/>
              <a:ext cx="7325862" cy="259197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ectangle 33"/>
            <p:cNvSpPr/>
            <p:nvPr/>
          </p:nvSpPr>
          <p:spPr>
            <a:xfrm>
              <a:off x="720065" y="1560349"/>
              <a:ext cx="7325862" cy="496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8966" tIns="35560" rIns="35560" bIns="35560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fr-FR" sz="1400" dirty="0"/>
                <a:t>Désigner une personne qui ne boira pas d’alcool au cours de la soirée et c’est cette personne qui </a:t>
              </a:r>
              <a:r>
                <a:rPr lang="fr-FR" sz="1400" dirty="0" smtClean="0"/>
                <a:t>conduira</a:t>
              </a:r>
              <a:endParaRPr lang="fr-FR" sz="1400" dirty="0"/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1110376" y="3383836"/>
            <a:ext cx="7561764" cy="396002"/>
            <a:chOff x="693758" y="2285860"/>
            <a:chExt cx="7561764" cy="396002"/>
          </a:xfrm>
        </p:grpSpPr>
        <p:sp>
          <p:nvSpPr>
            <p:cNvPr id="31" name="Rectangle 30"/>
            <p:cNvSpPr/>
            <p:nvPr/>
          </p:nvSpPr>
          <p:spPr>
            <a:xfrm>
              <a:off x="693758" y="2285860"/>
              <a:ext cx="7561764" cy="3960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693758" y="2285860"/>
              <a:ext cx="7561764" cy="396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8966" tIns="35560" rIns="35560" bIns="35560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fr-FR" sz="1400" dirty="0"/>
                <a:t>Limiter sa consommation d’alcool à un verre ou deux au cours de la soirée du réveillon</a:t>
              </a: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-3142299" y="667218"/>
            <a:ext cx="4697956" cy="4464496"/>
            <a:chOff x="-3132856" y="1164233"/>
            <a:chExt cx="4697956" cy="4464496"/>
          </a:xfrm>
        </p:grpSpPr>
        <p:sp>
          <p:nvSpPr>
            <p:cNvPr id="37" name="Arc plein 36"/>
            <p:cNvSpPr/>
            <p:nvPr/>
          </p:nvSpPr>
          <p:spPr>
            <a:xfrm>
              <a:off x="-3132856" y="1164233"/>
              <a:ext cx="4464496" cy="4464496"/>
            </a:xfrm>
            <a:prstGeom prst="blockArc">
              <a:avLst>
                <a:gd name="adj1" fmla="val 18900000"/>
                <a:gd name="adj2" fmla="val 2700000"/>
                <a:gd name="adj3" fmla="val 479"/>
              </a:avLst>
            </a:prstGeom>
            <a:solidFill>
              <a:srgbClr val="39475C"/>
            </a:solidFill>
            <a:ln>
              <a:solidFill>
                <a:srgbClr val="39475C"/>
              </a:solidFill>
            </a:ln>
          </p:spPr>
          <p:style>
            <a:lnRef idx="2">
              <a:scrgbClr r="0" g="0" b="0"/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Ellipse 3"/>
            <p:cNvSpPr/>
            <p:nvPr/>
          </p:nvSpPr>
          <p:spPr>
            <a:xfrm>
              <a:off x="670324" y="1868155"/>
              <a:ext cx="434950" cy="434950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rgbClr val="3947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>
                <a:solidFill>
                  <a:srgbClr val="FF4438"/>
                </a:solidFill>
              </a:endParaRPr>
            </a:p>
          </p:txBody>
        </p:sp>
        <p:sp>
          <p:nvSpPr>
            <p:cNvPr id="38" name="Ellipse 37"/>
            <p:cNvSpPr/>
            <p:nvPr/>
          </p:nvSpPr>
          <p:spPr>
            <a:xfrm>
              <a:off x="1007760" y="2494930"/>
              <a:ext cx="434950" cy="434950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rgbClr val="3947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>
                <a:solidFill>
                  <a:srgbClr val="FF4438"/>
                </a:solidFill>
              </a:endParaRPr>
            </a:p>
          </p:txBody>
        </p:sp>
        <p:sp>
          <p:nvSpPr>
            <p:cNvPr id="39" name="Ellipse 38"/>
            <p:cNvSpPr/>
            <p:nvPr/>
          </p:nvSpPr>
          <p:spPr>
            <a:xfrm>
              <a:off x="1130150" y="3182289"/>
              <a:ext cx="434950" cy="434950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rgbClr val="3947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>
                <a:solidFill>
                  <a:srgbClr val="FF4438"/>
                </a:solidFill>
              </a:endParaRPr>
            </a:p>
          </p:txBody>
        </p:sp>
        <p:sp>
          <p:nvSpPr>
            <p:cNvPr id="40" name="Ellipse 39"/>
            <p:cNvSpPr/>
            <p:nvPr/>
          </p:nvSpPr>
          <p:spPr>
            <a:xfrm>
              <a:off x="1007760" y="3871088"/>
              <a:ext cx="434950" cy="434950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rgbClr val="3947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>
                <a:solidFill>
                  <a:srgbClr val="FF4438"/>
                </a:solidFill>
              </a:endParaRPr>
            </a:p>
          </p:txBody>
        </p:sp>
        <p:sp>
          <p:nvSpPr>
            <p:cNvPr id="41" name="Ellipse 40"/>
            <p:cNvSpPr/>
            <p:nvPr/>
          </p:nvSpPr>
          <p:spPr>
            <a:xfrm>
              <a:off x="673276" y="4475729"/>
              <a:ext cx="434950" cy="434950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rgbClr val="3947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>
                <a:solidFill>
                  <a:srgbClr val="FF4438"/>
                </a:solidFill>
              </a:endParaRPr>
            </a:p>
          </p:txBody>
        </p:sp>
      </p:grpSp>
      <p:sp>
        <p:nvSpPr>
          <p:cNvPr id="52" name="Rectangle 6"/>
          <p:cNvSpPr>
            <a:spLocks noChangeArrowheads="1"/>
          </p:cNvSpPr>
          <p:nvPr/>
        </p:nvSpPr>
        <p:spPr bwMode="auto">
          <a:xfrm>
            <a:off x="4369806" y="1662850"/>
            <a:ext cx="4302333" cy="189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/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(</a:t>
            </a:r>
            <a:r>
              <a:rPr lang="fr-FR" sz="1200" i="1" dirty="0">
                <a:solidFill>
                  <a:srgbClr val="7F7F7F"/>
                </a:solidFill>
                <a:cs typeface="Arial" pitchFamily="34" charset="0"/>
              </a:rPr>
              <a:t>2017 : </a:t>
            </a:r>
            <a:r>
              <a:rPr lang="fr-FR" sz="1200" i="1" dirty="0" smtClean="0">
                <a:solidFill>
                  <a:srgbClr val="7F7F7F"/>
                </a:solidFill>
                <a:cs typeface="Arial" pitchFamily="34" charset="0"/>
              </a:rPr>
              <a:t>32,3% </a:t>
            </a:r>
            <a:r>
              <a:rPr lang="fr-FR" sz="1200" i="1" dirty="0">
                <a:solidFill>
                  <a:srgbClr val="7F7F7F"/>
                </a:solidFill>
                <a:cs typeface="Arial" pitchFamily="34" charset="0"/>
              </a:rPr>
              <a:t>; </a:t>
            </a:r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2016 : </a:t>
            </a:r>
            <a:r>
              <a:rPr lang="fr-FR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32,7% </a:t>
            </a:r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; 2015 : </a:t>
            </a:r>
            <a:r>
              <a:rPr lang="fr-FR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29,6% </a:t>
            </a:r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; 2014 : </a:t>
            </a:r>
            <a:r>
              <a:rPr lang="fr-FR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27,7%)</a:t>
            </a:r>
            <a:endParaRPr lang="fr-FR" sz="1200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53" name="Rectangle 6"/>
          <p:cNvSpPr>
            <a:spLocks noChangeArrowheads="1"/>
          </p:cNvSpPr>
          <p:nvPr/>
        </p:nvSpPr>
        <p:spPr bwMode="auto">
          <a:xfrm>
            <a:off x="4494401" y="2356235"/>
            <a:ext cx="418205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/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(</a:t>
            </a:r>
            <a:r>
              <a:rPr lang="fr-FR" sz="1200" i="1" dirty="0">
                <a:solidFill>
                  <a:srgbClr val="7F7F7F"/>
                </a:solidFill>
                <a:cs typeface="Arial" pitchFamily="34" charset="0"/>
              </a:rPr>
              <a:t>2017 : </a:t>
            </a:r>
            <a:r>
              <a:rPr lang="fr-FR" sz="1200" i="1" dirty="0" smtClean="0">
                <a:solidFill>
                  <a:srgbClr val="7F7F7F"/>
                </a:solidFill>
                <a:cs typeface="Arial" pitchFamily="34" charset="0"/>
              </a:rPr>
              <a:t>33,4% </a:t>
            </a:r>
            <a:r>
              <a:rPr lang="fr-FR" sz="1200" i="1" dirty="0">
                <a:solidFill>
                  <a:srgbClr val="7F7F7F"/>
                </a:solidFill>
                <a:cs typeface="Arial" pitchFamily="34" charset="0"/>
              </a:rPr>
              <a:t>; </a:t>
            </a:r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2016 : </a:t>
            </a:r>
            <a:r>
              <a:rPr lang="fr-FR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35,9% </a:t>
            </a:r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; 2015 : </a:t>
            </a:r>
            <a:r>
              <a:rPr lang="fr-FR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32,7% </a:t>
            </a:r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; 2014 : </a:t>
            </a:r>
            <a:r>
              <a:rPr lang="fr-FR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31,4%)</a:t>
            </a:r>
            <a:endParaRPr lang="fr-FR" sz="1200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4482972" y="3785912"/>
            <a:ext cx="418916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/>
            <a:r>
              <a:rPr lang="fr-FR" sz="1200" i="1" dirty="0">
                <a:solidFill>
                  <a:srgbClr val="595959"/>
                </a:solidFill>
                <a:cs typeface="Arial" pitchFamily="34" charset="0"/>
              </a:rPr>
              <a:t>(</a:t>
            </a:r>
            <a:r>
              <a:rPr lang="fr-FR" sz="1200" i="1" dirty="0">
                <a:solidFill>
                  <a:srgbClr val="7F7F7F"/>
                </a:solidFill>
                <a:cs typeface="Arial" pitchFamily="34" charset="0"/>
              </a:rPr>
              <a:t>2017 : </a:t>
            </a:r>
            <a:r>
              <a:rPr lang="fr-FR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29,9</a:t>
            </a:r>
            <a:r>
              <a:rPr lang="fr-FR" sz="1200" i="1" dirty="0" smtClean="0">
                <a:solidFill>
                  <a:srgbClr val="7F7F7F"/>
                </a:solidFill>
                <a:cs typeface="Arial" pitchFamily="34" charset="0"/>
              </a:rPr>
              <a:t>% </a:t>
            </a:r>
            <a:r>
              <a:rPr lang="fr-FR" sz="1200" i="1" dirty="0">
                <a:solidFill>
                  <a:srgbClr val="7F7F7F"/>
                </a:solidFill>
                <a:cs typeface="Arial" pitchFamily="34" charset="0"/>
              </a:rPr>
              <a:t>; </a:t>
            </a:r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2016 : </a:t>
            </a:r>
            <a:r>
              <a:rPr lang="fr-FR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30,7</a:t>
            </a:r>
            <a:r>
              <a:rPr lang="fr-FR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% </a:t>
            </a:r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; 2015 : </a:t>
            </a:r>
            <a:r>
              <a:rPr lang="fr-FR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28,6</a:t>
            </a:r>
            <a:r>
              <a:rPr lang="fr-FR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% </a:t>
            </a:r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; 2014 : </a:t>
            </a:r>
            <a:r>
              <a:rPr lang="fr-FR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29,5%)</a:t>
            </a:r>
            <a:endParaRPr lang="fr-FR" sz="1200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4336203" y="3105800"/>
            <a:ext cx="430233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/>
            <a:r>
              <a:rPr lang="fr-FR" sz="1200" i="1" dirty="0">
                <a:solidFill>
                  <a:srgbClr val="595959"/>
                </a:solidFill>
                <a:cs typeface="Arial" pitchFamily="34" charset="0"/>
              </a:rPr>
              <a:t>(</a:t>
            </a:r>
            <a:r>
              <a:rPr lang="fr-FR" sz="1200" i="1" dirty="0">
                <a:solidFill>
                  <a:srgbClr val="7F7F7F"/>
                </a:solidFill>
                <a:cs typeface="Arial" pitchFamily="34" charset="0"/>
              </a:rPr>
              <a:t>2017 : </a:t>
            </a:r>
            <a:r>
              <a:rPr lang="fr-FR" sz="1200" i="1" dirty="0" smtClean="0">
                <a:solidFill>
                  <a:srgbClr val="7F7F7F"/>
                </a:solidFill>
                <a:cs typeface="Arial" pitchFamily="34" charset="0"/>
              </a:rPr>
              <a:t>29,1% </a:t>
            </a:r>
            <a:r>
              <a:rPr lang="fr-FR" sz="1200" i="1" dirty="0">
                <a:solidFill>
                  <a:srgbClr val="7F7F7F"/>
                </a:solidFill>
                <a:cs typeface="Arial" pitchFamily="34" charset="0"/>
              </a:rPr>
              <a:t>; </a:t>
            </a:r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2016 : </a:t>
            </a:r>
            <a:r>
              <a:rPr lang="fr-FR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29,8% </a:t>
            </a:r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; 2015 : </a:t>
            </a:r>
            <a:r>
              <a:rPr lang="fr-FR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27,8% </a:t>
            </a:r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; 2014 : </a:t>
            </a:r>
            <a:r>
              <a:rPr lang="fr-FR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27,7%)</a:t>
            </a:r>
            <a:endParaRPr lang="fr-FR" sz="1200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507984" y="1442582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31,6% </a:t>
            </a:r>
            <a:endParaRPr lang="fr-FR" sz="1100" b="1" dirty="0"/>
          </a:p>
        </p:txBody>
      </p:sp>
      <p:sp>
        <p:nvSpPr>
          <p:cNvPr id="61" name="ZoneTexte 60"/>
          <p:cNvSpPr txBox="1"/>
          <p:nvPr/>
        </p:nvSpPr>
        <p:spPr>
          <a:xfrm>
            <a:off x="856307" y="2074632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31,3% </a:t>
            </a:r>
            <a:endParaRPr lang="fr-FR" sz="1100" b="1" dirty="0"/>
          </a:p>
        </p:txBody>
      </p:sp>
      <p:sp>
        <p:nvSpPr>
          <p:cNvPr id="62" name="ZoneTexte 61"/>
          <p:cNvSpPr txBox="1"/>
          <p:nvPr/>
        </p:nvSpPr>
        <p:spPr>
          <a:xfrm>
            <a:off x="969032" y="2768661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28,0% </a:t>
            </a:r>
            <a:endParaRPr lang="fr-FR" sz="1100" b="1" dirty="0"/>
          </a:p>
        </p:txBody>
      </p:sp>
      <p:sp>
        <p:nvSpPr>
          <p:cNvPr id="63" name="ZoneTexte 62"/>
          <p:cNvSpPr txBox="1"/>
          <p:nvPr/>
        </p:nvSpPr>
        <p:spPr>
          <a:xfrm>
            <a:off x="845421" y="3455016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27,0% </a:t>
            </a:r>
            <a:endParaRPr lang="fr-FR" sz="1100" b="1" dirty="0"/>
          </a:p>
        </p:txBody>
      </p:sp>
      <p:sp>
        <p:nvSpPr>
          <p:cNvPr id="64" name="ZoneTexte 63"/>
          <p:cNvSpPr txBox="1"/>
          <p:nvPr/>
        </p:nvSpPr>
        <p:spPr>
          <a:xfrm>
            <a:off x="510772" y="4055461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21,0%</a:t>
            </a:r>
            <a:endParaRPr lang="fr-FR" sz="1100" b="1" dirty="0"/>
          </a:p>
        </p:txBody>
      </p:sp>
      <p:sp>
        <p:nvSpPr>
          <p:cNvPr id="47" name="Rectangle 6"/>
          <p:cNvSpPr>
            <a:spLocks noChangeArrowheads="1"/>
          </p:cNvSpPr>
          <p:nvPr/>
        </p:nvSpPr>
        <p:spPr bwMode="auto">
          <a:xfrm>
            <a:off x="4336203" y="4474634"/>
            <a:ext cx="430233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/>
            <a:r>
              <a:rPr lang="fr-FR" sz="1200" i="1" dirty="0">
                <a:solidFill>
                  <a:srgbClr val="595959"/>
                </a:solidFill>
                <a:cs typeface="Arial" pitchFamily="34" charset="0"/>
              </a:rPr>
              <a:t>(</a:t>
            </a:r>
            <a:r>
              <a:rPr lang="fr-FR" sz="1200" i="1" dirty="0">
                <a:solidFill>
                  <a:srgbClr val="7F7F7F"/>
                </a:solidFill>
                <a:cs typeface="Arial" pitchFamily="34" charset="0"/>
              </a:rPr>
              <a:t>2017 : </a:t>
            </a:r>
            <a:r>
              <a:rPr lang="fr-FR" sz="1200" i="1" dirty="0" smtClean="0">
                <a:solidFill>
                  <a:srgbClr val="7F7F7F"/>
                </a:solidFill>
                <a:cs typeface="Arial" pitchFamily="34" charset="0"/>
              </a:rPr>
              <a:t>21,2% </a:t>
            </a:r>
            <a:r>
              <a:rPr lang="fr-FR" sz="1200" i="1" dirty="0">
                <a:solidFill>
                  <a:srgbClr val="7F7F7F"/>
                </a:solidFill>
                <a:cs typeface="Arial" pitchFamily="34" charset="0"/>
              </a:rPr>
              <a:t>; </a:t>
            </a:r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2016 : </a:t>
            </a:r>
            <a:r>
              <a:rPr lang="fr-FR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19,4% </a:t>
            </a:r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; 2015 : </a:t>
            </a:r>
            <a:r>
              <a:rPr lang="fr-FR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19,4%; </a:t>
            </a:r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2014 : </a:t>
            </a:r>
            <a:r>
              <a:rPr lang="fr-FR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19,5%)</a:t>
            </a:r>
            <a:endParaRPr lang="fr-FR" sz="1200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6305" y="4676796"/>
            <a:ext cx="8786173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</a:rPr>
              <a:t>33,7% </a:t>
            </a:r>
          </a:p>
          <a:p>
            <a:pPr algn="ctr"/>
            <a:r>
              <a:rPr lang="fr-FR" sz="1500" b="1" dirty="0">
                <a:solidFill>
                  <a:schemeClr val="accent1"/>
                </a:solidFill>
              </a:rPr>
              <a:t>des Français énoncent au moins une « fausse solution* » comme étant vraie pour éviter les risques liés à l’alcool sur la route pour eux même (en tant que conducteurs ou passagers d’un véhicule personnel à l’occasion du réveillon du nouvel an) ou pour leurs convives. </a:t>
            </a:r>
            <a:endParaRPr lang="fr-FR" sz="1500" dirty="0">
              <a:solidFill>
                <a:schemeClr val="accent1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178314" y="6039903"/>
            <a:ext cx="8642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 Fausses solutions : attendre une durée suffisante avant de pouvoir prendre le volant / emprunter des  petites routes peu fréquentées, ou conduire lentement </a:t>
            </a:r>
          </a:p>
        </p:txBody>
      </p:sp>
    </p:spTree>
    <p:extLst>
      <p:ext uri="{BB962C8B-B14F-4D97-AF65-F5344CB8AC3E}">
        <p14:creationId xmlns:p14="http://schemas.microsoft.com/office/powerpoint/2010/main" val="3377130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Sommaire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1763713" y="1800000"/>
            <a:ext cx="6802657" cy="45093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cap="none" dirty="0">
                <a:solidFill>
                  <a:srgbClr val="BD0B0B"/>
                </a:solidFill>
              </a:rPr>
              <a:t>Objectifs</a:t>
            </a:r>
          </a:p>
          <a:p>
            <a:pPr marL="0" indent="0">
              <a:buNone/>
            </a:pPr>
            <a:r>
              <a:rPr lang="fr-FR" cap="none" dirty="0">
                <a:solidFill>
                  <a:srgbClr val="BD0B0B"/>
                </a:solidFill>
              </a:rPr>
              <a:t>Méthodologie</a:t>
            </a:r>
          </a:p>
          <a:p>
            <a:pPr marL="0" indent="0">
              <a:buNone/>
            </a:pPr>
            <a:endParaRPr lang="fr-FR" cap="none" dirty="0">
              <a:solidFill>
                <a:srgbClr val="BD0B0B"/>
              </a:solidFill>
            </a:endParaRPr>
          </a:p>
          <a:p>
            <a:pPr marL="0" indent="0">
              <a:buNone/>
            </a:pPr>
            <a:r>
              <a:rPr lang="fr-FR" cap="none" dirty="0">
                <a:solidFill>
                  <a:srgbClr val="BD0B0B"/>
                </a:solidFill>
              </a:rPr>
              <a:t>Principaux enseignements</a:t>
            </a:r>
          </a:p>
          <a:p>
            <a:pPr marL="0" indent="0">
              <a:buNone/>
            </a:pPr>
            <a:r>
              <a:rPr lang="fr-FR" cap="none" dirty="0">
                <a:solidFill>
                  <a:srgbClr val="BD0B0B"/>
                </a:solidFill>
              </a:rPr>
              <a:t>Préambule : Structure de l’échantillon national représentatif</a:t>
            </a:r>
          </a:p>
          <a:p>
            <a:pPr marL="0" indent="0">
              <a:buNone/>
            </a:pPr>
            <a:r>
              <a:rPr lang="fr-FR" cap="none" dirty="0">
                <a:solidFill>
                  <a:srgbClr val="BD0B0B"/>
                </a:solidFill>
              </a:rPr>
              <a:t>	</a:t>
            </a:r>
          </a:p>
          <a:p>
            <a:r>
              <a:rPr lang="fr-FR" cap="none" dirty="0" smtClean="0">
                <a:solidFill>
                  <a:srgbClr val="BD0B0B"/>
                </a:solidFill>
              </a:rPr>
              <a:t>Soirée du </a:t>
            </a:r>
            <a:r>
              <a:rPr lang="fr-FR" cap="none" dirty="0">
                <a:solidFill>
                  <a:srgbClr val="BD0B0B"/>
                </a:solidFill>
              </a:rPr>
              <a:t>nouvel an : avec qui ? où ?		</a:t>
            </a:r>
          </a:p>
          <a:p>
            <a:r>
              <a:rPr lang="fr-FR" cap="none" dirty="0">
                <a:solidFill>
                  <a:srgbClr val="BD0B0B"/>
                </a:solidFill>
              </a:rPr>
              <a:t>Intentions de consommation d’alcool à l’occasion du réveillon du nouvel an </a:t>
            </a:r>
            <a:endParaRPr lang="fr-FR" cap="none" dirty="0" smtClean="0">
              <a:solidFill>
                <a:srgbClr val="BD0B0B"/>
              </a:solidFill>
            </a:endParaRPr>
          </a:p>
          <a:p>
            <a:r>
              <a:rPr lang="fr-FR" cap="none" dirty="0" smtClean="0">
                <a:solidFill>
                  <a:srgbClr val="BD0B0B"/>
                </a:solidFill>
              </a:rPr>
              <a:t>Intentions </a:t>
            </a:r>
            <a:r>
              <a:rPr lang="fr-FR" cap="none" dirty="0">
                <a:solidFill>
                  <a:srgbClr val="BD0B0B"/>
                </a:solidFill>
              </a:rPr>
              <a:t>de déplacements à l’occasion du réveillon du nouvel  </a:t>
            </a:r>
            <a:r>
              <a:rPr lang="fr-FR" cap="none" dirty="0" smtClean="0">
                <a:solidFill>
                  <a:srgbClr val="BD0B0B"/>
                </a:solidFill>
              </a:rPr>
              <a:t>an</a:t>
            </a:r>
            <a:r>
              <a:rPr lang="fr-FR" cap="none" dirty="0">
                <a:solidFill>
                  <a:srgbClr val="BD0B0B"/>
                </a:solidFill>
              </a:rPr>
              <a:t>	</a:t>
            </a:r>
          </a:p>
          <a:p>
            <a:r>
              <a:rPr lang="fr-FR" cap="none" dirty="0">
                <a:solidFill>
                  <a:srgbClr val="BD0B0B"/>
                </a:solidFill>
              </a:rPr>
              <a:t>Attitudes face à l’alcool 			 </a:t>
            </a:r>
          </a:p>
          <a:p>
            <a:r>
              <a:rPr lang="fr-FR" cap="none" dirty="0">
                <a:solidFill>
                  <a:srgbClr val="BD0B0B"/>
                </a:solidFill>
              </a:rPr>
              <a:t>Connaissance et efficacité perçue des actions de prévention	</a:t>
            </a:r>
          </a:p>
        </p:txBody>
      </p:sp>
    </p:spTree>
    <p:extLst>
      <p:ext uri="{BB962C8B-B14F-4D97-AF65-F5344CB8AC3E}">
        <p14:creationId xmlns:p14="http://schemas.microsoft.com/office/powerpoint/2010/main" val="547467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>
          <a:xfrm>
            <a:off x="522000" y="44624"/>
            <a:ext cx="8100000" cy="615553"/>
          </a:xfrm>
        </p:spPr>
        <p:txBody>
          <a:bodyPr/>
          <a:lstStyle/>
          <a:p>
            <a:r>
              <a:rPr lang="fr-FR" dirty="0"/>
              <a:t>Présence à l’occasion d’une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>
          <a:xfrm>
            <a:off x="522000" y="512624"/>
            <a:ext cx="8100000" cy="615553"/>
          </a:xfrm>
        </p:spPr>
        <p:txBody>
          <a:bodyPr/>
          <a:lstStyle/>
          <a:p>
            <a:r>
              <a:rPr lang="fr-FR" dirty="0"/>
              <a:t>situation à risque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181175" y="2394754"/>
            <a:ext cx="68517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chemeClr val="accent2"/>
                </a:solidFill>
              </a:rPr>
              <a:t>38,4%</a:t>
            </a:r>
            <a:r>
              <a:rPr lang="fr-FR" sz="1400" b="1" dirty="0">
                <a:solidFill>
                  <a:schemeClr val="accent2"/>
                </a:solidFill>
              </a:rPr>
              <a:t> </a:t>
            </a:r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(</a:t>
            </a:r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2017 : 36,0% </a:t>
            </a:r>
            <a:r>
              <a:rPr lang="fr-FR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)  </a:t>
            </a:r>
            <a:r>
              <a:rPr lang="fr-FR" sz="2000" b="1" dirty="0">
                <a:solidFill>
                  <a:schemeClr val="accent3"/>
                </a:solidFill>
              </a:rPr>
              <a:t>des Français pensent avoir déjà passé un réveillon du nouvel an avec une personne ayant repris le volant en ayant </a:t>
            </a:r>
            <a:r>
              <a:rPr lang="fr-FR" sz="2000" b="1" dirty="0" smtClean="0">
                <a:solidFill>
                  <a:schemeClr val="accent3"/>
                </a:solidFill>
              </a:rPr>
              <a:t>dépassé </a:t>
            </a:r>
            <a:endParaRPr lang="fr-FR" sz="2000" b="1" dirty="0">
              <a:solidFill>
                <a:schemeClr val="accent3"/>
              </a:solidFill>
            </a:endParaRPr>
          </a:p>
          <a:p>
            <a:pPr algn="ctr"/>
            <a:r>
              <a:rPr lang="fr-FR" sz="2000" b="1" dirty="0">
                <a:solidFill>
                  <a:schemeClr val="accent3"/>
                </a:solidFill>
              </a:rPr>
              <a:t>le taux d’alcool légal autorisé. 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48" y="2781344"/>
            <a:ext cx="1384429" cy="118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87090" y="2357805"/>
            <a:ext cx="859644" cy="1396435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0" y="1649755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lnSpc>
                <a:spcPct val="150000"/>
              </a:lnSpc>
            </a:pPr>
            <a:r>
              <a:rPr lang="fr-FR" sz="2000" b="1" dirty="0">
                <a:solidFill>
                  <a:schemeClr val="accent3"/>
                </a:solidFill>
              </a:rPr>
              <a:t>Un risque bien réel de l’aveu même des Français : </a:t>
            </a:r>
          </a:p>
        </p:txBody>
      </p:sp>
      <p:sp>
        <p:nvSpPr>
          <p:cNvPr id="10" name="Espace réservé du texte 28"/>
          <p:cNvSpPr>
            <a:spLocks noGrp="1"/>
          </p:cNvSpPr>
          <p:nvPr>
            <p:ph type="body" sz="quarter" idx="14"/>
          </p:nvPr>
        </p:nvSpPr>
        <p:spPr>
          <a:xfrm>
            <a:off x="520876" y="6669384"/>
            <a:ext cx="8100000" cy="216000"/>
          </a:xfrm>
        </p:spPr>
        <p:txBody>
          <a:bodyPr/>
          <a:lstStyle/>
          <a:p>
            <a:pPr lvl="0"/>
            <a:r>
              <a:rPr lang="fr-FR" sz="1000" b="0" i="1" cap="none" dirty="0">
                <a:solidFill>
                  <a:schemeClr val="tx2"/>
                </a:solidFill>
              </a:rPr>
              <a:t>Base : Français de 18 ans et plus : 1 000 personnes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05094A19-2099-49F3-8F06-76B079A3CD6B}"/>
              </a:ext>
            </a:extLst>
          </p:cNvPr>
          <p:cNvSpPr txBox="1"/>
          <p:nvPr/>
        </p:nvSpPr>
        <p:spPr>
          <a:xfrm>
            <a:off x="5958408" y="6407750"/>
            <a:ext cx="25502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rgbClr val="008000"/>
                </a:solidFill>
                <a:sym typeface="Wingdings"/>
              </a:rPr>
              <a:t></a:t>
            </a:r>
            <a:r>
              <a:rPr lang="fr-FR" sz="1100" dirty="0">
                <a:solidFill>
                  <a:srgbClr val="FF0000"/>
                </a:solidFill>
                <a:sym typeface="Wingdings"/>
              </a:rPr>
              <a:t> </a:t>
            </a:r>
            <a:r>
              <a:rPr lang="fr-FR" sz="10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Evolution significative vs 2017</a:t>
            </a:r>
          </a:p>
        </p:txBody>
      </p:sp>
    </p:spTree>
    <p:extLst>
      <p:ext uri="{BB962C8B-B14F-4D97-AF65-F5344CB8AC3E}">
        <p14:creationId xmlns:p14="http://schemas.microsoft.com/office/powerpoint/2010/main" val="1201059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755576" y="2492896"/>
            <a:ext cx="3816424" cy="198017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4000" dirty="0"/>
              <a:t>Connaissances </a:t>
            </a:r>
          </a:p>
          <a:p>
            <a:pPr>
              <a:spcBef>
                <a:spcPts val="0"/>
              </a:spcBef>
            </a:pPr>
            <a:r>
              <a:rPr lang="fr-FR" sz="4000" dirty="0"/>
              <a:t>des Français en matière d’alcool au volant</a:t>
            </a:r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40768"/>
            <a:ext cx="3960440" cy="3960440"/>
          </a:xfrm>
        </p:spPr>
      </p:pic>
    </p:spTree>
    <p:extLst>
      <p:ext uri="{BB962C8B-B14F-4D97-AF65-F5344CB8AC3E}">
        <p14:creationId xmlns:p14="http://schemas.microsoft.com/office/powerpoint/2010/main" val="2881708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>
          <a:xfrm>
            <a:off x="522000" y="44624"/>
            <a:ext cx="8100000" cy="615553"/>
          </a:xfrm>
        </p:spPr>
        <p:txBody>
          <a:bodyPr/>
          <a:lstStyle/>
          <a:p>
            <a:r>
              <a:rPr lang="fr-FR" dirty="0"/>
              <a:t>Connaissances des Français en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>
          <a:xfrm>
            <a:off x="522000" y="512624"/>
            <a:ext cx="8100000" cy="615553"/>
          </a:xfrm>
        </p:spPr>
        <p:txBody>
          <a:bodyPr/>
          <a:lstStyle/>
          <a:p>
            <a:r>
              <a:rPr lang="fr-FR" dirty="0"/>
              <a:t>matière d’alcool au volant</a:t>
            </a:r>
          </a:p>
        </p:txBody>
      </p:sp>
      <p:sp>
        <p:nvSpPr>
          <p:cNvPr id="8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520876" y="1256837"/>
            <a:ext cx="8209851" cy="5484531"/>
          </a:xfrm>
          <a:prstGeom prst="rect">
            <a:avLst/>
          </a:prstGeom>
        </p:spPr>
        <p:txBody>
          <a:bodyPr>
            <a:noAutofit/>
          </a:bodyPr>
          <a:lstStyle/>
          <a:p>
            <a:pPr lvl="2">
              <a:lnSpc>
                <a:spcPct val="150000"/>
              </a:lnSpc>
            </a:pPr>
            <a:r>
              <a:rPr lang="fr-FR" sz="2000" b="1" dirty="0">
                <a:solidFill>
                  <a:schemeClr val="accent1"/>
                </a:solidFill>
              </a:rPr>
              <a:t>Une connaissance toujours parcellaire sur l’alcoolémie et les risques encourus.</a:t>
            </a:r>
          </a:p>
          <a:p>
            <a:pPr marL="342900" lvl="2" indent="-342900">
              <a:lnSpc>
                <a:spcPct val="150000"/>
              </a:lnSpc>
              <a:buBlip>
                <a:blip r:embed="rId2"/>
              </a:buBlip>
            </a:pPr>
            <a:r>
              <a:rPr lang="fr-FR" sz="2400" b="1" dirty="0" smtClean="0">
                <a:solidFill>
                  <a:srgbClr val="00367C"/>
                </a:solidFill>
              </a:rPr>
              <a:t>61,6</a:t>
            </a:r>
            <a:r>
              <a:rPr lang="fr-FR" sz="2400" b="1" dirty="0">
                <a:solidFill>
                  <a:srgbClr val="00367C"/>
                </a:solidFill>
              </a:rPr>
              <a:t>% </a:t>
            </a:r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(2017 : 62,2% </a:t>
            </a:r>
            <a:r>
              <a:rPr lang="fr-FR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r>
              <a:rPr lang="fr-FR" sz="1800" b="1" dirty="0">
                <a:solidFill>
                  <a:schemeClr val="accent1"/>
                </a:solidFill>
              </a:rPr>
              <a:t>des Français pensent que même en limitant sa consommation d’alcool, le doute d’être au dessus du taux autorisé peut exister</a:t>
            </a:r>
          </a:p>
          <a:p>
            <a:pPr marL="342900" lvl="2" indent="-342900">
              <a:lnSpc>
                <a:spcPct val="150000"/>
              </a:lnSpc>
              <a:buBlip>
                <a:blip r:embed="rId2"/>
              </a:buBlip>
            </a:pPr>
            <a:r>
              <a:rPr lang="fr-FR" sz="2400" b="1" dirty="0">
                <a:solidFill>
                  <a:srgbClr val="00367C"/>
                </a:solidFill>
              </a:rPr>
              <a:t>51,6% </a:t>
            </a:r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(2017 : 47,7% </a:t>
            </a:r>
            <a:r>
              <a:rPr lang="fr-FR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r>
              <a:rPr lang="fr-FR" sz="1800" b="1" dirty="0">
                <a:solidFill>
                  <a:schemeClr val="accent1"/>
                </a:solidFill>
              </a:rPr>
              <a:t>des Français ne connaissent pas le temps d’élimination de l’alcool (1 à 2 heures par verre d’alcool consommé</a:t>
            </a:r>
            <a:r>
              <a:rPr lang="fr-FR" sz="1800" b="1" dirty="0" smtClean="0">
                <a:solidFill>
                  <a:schemeClr val="accent1"/>
                </a:solidFill>
              </a:rPr>
              <a:t>)</a:t>
            </a:r>
          </a:p>
          <a:p>
            <a:pPr marL="342900" lvl="2" indent="-342900">
              <a:lnSpc>
                <a:spcPct val="150000"/>
              </a:lnSpc>
              <a:buBlip>
                <a:blip r:embed="rId2"/>
              </a:buBlip>
            </a:pPr>
            <a:r>
              <a:rPr lang="fr-FR" sz="2400" b="1" dirty="0">
                <a:solidFill>
                  <a:srgbClr val="00367C"/>
                </a:solidFill>
              </a:rPr>
              <a:t>61,6% </a:t>
            </a:r>
            <a:r>
              <a:rPr lang="fr-FR" sz="1200" i="1" cap="all" dirty="0">
                <a:solidFill>
                  <a:prstClr val="black">
                    <a:lumMod val="50000"/>
                    <a:lumOff val="50000"/>
                  </a:prstClr>
                </a:solidFill>
              </a:rPr>
              <a:t>(2017 : </a:t>
            </a:r>
            <a:r>
              <a:rPr lang="fr-FR" sz="1200" i="1" cap="all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62,2% ) </a:t>
            </a:r>
            <a:r>
              <a:rPr lang="fr-FR" sz="1800" b="1" dirty="0" smtClean="0">
                <a:solidFill>
                  <a:schemeClr val="accent1"/>
                </a:solidFill>
              </a:rPr>
              <a:t>des </a:t>
            </a:r>
            <a:r>
              <a:rPr lang="fr-FR" sz="1800" b="1" dirty="0">
                <a:solidFill>
                  <a:schemeClr val="accent1"/>
                </a:solidFill>
              </a:rPr>
              <a:t>Français ont un doute quant au dépassement du seuil autorisé. </a:t>
            </a:r>
          </a:p>
        </p:txBody>
      </p:sp>
      <p:sp>
        <p:nvSpPr>
          <p:cNvPr id="6" name="Espace réservé du texte 28"/>
          <p:cNvSpPr>
            <a:spLocks noGrp="1"/>
          </p:cNvSpPr>
          <p:nvPr>
            <p:ph type="body" sz="quarter" idx="14"/>
          </p:nvPr>
        </p:nvSpPr>
        <p:spPr>
          <a:xfrm>
            <a:off x="520876" y="6669384"/>
            <a:ext cx="8100000" cy="216000"/>
          </a:xfrm>
        </p:spPr>
        <p:txBody>
          <a:bodyPr/>
          <a:lstStyle/>
          <a:p>
            <a:pPr lvl="0"/>
            <a:r>
              <a:rPr lang="fr-FR" sz="1000" b="0" i="1" cap="none" dirty="0">
                <a:solidFill>
                  <a:schemeClr val="tx2"/>
                </a:solidFill>
              </a:rPr>
              <a:t>Base : Français de 18 ans et plus : 1 000 personnes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05094A19-2099-49F3-8F06-76B079A3CD6B}"/>
              </a:ext>
            </a:extLst>
          </p:cNvPr>
          <p:cNvSpPr txBox="1"/>
          <p:nvPr/>
        </p:nvSpPr>
        <p:spPr>
          <a:xfrm>
            <a:off x="5958408" y="6407750"/>
            <a:ext cx="25502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rgbClr val="008000"/>
                </a:solidFill>
                <a:sym typeface="Wingdings"/>
              </a:rPr>
              <a:t></a:t>
            </a:r>
            <a:r>
              <a:rPr lang="fr-FR" sz="1100" dirty="0">
                <a:solidFill>
                  <a:srgbClr val="FF0000"/>
                </a:solidFill>
                <a:sym typeface="Wingdings"/>
              </a:rPr>
              <a:t> </a:t>
            </a:r>
            <a:r>
              <a:rPr lang="fr-FR" sz="10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Evolution significative vs 2017</a:t>
            </a:r>
          </a:p>
        </p:txBody>
      </p:sp>
    </p:spTree>
    <p:extLst>
      <p:ext uri="{BB962C8B-B14F-4D97-AF65-F5344CB8AC3E}">
        <p14:creationId xmlns:p14="http://schemas.microsoft.com/office/powerpoint/2010/main" val="2684257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Bénédicte MADELENEAU</a:t>
            </a:r>
          </a:p>
          <a:p>
            <a:r>
              <a:rPr lang="fr-FR" dirty="0"/>
              <a:t>06 32 18 87 59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b.madeleneau@moai-etudes.fr</a:t>
            </a:r>
          </a:p>
        </p:txBody>
      </p:sp>
    </p:spTree>
    <p:extLst>
      <p:ext uri="{BB962C8B-B14F-4D97-AF65-F5344CB8AC3E}">
        <p14:creationId xmlns:p14="http://schemas.microsoft.com/office/powerpoint/2010/main" val="2177690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16376" y="698074"/>
            <a:ext cx="6840000" cy="780799"/>
          </a:xfrm>
        </p:spPr>
        <p:txBody>
          <a:bodyPr/>
          <a:lstStyle/>
          <a:p>
            <a:r>
              <a:rPr lang="fr-FR" b="1" dirty="0"/>
              <a:t>Objectifs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1400448" y="2060849"/>
            <a:ext cx="7131992" cy="4078077"/>
          </a:xfrm>
        </p:spPr>
        <p:txBody>
          <a:bodyPr>
            <a:noAutofit/>
          </a:bodyPr>
          <a:lstStyle/>
          <a:p>
            <a:pPr lvl="1"/>
            <a:r>
              <a:rPr lang="fr-FR" sz="1800" dirty="0"/>
              <a:t>La présente enquête vise à : </a:t>
            </a:r>
          </a:p>
          <a:p>
            <a:pPr lvl="1"/>
            <a:endParaRPr lang="fr-FR" sz="1800" dirty="0"/>
          </a:p>
          <a:p>
            <a:pPr lvl="3"/>
            <a:r>
              <a:rPr lang="fr-FR" sz="1600" dirty="0"/>
              <a:t>Connaître les intentions de sortie des Français à l’occasion du réveillon du nouvel an</a:t>
            </a:r>
          </a:p>
          <a:p>
            <a:pPr lvl="3"/>
            <a:endParaRPr lang="fr-FR" sz="1600" dirty="0"/>
          </a:p>
          <a:p>
            <a:pPr lvl="3"/>
            <a:r>
              <a:rPr lang="fr-FR" sz="1600" dirty="0"/>
              <a:t>Mesurer la part d’entre eux qui prévoit de conduire et ceux qui envisagent de consommer de l’alcool</a:t>
            </a:r>
          </a:p>
          <a:p>
            <a:pPr lvl="3"/>
            <a:endParaRPr lang="fr-FR" sz="1600" dirty="0"/>
          </a:p>
          <a:p>
            <a:pPr lvl="3"/>
            <a:r>
              <a:rPr lang="fr-FR" sz="1600" dirty="0"/>
              <a:t>Identifier les dispositions particulières prises pour éviter les accidents de la circulation liés à l’alcool</a:t>
            </a:r>
          </a:p>
          <a:p>
            <a:pPr lvl="3"/>
            <a:endParaRPr lang="fr-FR" sz="1600" dirty="0"/>
          </a:p>
          <a:p>
            <a:pPr lvl="3"/>
            <a:r>
              <a:rPr lang="fr-FR" sz="1600" dirty="0"/>
              <a:t>Appréhender les connaissances des Français en matière d’alcool au volant</a:t>
            </a:r>
          </a:p>
        </p:txBody>
      </p:sp>
    </p:spTree>
    <p:extLst>
      <p:ext uri="{BB962C8B-B14F-4D97-AF65-F5344CB8AC3E}">
        <p14:creationId xmlns:p14="http://schemas.microsoft.com/office/powerpoint/2010/main" val="2804360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16376" y="698074"/>
            <a:ext cx="6840000" cy="780799"/>
          </a:xfrm>
        </p:spPr>
        <p:txBody>
          <a:bodyPr/>
          <a:lstStyle/>
          <a:p>
            <a:r>
              <a:rPr lang="fr-FR" b="1" dirty="0"/>
              <a:t>Méthodologie</a:t>
            </a:r>
            <a:endParaRPr lang="fr-FR" dirty="0"/>
          </a:p>
        </p:txBody>
      </p:sp>
      <p:sp>
        <p:nvSpPr>
          <p:cNvPr id="5" name="Forme libre 4"/>
          <p:cNvSpPr/>
          <p:nvPr/>
        </p:nvSpPr>
        <p:spPr>
          <a:xfrm>
            <a:off x="2771799" y="1916834"/>
            <a:ext cx="4651127" cy="1217877"/>
          </a:xfrm>
          <a:custGeom>
            <a:avLst/>
            <a:gdLst>
              <a:gd name="connsiteX0" fmla="*/ 202983 w 1217876"/>
              <a:gd name="connsiteY0" fmla="*/ 0 h 5558455"/>
              <a:gd name="connsiteX1" fmla="*/ 1014893 w 1217876"/>
              <a:gd name="connsiteY1" fmla="*/ 0 h 5558455"/>
              <a:gd name="connsiteX2" fmla="*/ 1158424 w 1217876"/>
              <a:gd name="connsiteY2" fmla="*/ 59453 h 5558455"/>
              <a:gd name="connsiteX3" fmla="*/ 1217876 w 1217876"/>
              <a:gd name="connsiteY3" fmla="*/ 202984 h 5558455"/>
              <a:gd name="connsiteX4" fmla="*/ 1217876 w 1217876"/>
              <a:gd name="connsiteY4" fmla="*/ 5558455 h 5558455"/>
              <a:gd name="connsiteX5" fmla="*/ 1217876 w 1217876"/>
              <a:gd name="connsiteY5" fmla="*/ 5558455 h 5558455"/>
              <a:gd name="connsiteX6" fmla="*/ 1217876 w 1217876"/>
              <a:gd name="connsiteY6" fmla="*/ 5558455 h 5558455"/>
              <a:gd name="connsiteX7" fmla="*/ 0 w 1217876"/>
              <a:gd name="connsiteY7" fmla="*/ 5558455 h 5558455"/>
              <a:gd name="connsiteX8" fmla="*/ 0 w 1217876"/>
              <a:gd name="connsiteY8" fmla="*/ 5558455 h 5558455"/>
              <a:gd name="connsiteX9" fmla="*/ 0 w 1217876"/>
              <a:gd name="connsiteY9" fmla="*/ 5558455 h 5558455"/>
              <a:gd name="connsiteX10" fmla="*/ 0 w 1217876"/>
              <a:gd name="connsiteY10" fmla="*/ 202983 h 5558455"/>
              <a:gd name="connsiteX11" fmla="*/ 59453 w 1217876"/>
              <a:gd name="connsiteY11" fmla="*/ 59452 h 5558455"/>
              <a:gd name="connsiteX12" fmla="*/ 202984 w 1217876"/>
              <a:gd name="connsiteY12" fmla="*/ 0 h 5558455"/>
              <a:gd name="connsiteX13" fmla="*/ 202983 w 1217876"/>
              <a:gd name="connsiteY13" fmla="*/ 0 h 5558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7876" h="5558455">
                <a:moveTo>
                  <a:pt x="1217876" y="926427"/>
                </a:moveTo>
                <a:lnTo>
                  <a:pt x="1217876" y="4632028"/>
                </a:lnTo>
                <a:cubicBezTo>
                  <a:pt x="1217876" y="4877729"/>
                  <a:pt x="1213190" y="5113371"/>
                  <a:pt x="1204850" y="5287111"/>
                </a:cubicBezTo>
                <a:cubicBezTo>
                  <a:pt x="1196509" y="5460850"/>
                  <a:pt x="1185197" y="5558453"/>
                  <a:pt x="1173401" y="5558453"/>
                </a:cubicBezTo>
                <a:lnTo>
                  <a:pt x="0" y="5558453"/>
                </a:lnTo>
                <a:lnTo>
                  <a:pt x="0" y="5558453"/>
                </a:lnTo>
                <a:lnTo>
                  <a:pt x="0" y="5558453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1173402" y="2"/>
                </a:lnTo>
                <a:cubicBezTo>
                  <a:pt x="1185197" y="2"/>
                  <a:pt x="1196509" y="97609"/>
                  <a:pt x="1204850" y="271349"/>
                </a:cubicBezTo>
                <a:cubicBezTo>
                  <a:pt x="1213190" y="445089"/>
                  <a:pt x="1217876" y="680726"/>
                  <a:pt x="1217876" y="926432"/>
                </a:cubicBezTo>
                <a:lnTo>
                  <a:pt x="1217876" y="926427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83277" rIns="307102" bIns="183278" numCol="1" spcCol="1270" anchor="ctr" anchorCtr="0">
            <a:noAutofit/>
          </a:bodyPr>
          <a:lstStyle/>
          <a:p>
            <a:pPr marL="285750" lvl="3" indent="-285750" algn="just">
              <a:buBlip>
                <a:blip r:embed="rId2"/>
              </a:buBlip>
              <a:defRPr/>
            </a:pPr>
            <a:r>
              <a:rPr lang="fr-FR" sz="1600" dirty="0">
                <a:solidFill>
                  <a:srgbClr val="39475C"/>
                </a:solidFill>
                <a:latin typeface="Arial" pitchFamily="34" charset="0"/>
                <a:cs typeface="Arial" pitchFamily="34" charset="0"/>
              </a:rPr>
              <a:t>Méthode des quotas </a:t>
            </a:r>
          </a:p>
          <a:p>
            <a:pPr marL="285750" lvl="3" indent="-285750" algn="just">
              <a:buBlip>
                <a:blip r:embed="rId2"/>
              </a:buBlip>
              <a:defRPr/>
            </a:pPr>
            <a:r>
              <a:rPr lang="fr-FR" sz="1600" dirty="0">
                <a:solidFill>
                  <a:srgbClr val="39475C"/>
                </a:solidFill>
                <a:latin typeface="Arial" pitchFamily="34" charset="0"/>
                <a:cs typeface="Arial" pitchFamily="34" charset="0"/>
              </a:rPr>
              <a:t>1000 individus, constituant un échantillon représentatif de la population Française, âgés de 18 ans et plus.</a:t>
            </a:r>
          </a:p>
        </p:txBody>
      </p:sp>
      <p:sp>
        <p:nvSpPr>
          <p:cNvPr id="8" name="Forme libre 7"/>
          <p:cNvSpPr/>
          <p:nvPr/>
        </p:nvSpPr>
        <p:spPr>
          <a:xfrm>
            <a:off x="2771799" y="3515295"/>
            <a:ext cx="4651128" cy="1217877"/>
          </a:xfrm>
          <a:custGeom>
            <a:avLst/>
            <a:gdLst>
              <a:gd name="connsiteX0" fmla="*/ 202983 w 1217876"/>
              <a:gd name="connsiteY0" fmla="*/ 0 h 5576299"/>
              <a:gd name="connsiteX1" fmla="*/ 1014893 w 1217876"/>
              <a:gd name="connsiteY1" fmla="*/ 0 h 5576299"/>
              <a:gd name="connsiteX2" fmla="*/ 1158424 w 1217876"/>
              <a:gd name="connsiteY2" fmla="*/ 59453 h 5576299"/>
              <a:gd name="connsiteX3" fmla="*/ 1217876 w 1217876"/>
              <a:gd name="connsiteY3" fmla="*/ 202984 h 5576299"/>
              <a:gd name="connsiteX4" fmla="*/ 1217876 w 1217876"/>
              <a:gd name="connsiteY4" fmla="*/ 5576299 h 5576299"/>
              <a:gd name="connsiteX5" fmla="*/ 1217876 w 1217876"/>
              <a:gd name="connsiteY5" fmla="*/ 5576299 h 5576299"/>
              <a:gd name="connsiteX6" fmla="*/ 1217876 w 1217876"/>
              <a:gd name="connsiteY6" fmla="*/ 5576299 h 5576299"/>
              <a:gd name="connsiteX7" fmla="*/ 0 w 1217876"/>
              <a:gd name="connsiteY7" fmla="*/ 5576299 h 5576299"/>
              <a:gd name="connsiteX8" fmla="*/ 0 w 1217876"/>
              <a:gd name="connsiteY8" fmla="*/ 5576299 h 5576299"/>
              <a:gd name="connsiteX9" fmla="*/ 0 w 1217876"/>
              <a:gd name="connsiteY9" fmla="*/ 5576299 h 5576299"/>
              <a:gd name="connsiteX10" fmla="*/ 0 w 1217876"/>
              <a:gd name="connsiteY10" fmla="*/ 202983 h 5576299"/>
              <a:gd name="connsiteX11" fmla="*/ 59453 w 1217876"/>
              <a:gd name="connsiteY11" fmla="*/ 59452 h 5576299"/>
              <a:gd name="connsiteX12" fmla="*/ 202984 w 1217876"/>
              <a:gd name="connsiteY12" fmla="*/ 0 h 5576299"/>
              <a:gd name="connsiteX13" fmla="*/ 202983 w 1217876"/>
              <a:gd name="connsiteY13" fmla="*/ 0 h 5576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7876" h="5576299">
                <a:moveTo>
                  <a:pt x="1217876" y="929401"/>
                </a:moveTo>
                <a:lnTo>
                  <a:pt x="1217876" y="4646898"/>
                </a:lnTo>
                <a:cubicBezTo>
                  <a:pt x="1217876" y="4893388"/>
                  <a:pt x="1213205" y="5129786"/>
                  <a:pt x="1204891" y="5304084"/>
                </a:cubicBezTo>
                <a:cubicBezTo>
                  <a:pt x="1196577" y="5478381"/>
                  <a:pt x="1185301" y="5576297"/>
                  <a:pt x="1173544" y="5576297"/>
                </a:cubicBezTo>
                <a:lnTo>
                  <a:pt x="0" y="5576297"/>
                </a:lnTo>
                <a:lnTo>
                  <a:pt x="0" y="5576297"/>
                </a:lnTo>
                <a:lnTo>
                  <a:pt x="0" y="5576297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1173544" y="2"/>
                </a:lnTo>
                <a:cubicBezTo>
                  <a:pt x="1185301" y="2"/>
                  <a:pt x="1196578" y="97922"/>
                  <a:pt x="1204891" y="272220"/>
                </a:cubicBezTo>
                <a:cubicBezTo>
                  <a:pt x="1213205" y="446518"/>
                  <a:pt x="1217876" y="682911"/>
                  <a:pt x="1217876" y="929406"/>
                </a:cubicBezTo>
                <a:lnTo>
                  <a:pt x="1217876" y="929401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83277" rIns="307102" bIns="183278" numCol="1" spcCol="1270" anchor="ctr" anchorCtr="0">
            <a:noAutofit/>
          </a:bodyPr>
          <a:lstStyle/>
          <a:p>
            <a:pPr marL="285750" lvl="3" indent="-285750" algn="just">
              <a:lnSpc>
                <a:spcPts val="1800"/>
              </a:lnSpc>
              <a:spcBef>
                <a:spcPct val="0"/>
              </a:spcBef>
              <a:spcAft>
                <a:spcPts val="300"/>
              </a:spcAft>
              <a:buBlip>
                <a:blip r:embed="rId2"/>
              </a:buBlip>
              <a:defRPr/>
            </a:pPr>
            <a:r>
              <a:rPr lang="fr-FR" sz="1600" dirty="0">
                <a:solidFill>
                  <a:srgbClr val="39475C"/>
                </a:solidFill>
                <a:latin typeface="Arial" pitchFamily="34" charset="0"/>
                <a:cs typeface="Arial" pitchFamily="34" charset="0"/>
              </a:rPr>
              <a:t>Enquête réalisée par Internet</a:t>
            </a:r>
          </a:p>
          <a:p>
            <a:pPr marL="285750" lvl="3" indent="-285750" algn="just">
              <a:lnSpc>
                <a:spcPts val="1800"/>
              </a:lnSpc>
              <a:spcBef>
                <a:spcPct val="0"/>
              </a:spcBef>
              <a:spcAft>
                <a:spcPts val="300"/>
              </a:spcAft>
              <a:buBlip>
                <a:blip r:embed="rId2"/>
              </a:buBlip>
              <a:defRPr/>
            </a:pPr>
            <a:r>
              <a:rPr lang="fr-FR" sz="1600" dirty="0">
                <a:solidFill>
                  <a:srgbClr val="39475C"/>
                </a:solidFill>
                <a:latin typeface="Arial" pitchFamily="34" charset="0"/>
                <a:cs typeface="Arial" pitchFamily="34" charset="0"/>
              </a:rPr>
              <a:t>Quotas sur l'âge, le sexe de </a:t>
            </a:r>
            <a:r>
              <a:rPr lang="fr-FR" sz="1600" dirty="0" smtClean="0">
                <a:solidFill>
                  <a:srgbClr val="39475C"/>
                </a:solidFill>
                <a:latin typeface="Arial" pitchFamily="34" charset="0"/>
                <a:cs typeface="Arial" pitchFamily="34" charset="0"/>
              </a:rPr>
              <a:t>l’interviewé, </a:t>
            </a:r>
            <a:r>
              <a:rPr lang="fr-FR" sz="1600" dirty="0">
                <a:solidFill>
                  <a:srgbClr val="39475C"/>
                </a:solidFill>
                <a:latin typeface="Arial" pitchFamily="34" charset="0"/>
                <a:cs typeface="Arial" pitchFamily="34" charset="0"/>
              </a:rPr>
              <a:t>la région et la taille d’agglomération afin de garantir la représentativité nationale de l’échantillon. </a:t>
            </a:r>
          </a:p>
        </p:txBody>
      </p:sp>
      <p:sp>
        <p:nvSpPr>
          <p:cNvPr id="10" name="Forme libre 9"/>
          <p:cNvSpPr/>
          <p:nvPr/>
        </p:nvSpPr>
        <p:spPr>
          <a:xfrm>
            <a:off x="2771799" y="5113756"/>
            <a:ext cx="4651128" cy="1217877"/>
          </a:xfrm>
          <a:custGeom>
            <a:avLst/>
            <a:gdLst>
              <a:gd name="connsiteX0" fmla="*/ 202983 w 1217876"/>
              <a:gd name="connsiteY0" fmla="*/ 0 h 5576299"/>
              <a:gd name="connsiteX1" fmla="*/ 1014893 w 1217876"/>
              <a:gd name="connsiteY1" fmla="*/ 0 h 5576299"/>
              <a:gd name="connsiteX2" fmla="*/ 1158424 w 1217876"/>
              <a:gd name="connsiteY2" fmla="*/ 59453 h 5576299"/>
              <a:gd name="connsiteX3" fmla="*/ 1217876 w 1217876"/>
              <a:gd name="connsiteY3" fmla="*/ 202984 h 5576299"/>
              <a:gd name="connsiteX4" fmla="*/ 1217876 w 1217876"/>
              <a:gd name="connsiteY4" fmla="*/ 5576299 h 5576299"/>
              <a:gd name="connsiteX5" fmla="*/ 1217876 w 1217876"/>
              <a:gd name="connsiteY5" fmla="*/ 5576299 h 5576299"/>
              <a:gd name="connsiteX6" fmla="*/ 1217876 w 1217876"/>
              <a:gd name="connsiteY6" fmla="*/ 5576299 h 5576299"/>
              <a:gd name="connsiteX7" fmla="*/ 0 w 1217876"/>
              <a:gd name="connsiteY7" fmla="*/ 5576299 h 5576299"/>
              <a:gd name="connsiteX8" fmla="*/ 0 w 1217876"/>
              <a:gd name="connsiteY8" fmla="*/ 5576299 h 5576299"/>
              <a:gd name="connsiteX9" fmla="*/ 0 w 1217876"/>
              <a:gd name="connsiteY9" fmla="*/ 5576299 h 5576299"/>
              <a:gd name="connsiteX10" fmla="*/ 0 w 1217876"/>
              <a:gd name="connsiteY10" fmla="*/ 202983 h 5576299"/>
              <a:gd name="connsiteX11" fmla="*/ 59453 w 1217876"/>
              <a:gd name="connsiteY11" fmla="*/ 59452 h 5576299"/>
              <a:gd name="connsiteX12" fmla="*/ 202984 w 1217876"/>
              <a:gd name="connsiteY12" fmla="*/ 0 h 5576299"/>
              <a:gd name="connsiteX13" fmla="*/ 202983 w 1217876"/>
              <a:gd name="connsiteY13" fmla="*/ 0 h 5576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7876" h="5576299">
                <a:moveTo>
                  <a:pt x="1217876" y="929401"/>
                </a:moveTo>
                <a:lnTo>
                  <a:pt x="1217876" y="4646898"/>
                </a:lnTo>
                <a:cubicBezTo>
                  <a:pt x="1217876" y="4893388"/>
                  <a:pt x="1213205" y="5129786"/>
                  <a:pt x="1204891" y="5304084"/>
                </a:cubicBezTo>
                <a:cubicBezTo>
                  <a:pt x="1196577" y="5478381"/>
                  <a:pt x="1185301" y="5576297"/>
                  <a:pt x="1173544" y="5576297"/>
                </a:cubicBezTo>
                <a:lnTo>
                  <a:pt x="0" y="5576297"/>
                </a:lnTo>
                <a:lnTo>
                  <a:pt x="0" y="5576297"/>
                </a:lnTo>
                <a:lnTo>
                  <a:pt x="0" y="5576297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1173544" y="2"/>
                </a:lnTo>
                <a:cubicBezTo>
                  <a:pt x="1185301" y="2"/>
                  <a:pt x="1196578" y="97922"/>
                  <a:pt x="1204891" y="272220"/>
                </a:cubicBezTo>
                <a:cubicBezTo>
                  <a:pt x="1213205" y="446518"/>
                  <a:pt x="1217876" y="682911"/>
                  <a:pt x="1217876" y="929406"/>
                </a:cubicBezTo>
                <a:lnTo>
                  <a:pt x="1217876" y="929401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83277" rIns="307102" bIns="183278" numCol="1" spcCol="1270" anchor="ctr" anchorCtr="0">
            <a:noAutofit/>
          </a:bodyPr>
          <a:lstStyle/>
          <a:p>
            <a:pPr marL="285750" lvl="3" indent="-285750" algn="just">
              <a:lnSpc>
                <a:spcPts val="1800"/>
              </a:lnSpc>
              <a:spcBef>
                <a:spcPct val="0"/>
              </a:spcBef>
              <a:spcAft>
                <a:spcPts val="300"/>
              </a:spcAft>
              <a:buBlip>
                <a:blip r:embed="rId2"/>
              </a:buBlip>
              <a:defRPr/>
            </a:pPr>
            <a:r>
              <a:rPr lang="fr-FR" sz="1600" dirty="0">
                <a:solidFill>
                  <a:srgbClr val="39475C"/>
                </a:solidFill>
                <a:latin typeface="Arial" pitchFamily="34" charset="0"/>
                <a:cs typeface="Arial" pitchFamily="34" charset="0"/>
              </a:rPr>
              <a:t>L’enquête a été réalisée du </a:t>
            </a:r>
            <a:r>
              <a:rPr lang="fr-FR" sz="1600" dirty="0" smtClean="0">
                <a:solidFill>
                  <a:srgbClr val="39475C"/>
                </a:solidFill>
                <a:latin typeface="Arial" pitchFamily="34" charset="0"/>
                <a:cs typeface="Arial" pitchFamily="34" charset="0"/>
              </a:rPr>
              <a:t>16 </a:t>
            </a:r>
            <a:r>
              <a:rPr lang="fr-FR" sz="1600" dirty="0">
                <a:solidFill>
                  <a:srgbClr val="39475C"/>
                </a:solidFill>
                <a:latin typeface="Arial" pitchFamily="34" charset="0"/>
                <a:cs typeface="Arial" pitchFamily="34" charset="0"/>
              </a:rPr>
              <a:t>novembre au </a:t>
            </a:r>
            <a:r>
              <a:rPr lang="fr-FR" sz="1600" dirty="0" smtClean="0">
                <a:solidFill>
                  <a:srgbClr val="39475C"/>
                </a:solidFill>
                <a:latin typeface="Arial" pitchFamily="34" charset="0"/>
                <a:cs typeface="Arial" pitchFamily="34" charset="0"/>
              </a:rPr>
              <a:t>27 </a:t>
            </a:r>
            <a:r>
              <a:rPr lang="fr-FR" sz="1600" dirty="0">
                <a:solidFill>
                  <a:srgbClr val="39475C"/>
                </a:solidFill>
                <a:latin typeface="Arial" pitchFamily="34" charset="0"/>
                <a:cs typeface="Arial" pitchFamily="34" charset="0"/>
              </a:rPr>
              <a:t>novembre </a:t>
            </a:r>
            <a:r>
              <a:rPr lang="fr-FR" sz="1600" dirty="0" smtClean="0">
                <a:solidFill>
                  <a:srgbClr val="39475C"/>
                </a:solidFill>
                <a:latin typeface="Arial" pitchFamily="34" charset="0"/>
                <a:cs typeface="Arial" pitchFamily="34" charset="0"/>
              </a:rPr>
              <a:t>2018.</a:t>
            </a:r>
            <a:endParaRPr lang="fr-FR" sz="1600" dirty="0">
              <a:solidFill>
                <a:srgbClr val="39475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Graphique 22">
            <a:extLst>
              <a:ext uri="{FF2B5EF4-FFF2-40B4-BE49-F238E27FC236}">
                <a16:creationId xmlns:a16="http://schemas.microsoft.com/office/drawing/2014/main" xmlns="" id="{6179B351-C4FE-4DB3-A867-56B1A1C9E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07969" y="3746516"/>
            <a:ext cx="1120126" cy="755434"/>
          </a:xfrm>
          <a:prstGeom prst="rect">
            <a:avLst/>
          </a:prstGeom>
        </p:spPr>
      </p:pic>
      <p:pic>
        <p:nvPicPr>
          <p:cNvPr id="14" name="Graphique 15">
            <a:extLst>
              <a:ext uri="{FF2B5EF4-FFF2-40B4-BE49-F238E27FC236}">
                <a16:creationId xmlns:a16="http://schemas.microsoft.com/office/drawing/2014/main" xmlns="" id="{D0999E44-2772-47FA-9FEC-E8A6575568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307969" y="5113756"/>
            <a:ext cx="1120127" cy="1001325"/>
          </a:xfrm>
          <a:prstGeom prst="rect">
            <a:avLst/>
          </a:prstGeom>
        </p:spPr>
      </p:pic>
      <p:pic>
        <p:nvPicPr>
          <p:cNvPr id="15" name="Graphique 9">
            <a:extLst>
              <a:ext uri="{FF2B5EF4-FFF2-40B4-BE49-F238E27FC236}">
                <a16:creationId xmlns:a16="http://schemas.microsoft.com/office/drawing/2014/main" xmlns="" id="{A619170D-90F1-4AF0-A4D3-4CEA3839F3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84628" y="1814412"/>
            <a:ext cx="1366808" cy="117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7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755576" y="3284984"/>
            <a:ext cx="3816424" cy="1980170"/>
          </a:xfrm>
        </p:spPr>
        <p:txBody>
          <a:bodyPr/>
          <a:lstStyle/>
          <a:p>
            <a:r>
              <a:rPr lang="fr-FR" sz="4000" dirty="0">
                <a:solidFill>
                  <a:schemeClr val="tx2"/>
                </a:solidFill>
              </a:rPr>
              <a:t>PRÉAMBULE</a:t>
            </a:r>
          </a:p>
          <a:p>
            <a:r>
              <a:rPr lang="fr-FR" sz="4000" dirty="0"/>
              <a:t>Structure de l’échantillon national représentatif</a:t>
            </a:r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9160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e 88"/>
          <p:cNvGrpSpPr/>
          <p:nvPr/>
        </p:nvGrpSpPr>
        <p:grpSpPr>
          <a:xfrm>
            <a:off x="3854826" y="4870496"/>
            <a:ext cx="909822" cy="713052"/>
            <a:chOff x="4632031" y="2260988"/>
            <a:chExt cx="909822" cy="713052"/>
          </a:xfrm>
        </p:grpSpPr>
        <p:pic>
          <p:nvPicPr>
            <p:cNvPr id="90" name="Graphique 26">
              <a:extLst>
                <a:ext uri="{FF2B5EF4-FFF2-40B4-BE49-F238E27FC236}">
                  <a16:creationId xmlns:a16="http://schemas.microsoft.com/office/drawing/2014/main" xmlns="" id="{956913D7-DE29-49D5-A39B-F4FCA358AE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r="-5796" b="57308"/>
            <a:stretch/>
          </p:blipFill>
          <p:spPr>
            <a:xfrm>
              <a:off x="4632031" y="2291961"/>
              <a:ext cx="517434" cy="682079"/>
            </a:xfrm>
            <a:prstGeom prst="rect">
              <a:avLst/>
            </a:prstGeom>
          </p:spPr>
        </p:pic>
        <p:pic>
          <p:nvPicPr>
            <p:cNvPr id="92" name="Graphique 25">
              <a:extLst>
                <a:ext uri="{FF2B5EF4-FFF2-40B4-BE49-F238E27FC236}">
                  <a16:creationId xmlns:a16="http://schemas.microsoft.com/office/drawing/2014/main" xmlns="" id="{A0DDAE57-B29F-4BCF-833F-B3C269731C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b="60788"/>
            <a:stretch/>
          </p:blipFill>
          <p:spPr>
            <a:xfrm>
              <a:off x="5006340" y="2260988"/>
              <a:ext cx="535513" cy="698330"/>
            </a:xfrm>
            <a:prstGeom prst="rect">
              <a:avLst/>
            </a:prstGeom>
          </p:spPr>
        </p:pic>
      </p:grpSp>
      <p:grpSp>
        <p:nvGrpSpPr>
          <p:cNvPr id="79" name="Groupe 78"/>
          <p:cNvGrpSpPr/>
          <p:nvPr/>
        </p:nvGrpSpPr>
        <p:grpSpPr>
          <a:xfrm>
            <a:off x="608715" y="4881776"/>
            <a:ext cx="863846" cy="697395"/>
            <a:chOff x="1620484" y="2289093"/>
            <a:chExt cx="863846" cy="697395"/>
          </a:xfrm>
        </p:grpSpPr>
        <p:pic>
          <p:nvPicPr>
            <p:cNvPr id="81" name="Graphique 20">
              <a:extLst>
                <a:ext uri="{FF2B5EF4-FFF2-40B4-BE49-F238E27FC236}">
                  <a16:creationId xmlns:a16="http://schemas.microsoft.com/office/drawing/2014/main" xmlns="" id="{AF15726B-A234-45A0-9663-B4A8BC214D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l="1" r="-12971" b="58448"/>
            <a:stretch/>
          </p:blipFill>
          <p:spPr>
            <a:xfrm>
              <a:off x="1620484" y="2307432"/>
              <a:ext cx="543469" cy="670757"/>
            </a:xfrm>
            <a:prstGeom prst="rect">
              <a:avLst/>
            </a:prstGeom>
          </p:spPr>
        </p:pic>
        <p:pic>
          <p:nvPicPr>
            <p:cNvPr id="82" name="Graphique 19">
              <a:extLst>
                <a:ext uri="{FF2B5EF4-FFF2-40B4-BE49-F238E27FC236}">
                  <a16:creationId xmlns:a16="http://schemas.microsoft.com/office/drawing/2014/main" xmlns="" id="{07AE9779-A776-4F9C-A6E0-5D3B8036EA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 b="61195"/>
            <a:stretch/>
          </p:blipFill>
          <p:spPr>
            <a:xfrm>
              <a:off x="1997594" y="2289093"/>
              <a:ext cx="486736" cy="697395"/>
            </a:xfrm>
            <a:prstGeom prst="rect">
              <a:avLst/>
            </a:prstGeom>
          </p:spPr>
        </p:pic>
      </p:grpSp>
      <p:sp>
        <p:nvSpPr>
          <p:cNvPr id="29" name="Espace réservé du texte 28"/>
          <p:cNvSpPr>
            <a:spLocks noGrp="1"/>
          </p:cNvSpPr>
          <p:nvPr>
            <p:ph type="body" sz="quarter" idx="14"/>
          </p:nvPr>
        </p:nvSpPr>
        <p:spPr>
          <a:xfrm>
            <a:off x="362278" y="6453336"/>
            <a:ext cx="8100000" cy="216000"/>
          </a:xfrm>
        </p:spPr>
        <p:txBody>
          <a:bodyPr/>
          <a:lstStyle/>
          <a:p>
            <a:pPr lvl="0"/>
            <a:r>
              <a:rPr lang="fr-FR" sz="1000" b="0" dirty="0">
                <a:solidFill>
                  <a:schemeClr val="tx2"/>
                </a:solidFill>
              </a:rPr>
              <a:t>Base : Français de 18 ans et plus : 1 000 </a:t>
            </a:r>
            <a:r>
              <a:rPr lang="fr-FR" sz="1000" b="0" dirty="0" smtClean="0">
                <a:solidFill>
                  <a:schemeClr val="tx2"/>
                </a:solidFill>
              </a:rPr>
              <a:t>personnes</a:t>
            </a:r>
          </a:p>
          <a:p>
            <a:r>
              <a:rPr lang="fr-FR" sz="1000" i="0" dirty="0">
                <a:solidFill>
                  <a:srgbClr val="008000"/>
                </a:solidFill>
                <a:sym typeface="Wingdings"/>
              </a:rPr>
              <a:t></a:t>
            </a:r>
            <a:r>
              <a:rPr lang="fr-FR" sz="1000" i="0" dirty="0">
                <a:solidFill>
                  <a:srgbClr val="FF0000"/>
                </a:solidFill>
                <a:sym typeface="Wingdings"/>
              </a:rPr>
              <a:t></a:t>
            </a:r>
            <a:r>
              <a:rPr lang="fr-FR" sz="10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fr-FR" sz="1000" dirty="0" smtClean="0">
                <a:solidFill>
                  <a:srgbClr val="FF0000"/>
                </a:solidFill>
                <a:sym typeface="Wingdings"/>
              </a:rPr>
              <a:t>   </a:t>
            </a:r>
            <a:r>
              <a:rPr lang="fr-FR" sz="1000" b="0" dirty="0" smtClean="0"/>
              <a:t>Evolution </a:t>
            </a:r>
            <a:r>
              <a:rPr lang="fr-FR" sz="1000" b="0" dirty="0"/>
              <a:t>significative vs 2017</a:t>
            </a:r>
          </a:p>
          <a:p>
            <a:pPr lvl="0"/>
            <a:endParaRPr lang="fr-FR" sz="1000" b="0" dirty="0">
              <a:solidFill>
                <a:schemeClr val="tx2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Structure de l’échantillon </a:t>
            </a:r>
          </a:p>
        </p:txBody>
      </p:sp>
      <p:sp>
        <p:nvSpPr>
          <p:cNvPr id="38" name="Espace réservé du texte 3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national représentatif</a:t>
            </a:r>
          </a:p>
        </p:txBody>
      </p:sp>
      <p:sp>
        <p:nvSpPr>
          <p:cNvPr id="80" name="ZoneTexte 79"/>
          <p:cNvSpPr txBox="1"/>
          <p:nvPr/>
        </p:nvSpPr>
        <p:spPr bwMode="auto">
          <a:xfrm>
            <a:off x="578664" y="4244272"/>
            <a:ext cx="957982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18-24 ans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kern="0" dirty="0">
                <a:solidFill>
                  <a:srgbClr val="595959"/>
                </a:solidFill>
              </a:rPr>
              <a:t>5,0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%</a:t>
            </a:r>
          </a:p>
        </p:txBody>
      </p:sp>
      <p:sp>
        <p:nvSpPr>
          <p:cNvPr id="83" name="ZoneTexte 82"/>
          <p:cNvSpPr txBox="1"/>
          <p:nvPr/>
        </p:nvSpPr>
        <p:spPr bwMode="auto">
          <a:xfrm>
            <a:off x="1594027" y="4234416"/>
            <a:ext cx="107267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25 à 34 ans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kern="0" dirty="0">
                <a:solidFill>
                  <a:srgbClr val="595959"/>
                </a:solidFill>
              </a:rPr>
              <a:t>14,0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%</a:t>
            </a:r>
          </a:p>
        </p:txBody>
      </p:sp>
      <p:sp>
        <p:nvSpPr>
          <p:cNvPr id="87" name="ZoneTexte 86"/>
          <p:cNvSpPr txBox="1"/>
          <p:nvPr/>
        </p:nvSpPr>
        <p:spPr bwMode="auto">
          <a:xfrm>
            <a:off x="2712508" y="4234415"/>
            <a:ext cx="1009827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35 à 49 ans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kern="0" dirty="0">
                <a:solidFill>
                  <a:srgbClr val="595959"/>
                </a:solidFill>
              </a:rPr>
              <a:t>25,3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%</a:t>
            </a:r>
          </a:p>
        </p:txBody>
      </p:sp>
      <p:sp>
        <p:nvSpPr>
          <p:cNvPr id="91" name="ZoneTexte 90"/>
          <p:cNvSpPr txBox="1"/>
          <p:nvPr/>
        </p:nvSpPr>
        <p:spPr bwMode="auto">
          <a:xfrm>
            <a:off x="3772506" y="4244273"/>
            <a:ext cx="1097051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50 ans et +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55,6%</a:t>
            </a:r>
          </a:p>
        </p:txBody>
      </p:sp>
      <p:grpSp>
        <p:nvGrpSpPr>
          <p:cNvPr id="93" name="Groupe 49"/>
          <p:cNvGrpSpPr>
            <a:grpSpLocks/>
          </p:cNvGrpSpPr>
          <p:nvPr/>
        </p:nvGrpSpPr>
        <p:grpSpPr bwMode="auto">
          <a:xfrm>
            <a:off x="266577" y="1667333"/>
            <a:ext cx="1237569" cy="430946"/>
            <a:chOff x="132627" y="1999023"/>
            <a:chExt cx="1316172" cy="462586"/>
          </a:xfrm>
        </p:grpSpPr>
        <p:sp>
          <p:nvSpPr>
            <p:cNvPr id="99" name="ZoneTexte 98"/>
            <p:cNvSpPr txBox="1"/>
            <p:nvPr/>
          </p:nvSpPr>
          <p:spPr bwMode="auto">
            <a:xfrm>
              <a:off x="132627" y="1999923"/>
              <a:ext cx="755687" cy="4616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</a:rPr>
                <a:t>Homme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100" kern="0" dirty="0">
                  <a:solidFill>
                    <a:srgbClr val="4BACC6">
                      <a:lumMod val="75000"/>
                    </a:srgbClr>
                  </a:solidFill>
                </a:rPr>
                <a:t>47,7</a:t>
              </a:r>
              <a:r>
                <a:rPr kumimoji="0" lang="fr-FR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</a:rPr>
                <a:t>%</a:t>
              </a:r>
            </a:p>
          </p:txBody>
        </p:sp>
        <p:sp>
          <p:nvSpPr>
            <p:cNvPr id="97" name="ZoneTexte 16"/>
            <p:cNvSpPr txBox="1">
              <a:spLocks noChangeArrowheads="1"/>
            </p:cNvSpPr>
            <p:nvPr/>
          </p:nvSpPr>
          <p:spPr bwMode="auto">
            <a:xfrm>
              <a:off x="728799" y="1999023"/>
              <a:ext cx="720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700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sz="700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sz="700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sz="700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sz="700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4E0993"/>
                  </a:solidFill>
                  <a:effectLst/>
                  <a:uLnTx/>
                  <a:uFillTx/>
                  <a:latin typeface="Helvetica" pitchFamily="34" charset="0"/>
                </a:rPr>
                <a:t>Femme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100" kern="0" dirty="0">
                  <a:solidFill>
                    <a:srgbClr val="4E0993"/>
                  </a:solidFill>
                </a:rPr>
                <a:t>52,3</a:t>
              </a:r>
              <a:r>
                <a:rPr kumimoji="0" lang="fr-FR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4E0993"/>
                  </a:solidFill>
                  <a:effectLst/>
                  <a:uLnTx/>
                  <a:uFillTx/>
                  <a:latin typeface="Helvetica" pitchFamily="34" charset="0"/>
                </a:rPr>
                <a:t>%</a:t>
              </a:r>
            </a:p>
          </p:txBody>
        </p:sp>
      </p:grpSp>
      <p:sp>
        <p:nvSpPr>
          <p:cNvPr id="100" name="ZoneTexte 99"/>
          <p:cNvSpPr txBox="1"/>
          <p:nvPr/>
        </p:nvSpPr>
        <p:spPr>
          <a:xfrm>
            <a:off x="318285" y="1196752"/>
            <a:ext cx="4166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4"/>
                </a:solidFill>
              </a:rPr>
              <a:t>Sexe, âge et profession du répondant</a:t>
            </a:r>
          </a:p>
        </p:txBody>
      </p:sp>
      <p:sp>
        <p:nvSpPr>
          <p:cNvPr id="103" name="ZoneTexte 102"/>
          <p:cNvSpPr txBox="1"/>
          <p:nvPr/>
        </p:nvSpPr>
        <p:spPr bwMode="auto">
          <a:xfrm>
            <a:off x="1639204" y="1673812"/>
            <a:ext cx="957982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18-24 ans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10,6%</a:t>
            </a:r>
          </a:p>
        </p:txBody>
      </p:sp>
      <p:sp>
        <p:nvSpPr>
          <p:cNvPr id="106" name="ZoneTexte 105"/>
          <p:cNvSpPr txBox="1"/>
          <p:nvPr/>
        </p:nvSpPr>
        <p:spPr bwMode="auto">
          <a:xfrm>
            <a:off x="2523385" y="1673811"/>
            <a:ext cx="107267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25 à 34 ans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kern="0" dirty="0">
                <a:solidFill>
                  <a:srgbClr val="595959"/>
                </a:solidFill>
              </a:rPr>
              <a:t>15,6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%</a:t>
            </a:r>
          </a:p>
        </p:txBody>
      </p:sp>
      <p:sp>
        <p:nvSpPr>
          <p:cNvPr id="110" name="ZoneTexte 109"/>
          <p:cNvSpPr txBox="1"/>
          <p:nvPr/>
        </p:nvSpPr>
        <p:spPr bwMode="auto">
          <a:xfrm>
            <a:off x="3595623" y="1673801"/>
            <a:ext cx="1009827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35 à 49 ans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kern="0" dirty="0">
                <a:solidFill>
                  <a:srgbClr val="595959"/>
                </a:solidFill>
              </a:rPr>
              <a:t>25,5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%</a:t>
            </a:r>
          </a:p>
        </p:txBody>
      </p:sp>
      <p:sp>
        <p:nvSpPr>
          <p:cNvPr id="114" name="ZoneTexte 113"/>
          <p:cNvSpPr txBox="1"/>
          <p:nvPr/>
        </p:nvSpPr>
        <p:spPr bwMode="auto">
          <a:xfrm>
            <a:off x="4592280" y="1673800"/>
            <a:ext cx="1097051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50 ans et +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48,3%</a:t>
            </a:r>
          </a:p>
        </p:txBody>
      </p:sp>
      <p:cxnSp>
        <p:nvCxnSpPr>
          <p:cNvPr id="115" name="Connecteur droit 114"/>
          <p:cNvCxnSpPr/>
          <p:nvPr/>
        </p:nvCxnSpPr>
        <p:spPr>
          <a:xfrm>
            <a:off x="362278" y="1566084"/>
            <a:ext cx="8522415" cy="0"/>
          </a:xfrm>
          <a:prstGeom prst="line">
            <a:avLst/>
          </a:prstGeom>
          <a:ln w="28575">
            <a:solidFill>
              <a:srgbClr val="003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AutoShape 35"/>
          <p:cNvSpPr>
            <a:spLocks noChangeAspect="1" noChangeArrowheads="1" noTextEdit="1"/>
          </p:cNvSpPr>
          <p:nvPr/>
        </p:nvSpPr>
        <p:spPr bwMode="auto">
          <a:xfrm>
            <a:off x="2239837" y="4442728"/>
            <a:ext cx="33432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117" name="Connecteur droit 116"/>
          <p:cNvCxnSpPr/>
          <p:nvPr/>
        </p:nvCxnSpPr>
        <p:spPr>
          <a:xfrm>
            <a:off x="1547664" y="1668653"/>
            <a:ext cx="0" cy="1925485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8" name="Graphique 117"/>
          <p:cNvGraphicFramePr/>
          <p:nvPr>
            <p:extLst>
              <p:ext uri="{D42A27DB-BD31-4B8C-83A1-F6EECF244321}">
                <p14:modId xmlns:p14="http://schemas.microsoft.com/office/powerpoint/2010/main" val="1865475557"/>
              </p:ext>
            </p:extLst>
          </p:nvPr>
        </p:nvGraphicFramePr>
        <p:xfrm>
          <a:off x="7581086" y="1549670"/>
          <a:ext cx="2633365" cy="2312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19" name="ZoneTexte 118"/>
          <p:cNvSpPr txBox="1"/>
          <p:nvPr/>
        </p:nvSpPr>
        <p:spPr>
          <a:xfrm>
            <a:off x="318285" y="3645024"/>
            <a:ext cx="4166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4"/>
                </a:solidFill>
              </a:rPr>
              <a:t>Age et profession du chef de famille</a:t>
            </a:r>
          </a:p>
        </p:txBody>
      </p:sp>
      <p:cxnSp>
        <p:nvCxnSpPr>
          <p:cNvPr id="120" name="Connecteur droit 119"/>
          <p:cNvCxnSpPr/>
          <p:nvPr/>
        </p:nvCxnSpPr>
        <p:spPr>
          <a:xfrm>
            <a:off x="362278" y="4014356"/>
            <a:ext cx="8522415" cy="0"/>
          </a:xfrm>
          <a:prstGeom prst="line">
            <a:avLst/>
          </a:prstGeom>
          <a:ln w="28575">
            <a:solidFill>
              <a:srgbClr val="003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1" name="Graphique 120"/>
          <p:cNvGraphicFramePr/>
          <p:nvPr>
            <p:extLst>
              <p:ext uri="{D42A27DB-BD31-4B8C-83A1-F6EECF244321}">
                <p14:modId xmlns:p14="http://schemas.microsoft.com/office/powerpoint/2010/main" val="661105201"/>
              </p:ext>
            </p:extLst>
          </p:nvPr>
        </p:nvGraphicFramePr>
        <p:xfrm>
          <a:off x="7114000" y="3996203"/>
          <a:ext cx="2633365" cy="2431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cxnSp>
        <p:nvCxnSpPr>
          <p:cNvPr id="122" name="Connecteur droit 121"/>
          <p:cNvCxnSpPr/>
          <p:nvPr/>
        </p:nvCxnSpPr>
        <p:spPr>
          <a:xfrm>
            <a:off x="5075181" y="4143707"/>
            <a:ext cx="0" cy="205200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" name="Groupe 122"/>
          <p:cNvGrpSpPr/>
          <p:nvPr/>
        </p:nvGrpSpPr>
        <p:grpSpPr>
          <a:xfrm>
            <a:off x="5436096" y="4177659"/>
            <a:ext cx="1729641" cy="2089079"/>
            <a:chOff x="5508104" y="4300716"/>
            <a:chExt cx="1729641" cy="2089079"/>
          </a:xfrm>
        </p:grpSpPr>
        <p:sp>
          <p:nvSpPr>
            <p:cNvPr id="124" name="Rectangle 61"/>
            <p:cNvSpPr>
              <a:spLocks noChangeArrowheads="1"/>
            </p:cNvSpPr>
            <p:nvPr/>
          </p:nvSpPr>
          <p:spPr bwMode="auto">
            <a:xfrm>
              <a:off x="6485936" y="6220518"/>
              <a:ext cx="751809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1" i="0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Arial" pitchFamily="34" charset="0"/>
                  <a:cs typeface="Arial" pitchFamily="34" charset="0"/>
                </a:rPr>
                <a:t>Agriculteur</a:t>
              </a:r>
            </a:p>
          </p:txBody>
        </p:sp>
        <p:sp>
          <p:nvSpPr>
            <p:cNvPr id="125" name="Rectangle 62"/>
            <p:cNvSpPr>
              <a:spLocks noChangeArrowheads="1"/>
            </p:cNvSpPr>
            <p:nvPr/>
          </p:nvSpPr>
          <p:spPr bwMode="auto">
            <a:xfrm>
              <a:off x="6713563" y="4300716"/>
              <a:ext cx="52418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1" i="0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Arial" pitchFamily="34" charset="0"/>
                  <a:cs typeface="Arial" pitchFamily="34" charset="0"/>
                </a:rPr>
                <a:t>Retraité</a:t>
              </a:r>
            </a:p>
          </p:txBody>
        </p:sp>
        <p:sp>
          <p:nvSpPr>
            <p:cNvPr id="126" name="Rectangle 66"/>
            <p:cNvSpPr>
              <a:spLocks noChangeArrowheads="1"/>
            </p:cNvSpPr>
            <p:nvPr/>
          </p:nvSpPr>
          <p:spPr bwMode="auto">
            <a:xfrm>
              <a:off x="6737608" y="4574973"/>
              <a:ext cx="500137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1" i="0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Arial" pitchFamily="34" charset="0"/>
                  <a:cs typeface="Arial" pitchFamily="34" charset="0"/>
                </a:rPr>
                <a:t>Ouvrier</a:t>
              </a:r>
            </a:p>
          </p:txBody>
        </p:sp>
        <p:sp>
          <p:nvSpPr>
            <p:cNvPr id="127" name="Rectangle 65"/>
            <p:cNvSpPr>
              <a:spLocks noChangeArrowheads="1"/>
            </p:cNvSpPr>
            <p:nvPr/>
          </p:nvSpPr>
          <p:spPr bwMode="auto">
            <a:xfrm>
              <a:off x="5586652" y="4849230"/>
              <a:ext cx="1651093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1" i="0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Arial" pitchFamily="34" charset="0"/>
                  <a:cs typeface="Arial" pitchFamily="34" charset="0"/>
                </a:rPr>
                <a:t>Profession intermédiaire</a:t>
              </a:r>
            </a:p>
          </p:txBody>
        </p:sp>
        <p:sp>
          <p:nvSpPr>
            <p:cNvPr id="128" name="Rectangle 63"/>
            <p:cNvSpPr>
              <a:spLocks noChangeArrowheads="1"/>
            </p:cNvSpPr>
            <p:nvPr/>
          </p:nvSpPr>
          <p:spPr bwMode="auto">
            <a:xfrm>
              <a:off x="6649442" y="5123487"/>
              <a:ext cx="588303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1" i="0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Arial" pitchFamily="34" charset="0"/>
                  <a:cs typeface="Arial" pitchFamily="34" charset="0"/>
                </a:rPr>
                <a:t>Employé</a:t>
              </a:r>
            </a:p>
          </p:txBody>
        </p:sp>
        <p:sp>
          <p:nvSpPr>
            <p:cNvPr id="129" name="Rectangle 67"/>
            <p:cNvSpPr>
              <a:spLocks noChangeArrowheads="1"/>
            </p:cNvSpPr>
            <p:nvPr/>
          </p:nvSpPr>
          <p:spPr bwMode="auto">
            <a:xfrm>
              <a:off x="5508104" y="5397744"/>
              <a:ext cx="1729641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100" b="1" dirty="0">
                  <a:solidFill>
                    <a:srgbClr val="404040"/>
                  </a:solidFill>
                  <a:latin typeface="Arial" pitchFamily="34" charset="0"/>
                  <a:cs typeface="Arial" pitchFamily="34" charset="0"/>
                </a:rPr>
                <a:t>Cadre, profession libérale</a:t>
              </a:r>
            </a:p>
          </p:txBody>
        </p:sp>
        <p:sp>
          <p:nvSpPr>
            <p:cNvPr id="130" name="Rectangle 64"/>
            <p:cNvSpPr>
              <a:spLocks noChangeArrowheads="1"/>
            </p:cNvSpPr>
            <p:nvPr/>
          </p:nvSpPr>
          <p:spPr bwMode="auto">
            <a:xfrm>
              <a:off x="6417007" y="5672001"/>
              <a:ext cx="82073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1" i="0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Arial" pitchFamily="34" charset="0"/>
                  <a:cs typeface="Arial" pitchFamily="34" charset="0"/>
                </a:rPr>
                <a:t>Autre inactif</a:t>
              </a:r>
            </a:p>
          </p:txBody>
        </p:sp>
        <p:sp>
          <p:nvSpPr>
            <p:cNvPr id="131" name="Rectangle 70"/>
            <p:cNvSpPr>
              <a:spLocks noChangeArrowheads="1"/>
            </p:cNvSpPr>
            <p:nvPr/>
          </p:nvSpPr>
          <p:spPr bwMode="auto">
            <a:xfrm>
              <a:off x="5836720" y="5946258"/>
              <a:ext cx="1401025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fr-FR" sz="1100" b="1" i="0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Arial" pitchFamily="34" charset="0"/>
                  <a:cs typeface="Arial" pitchFamily="34" charset="0"/>
                </a:rPr>
                <a:t>Artisan</a:t>
              </a:r>
              <a:r>
                <a:rPr lang="fr-FR" sz="1100" b="1" dirty="0">
                  <a:solidFill>
                    <a:srgbClr val="404040"/>
                  </a:solidFill>
                  <a:latin typeface="Arial" pitchFamily="34" charset="0"/>
                  <a:cs typeface="Arial" pitchFamily="34" charset="0"/>
                </a:rPr>
                <a:t>, commerçant</a:t>
              </a:r>
            </a:p>
          </p:txBody>
        </p:sp>
      </p:grpSp>
      <p:grpSp>
        <p:nvGrpSpPr>
          <p:cNvPr id="132" name="Groupe 131"/>
          <p:cNvGrpSpPr/>
          <p:nvPr/>
        </p:nvGrpSpPr>
        <p:grpSpPr>
          <a:xfrm>
            <a:off x="5796136" y="1668653"/>
            <a:ext cx="1840677" cy="2052000"/>
            <a:chOff x="5868144" y="1533325"/>
            <a:chExt cx="1840677" cy="2052000"/>
          </a:xfrm>
        </p:grpSpPr>
        <p:cxnSp>
          <p:nvCxnSpPr>
            <p:cNvPr id="133" name="Connecteur droit 132"/>
            <p:cNvCxnSpPr/>
            <p:nvPr/>
          </p:nvCxnSpPr>
          <p:spPr>
            <a:xfrm>
              <a:off x="5868144" y="1533325"/>
              <a:ext cx="0" cy="205200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Rectangle 61"/>
            <p:cNvSpPr>
              <a:spLocks noChangeArrowheads="1"/>
            </p:cNvSpPr>
            <p:nvPr/>
          </p:nvSpPr>
          <p:spPr bwMode="auto">
            <a:xfrm>
              <a:off x="6957011" y="3374172"/>
              <a:ext cx="751809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100" b="1" dirty="0">
                  <a:solidFill>
                    <a:srgbClr val="404040"/>
                  </a:solidFill>
                  <a:latin typeface="Arial" pitchFamily="34" charset="0"/>
                  <a:cs typeface="Arial" pitchFamily="34" charset="0"/>
                </a:rPr>
                <a:t>Agriculteur</a:t>
              </a:r>
              <a:endParaRPr kumimoji="0" lang="fr-FR" sz="11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" name="Rectangle 62"/>
            <p:cNvSpPr>
              <a:spLocks noChangeArrowheads="1"/>
            </p:cNvSpPr>
            <p:nvPr/>
          </p:nvSpPr>
          <p:spPr bwMode="auto">
            <a:xfrm>
              <a:off x="7184638" y="1564732"/>
              <a:ext cx="52418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1" i="0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Arial" pitchFamily="34" charset="0"/>
                  <a:cs typeface="Arial" pitchFamily="34" charset="0"/>
                </a:rPr>
                <a:t>Retraité</a:t>
              </a:r>
            </a:p>
          </p:txBody>
        </p:sp>
        <p:sp>
          <p:nvSpPr>
            <p:cNvPr id="136" name="Rectangle 66"/>
            <p:cNvSpPr>
              <a:spLocks noChangeArrowheads="1"/>
            </p:cNvSpPr>
            <p:nvPr/>
          </p:nvSpPr>
          <p:spPr bwMode="auto">
            <a:xfrm>
              <a:off x="7120517" y="1838989"/>
              <a:ext cx="588303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100" b="1" dirty="0">
                  <a:solidFill>
                    <a:srgbClr val="404040"/>
                  </a:solidFill>
                  <a:latin typeface="Arial" pitchFamily="34" charset="0"/>
                  <a:cs typeface="Arial" pitchFamily="34" charset="0"/>
                </a:rPr>
                <a:t>Employé</a:t>
              </a:r>
              <a:endParaRPr kumimoji="0" lang="fr-FR" sz="11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Rectangle 67"/>
            <p:cNvSpPr>
              <a:spLocks noChangeArrowheads="1"/>
            </p:cNvSpPr>
            <p:nvPr/>
          </p:nvSpPr>
          <p:spPr bwMode="auto">
            <a:xfrm>
              <a:off x="6888083" y="2598696"/>
              <a:ext cx="82073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fr-FR" sz="1100" b="1" dirty="0">
                  <a:solidFill>
                    <a:srgbClr val="404040"/>
                  </a:solidFill>
                  <a:cs typeface="Arial" pitchFamily="34" charset="0"/>
                </a:rPr>
                <a:t>Autre inactif</a:t>
              </a:r>
              <a:endParaRPr lang="fr-FR" sz="1100" b="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" name="Rectangle 64"/>
            <p:cNvSpPr>
              <a:spLocks noChangeArrowheads="1"/>
            </p:cNvSpPr>
            <p:nvPr/>
          </p:nvSpPr>
          <p:spPr bwMode="auto">
            <a:xfrm>
              <a:off x="5979179" y="2872953"/>
              <a:ext cx="1729641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r"/>
              <a:r>
                <a:rPr lang="fr-FR" sz="1100" b="1" dirty="0">
                  <a:solidFill>
                    <a:srgbClr val="404040"/>
                  </a:solidFill>
                  <a:cs typeface="Arial" pitchFamily="34" charset="0"/>
                </a:rPr>
                <a:t>Cadre, profession libérale</a:t>
              </a:r>
              <a:endParaRPr kumimoji="0" lang="fr-FR" sz="11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" name="Rectangle 70"/>
            <p:cNvSpPr>
              <a:spLocks noChangeArrowheads="1"/>
            </p:cNvSpPr>
            <p:nvPr/>
          </p:nvSpPr>
          <p:spPr bwMode="auto">
            <a:xfrm>
              <a:off x="6307795" y="3115678"/>
              <a:ext cx="1401025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100" b="1" dirty="0">
                  <a:solidFill>
                    <a:srgbClr val="404040"/>
                  </a:solidFill>
                  <a:latin typeface="Arial" pitchFamily="34" charset="0"/>
                  <a:cs typeface="Arial" pitchFamily="34" charset="0"/>
                </a:rPr>
                <a:t>Artisan, commerçant</a:t>
              </a:r>
            </a:p>
          </p:txBody>
        </p:sp>
        <p:sp>
          <p:nvSpPr>
            <p:cNvPr id="140" name="Rectangle 65"/>
            <p:cNvSpPr>
              <a:spLocks noChangeArrowheads="1"/>
            </p:cNvSpPr>
            <p:nvPr/>
          </p:nvSpPr>
          <p:spPr bwMode="auto">
            <a:xfrm>
              <a:off x="7208683" y="2333114"/>
              <a:ext cx="500137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fr-FR" sz="1100" b="1" dirty="0">
                  <a:solidFill>
                    <a:srgbClr val="404040"/>
                  </a:solidFill>
                  <a:cs typeface="Arial" pitchFamily="34" charset="0"/>
                </a:rPr>
                <a:t>Ouvrier</a:t>
              </a:r>
            </a:p>
          </p:txBody>
        </p:sp>
        <p:sp>
          <p:nvSpPr>
            <p:cNvPr id="141" name="Rectangle 63"/>
            <p:cNvSpPr>
              <a:spLocks noChangeArrowheads="1"/>
            </p:cNvSpPr>
            <p:nvPr/>
          </p:nvSpPr>
          <p:spPr bwMode="auto">
            <a:xfrm>
              <a:off x="6057726" y="2097480"/>
              <a:ext cx="1651094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r"/>
              <a:r>
                <a:rPr lang="fr-FR" sz="1100" b="1" dirty="0">
                  <a:solidFill>
                    <a:srgbClr val="404040"/>
                  </a:solidFill>
                  <a:cs typeface="Arial" pitchFamily="34" charset="0"/>
                </a:rPr>
                <a:t>Profession intermédiaire</a:t>
              </a:r>
              <a:endParaRPr kumimoji="0" lang="fr-FR" sz="11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2593104" y="2264029"/>
            <a:ext cx="1011770" cy="701313"/>
            <a:chOff x="2562046" y="2264623"/>
            <a:chExt cx="1011770" cy="701313"/>
          </a:xfrm>
        </p:grpSpPr>
        <p:pic>
          <p:nvPicPr>
            <p:cNvPr id="145" name="Graphique 21">
              <a:extLst>
                <a:ext uri="{FF2B5EF4-FFF2-40B4-BE49-F238E27FC236}">
                  <a16:creationId xmlns:a16="http://schemas.microsoft.com/office/drawing/2014/main" xmlns="" id="{62D67054-BB25-4D2F-8188-B5112F4E95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 l="1527" r="-5556" b="63853"/>
            <a:stretch/>
          </p:blipFill>
          <p:spPr>
            <a:xfrm>
              <a:off x="2562046" y="2295346"/>
              <a:ext cx="576592" cy="666284"/>
            </a:xfrm>
            <a:prstGeom prst="rect">
              <a:avLst/>
            </a:prstGeom>
          </p:spPr>
        </p:pic>
        <p:pic>
          <p:nvPicPr>
            <p:cNvPr id="146" name="Graphique 22">
              <a:extLst>
                <a:ext uri="{FF2B5EF4-FFF2-40B4-BE49-F238E27FC236}">
                  <a16:creationId xmlns:a16="http://schemas.microsoft.com/office/drawing/2014/main" xmlns="" id="{DB139A42-711D-46F7-99E6-9539BD07CF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 r="-17033" b="59495"/>
            <a:stretch/>
          </p:blipFill>
          <p:spPr>
            <a:xfrm>
              <a:off x="2969932" y="2264623"/>
              <a:ext cx="603884" cy="701313"/>
            </a:xfrm>
            <a:prstGeom prst="rect">
              <a:avLst/>
            </a:prstGeom>
          </p:spPr>
        </p:pic>
      </p:grpSp>
      <p:pic>
        <p:nvPicPr>
          <p:cNvPr id="149" name="Graphique 13">
            <a:extLst>
              <a:ext uri="{FF2B5EF4-FFF2-40B4-BE49-F238E27FC236}">
                <a16:creationId xmlns:a16="http://schemas.microsoft.com/office/drawing/2014/main" xmlns="" id="{A3DE3D5A-64DF-40E7-86EF-B3EBFDFACA15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811038" y="2320071"/>
            <a:ext cx="521321" cy="684233"/>
          </a:xfrm>
          <a:prstGeom prst="rect">
            <a:avLst/>
          </a:prstGeom>
        </p:spPr>
      </p:pic>
      <p:pic>
        <p:nvPicPr>
          <p:cNvPr id="150" name="Graphique 18">
            <a:extLst>
              <a:ext uri="{FF2B5EF4-FFF2-40B4-BE49-F238E27FC236}">
                <a16:creationId xmlns:a16="http://schemas.microsoft.com/office/drawing/2014/main" xmlns="" id="{6028F375-8425-4C43-A93F-F6449A1EEF3D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prstClr val="black"/>
              <a:srgbClr val="31859C">
                <a:tint val="45000"/>
                <a:satMod val="400000"/>
              </a:srgbClr>
            </a:duotone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326257" y="2307432"/>
            <a:ext cx="586486" cy="695094"/>
          </a:xfrm>
          <a:prstGeom prst="rect">
            <a:avLst/>
          </a:prstGeom>
        </p:spPr>
      </p:pic>
      <p:grpSp>
        <p:nvGrpSpPr>
          <p:cNvPr id="10" name="Groupe 9"/>
          <p:cNvGrpSpPr/>
          <p:nvPr/>
        </p:nvGrpSpPr>
        <p:grpSpPr>
          <a:xfrm>
            <a:off x="3664933" y="2302920"/>
            <a:ext cx="851910" cy="679945"/>
            <a:chOff x="3613949" y="2292997"/>
            <a:chExt cx="851910" cy="679945"/>
          </a:xfrm>
        </p:grpSpPr>
        <p:pic>
          <p:nvPicPr>
            <p:cNvPr id="62" name="Graphique 13">
              <a:extLst>
                <a:ext uri="{FF2B5EF4-FFF2-40B4-BE49-F238E27FC236}">
                  <a16:creationId xmlns:a16="http://schemas.microsoft.com/office/drawing/2014/main" xmlns="" id="{A3DE3D5A-64DF-40E7-86EF-B3EBFDFAC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p:blipFill>
          <p:spPr>
            <a:xfrm>
              <a:off x="3613949" y="2317032"/>
              <a:ext cx="499742" cy="655910"/>
            </a:xfrm>
            <a:prstGeom prst="rect">
              <a:avLst/>
            </a:prstGeom>
          </p:spPr>
        </p:pic>
        <p:pic>
          <p:nvPicPr>
            <p:cNvPr id="63" name="Graphique 18">
              <a:extLst>
                <a:ext uri="{FF2B5EF4-FFF2-40B4-BE49-F238E27FC236}">
                  <a16:creationId xmlns:a16="http://schemas.microsoft.com/office/drawing/2014/main" xmlns="" id="{6028F375-8425-4C43-A93F-F6449A1EE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p:blipFill>
          <p:spPr>
            <a:xfrm>
              <a:off x="3903650" y="2292997"/>
              <a:ext cx="562209" cy="666321"/>
            </a:xfrm>
            <a:prstGeom prst="rect">
              <a:avLst/>
            </a:prstGeom>
          </p:spPr>
        </p:pic>
      </p:grpSp>
      <p:pic>
        <p:nvPicPr>
          <p:cNvPr id="66" name="Graphique 21">
            <a:extLst>
              <a:ext uri="{FF2B5EF4-FFF2-40B4-BE49-F238E27FC236}">
                <a16:creationId xmlns:a16="http://schemas.microsoft.com/office/drawing/2014/main" xmlns="" id="{62D67054-BB25-4D2F-8188-B5112F4E95F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l="1527" r="-5556" b="63853"/>
          <a:stretch/>
        </p:blipFill>
        <p:spPr>
          <a:xfrm>
            <a:off x="1644798" y="4901470"/>
            <a:ext cx="576592" cy="666284"/>
          </a:xfrm>
          <a:prstGeom prst="rect">
            <a:avLst/>
          </a:prstGeom>
        </p:spPr>
      </p:pic>
      <p:pic>
        <p:nvPicPr>
          <p:cNvPr id="67" name="Graphique 22">
            <a:extLst>
              <a:ext uri="{FF2B5EF4-FFF2-40B4-BE49-F238E27FC236}">
                <a16:creationId xmlns:a16="http://schemas.microsoft.com/office/drawing/2014/main" xmlns="" id="{DB139A42-711D-46F7-99E6-9539BD07CF1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 r="-17033" b="59495"/>
          <a:stretch/>
        </p:blipFill>
        <p:spPr>
          <a:xfrm>
            <a:off x="2032198" y="4870913"/>
            <a:ext cx="603884" cy="701313"/>
          </a:xfrm>
          <a:prstGeom prst="rect">
            <a:avLst/>
          </a:prstGeom>
        </p:spPr>
      </p:pic>
      <p:pic>
        <p:nvPicPr>
          <p:cNvPr id="68" name="Graphique 13">
            <a:extLst>
              <a:ext uri="{FF2B5EF4-FFF2-40B4-BE49-F238E27FC236}">
                <a16:creationId xmlns:a16="http://schemas.microsoft.com/office/drawing/2014/main" xmlns="" id="{A3DE3D5A-64DF-40E7-86EF-B3EBFDFACA1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2797878" y="4923628"/>
            <a:ext cx="499742" cy="655910"/>
          </a:xfrm>
          <a:prstGeom prst="rect">
            <a:avLst/>
          </a:prstGeom>
        </p:spPr>
      </p:pic>
      <p:pic>
        <p:nvPicPr>
          <p:cNvPr id="69" name="Graphique 18">
            <a:extLst>
              <a:ext uri="{FF2B5EF4-FFF2-40B4-BE49-F238E27FC236}">
                <a16:creationId xmlns:a16="http://schemas.microsoft.com/office/drawing/2014/main" xmlns="" id="{6028F375-8425-4C43-A93F-F6449A1EEF3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3087579" y="4899593"/>
            <a:ext cx="562209" cy="666321"/>
          </a:xfrm>
          <a:prstGeom prst="rect">
            <a:avLst/>
          </a:prstGeom>
        </p:spPr>
      </p:pic>
      <p:sp>
        <p:nvSpPr>
          <p:cNvPr id="70" name="ZoneTexte 69"/>
          <p:cNvSpPr txBox="1"/>
          <p:nvPr/>
        </p:nvSpPr>
        <p:spPr>
          <a:xfrm>
            <a:off x="2673945" y="3112506"/>
            <a:ext cx="2074024" cy="276999"/>
          </a:xfrm>
          <a:prstGeom prst="rect">
            <a:avLst/>
          </a:prstGeom>
          <a:solidFill>
            <a:srgbClr val="00367C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Moyenne d’âge : </a:t>
            </a:r>
            <a:r>
              <a:rPr lang="fr-FR" sz="1200" b="1" dirty="0">
                <a:solidFill>
                  <a:schemeClr val="bg1"/>
                </a:solidFill>
              </a:rPr>
              <a:t>48,1</a:t>
            </a:r>
            <a:r>
              <a:rPr lang="fr-FR" sz="1100" b="1" dirty="0">
                <a:solidFill>
                  <a:schemeClr val="bg1"/>
                </a:solidFill>
              </a:rPr>
              <a:t> ans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933094" y="3113853"/>
            <a:ext cx="36430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1568660" y="5733256"/>
            <a:ext cx="2224172" cy="276999"/>
          </a:xfrm>
          <a:prstGeom prst="rect">
            <a:avLst/>
          </a:prstGeom>
          <a:solidFill>
            <a:srgbClr val="00367C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Moyenne d’âge : </a:t>
            </a:r>
            <a:r>
              <a:rPr lang="fr-FR" sz="1200" b="1" dirty="0">
                <a:solidFill>
                  <a:schemeClr val="bg1"/>
                </a:solidFill>
              </a:rPr>
              <a:t>51,2</a:t>
            </a:r>
            <a:r>
              <a:rPr lang="fr-FR" sz="1100" b="1" dirty="0">
                <a:solidFill>
                  <a:schemeClr val="bg1"/>
                </a:solidFill>
              </a:rPr>
              <a:t> ans</a:t>
            </a:r>
          </a:p>
        </p:txBody>
      </p:sp>
      <p:cxnSp>
        <p:nvCxnSpPr>
          <p:cNvPr id="73" name="Connecteur droit 72"/>
          <p:cNvCxnSpPr/>
          <p:nvPr/>
        </p:nvCxnSpPr>
        <p:spPr>
          <a:xfrm>
            <a:off x="799965" y="5733256"/>
            <a:ext cx="37168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1674113" y="3112600"/>
            <a:ext cx="394209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>
            <a:off x="619500" y="5733752"/>
            <a:ext cx="411362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e 11"/>
          <p:cNvGrpSpPr/>
          <p:nvPr/>
        </p:nvGrpSpPr>
        <p:grpSpPr>
          <a:xfrm>
            <a:off x="1681238" y="2288597"/>
            <a:ext cx="863846" cy="697395"/>
            <a:chOff x="1620484" y="2289093"/>
            <a:chExt cx="863846" cy="697395"/>
          </a:xfrm>
        </p:grpSpPr>
        <p:pic>
          <p:nvPicPr>
            <p:cNvPr id="144" name="Graphique 20">
              <a:extLst>
                <a:ext uri="{FF2B5EF4-FFF2-40B4-BE49-F238E27FC236}">
                  <a16:creationId xmlns:a16="http://schemas.microsoft.com/office/drawing/2014/main" xmlns="" id="{AF15726B-A234-45A0-9663-B4A8BC214D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l="1" r="-12971" b="58448"/>
            <a:stretch/>
          </p:blipFill>
          <p:spPr>
            <a:xfrm>
              <a:off x="1620484" y="2307432"/>
              <a:ext cx="543469" cy="670757"/>
            </a:xfrm>
            <a:prstGeom prst="rect">
              <a:avLst/>
            </a:prstGeom>
          </p:spPr>
        </p:pic>
        <p:pic>
          <p:nvPicPr>
            <p:cNvPr id="71" name="Graphique 19">
              <a:extLst>
                <a:ext uri="{FF2B5EF4-FFF2-40B4-BE49-F238E27FC236}">
                  <a16:creationId xmlns:a16="http://schemas.microsoft.com/office/drawing/2014/main" xmlns="" id="{07AE9779-A776-4F9C-A6E0-5D3B8036EA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 b="61195"/>
            <a:stretch/>
          </p:blipFill>
          <p:spPr>
            <a:xfrm>
              <a:off x="1997594" y="2289093"/>
              <a:ext cx="486736" cy="697395"/>
            </a:xfrm>
            <a:prstGeom prst="rect">
              <a:avLst/>
            </a:prstGeom>
          </p:spPr>
        </p:pic>
      </p:grpSp>
      <p:grpSp>
        <p:nvGrpSpPr>
          <p:cNvPr id="9" name="Groupe 8"/>
          <p:cNvGrpSpPr/>
          <p:nvPr/>
        </p:nvGrpSpPr>
        <p:grpSpPr>
          <a:xfrm>
            <a:off x="4692530" y="2270151"/>
            <a:ext cx="909822" cy="713052"/>
            <a:chOff x="4632031" y="2260988"/>
            <a:chExt cx="909822" cy="713052"/>
          </a:xfrm>
        </p:grpSpPr>
        <p:pic>
          <p:nvPicPr>
            <p:cNvPr id="151" name="Graphique 26">
              <a:extLst>
                <a:ext uri="{FF2B5EF4-FFF2-40B4-BE49-F238E27FC236}">
                  <a16:creationId xmlns:a16="http://schemas.microsoft.com/office/drawing/2014/main" xmlns="" id="{956913D7-DE29-49D5-A39B-F4FCA358AE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r="-5796" b="57308"/>
            <a:stretch/>
          </p:blipFill>
          <p:spPr>
            <a:xfrm>
              <a:off x="4632031" y="2291961"/>
              <a:ext cx="517434" cy="682079"/>
            </a:xfrm>
            <a:prstGeom prst="rect">
              <a:avLst/>
            </a:prstGeom>
          </p:spPr>
        </p:pic>
        <p:pic>
          <p:nvPicPr>
            <p:cNvPr id="76" name="Graphique 25">
              <a:extLst>
                <a:ext uri="{FF2B5EF4-FFF2-40B4-BE49-F238E27FC236}">
                  <a16:creationId xmlns:a16="http://schemas.microsoft.com/office/drawing/2014/main" xmlns="" id="{A0DDAE57-B29F-4BCF-833F-B3C269731C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b="60788"/>
            <a:stretch/>
          </p:blipFill>
          <p:spPr>
            <a:xfrm>
              <a:off x="5006340" y="2260988"/>
              <a:ext cx="535513" cy="698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5735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" name="Chart 2"/>
          <p:cNvGraphicFramePr/>
          <p:nvPr>
            <p:extLst>
              <p:ext uri="{D42A27DB-BD31-4B8C-83A1-F6EECF244321}">
                <p14:modId xmlns:p14="http://schemas.microsoft.com/office/powerpoint/2010/main" val="3107328292"/>
              </p:ext>
            </p:extLst>
          </p:nvPr>
        </p:nvGraphicFramePr>
        <p:xfrm>
          <a:off x="149472" y="4813318"/>
          <a:ext cx="3096940" cy="1496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space réservé du contenu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Structure de l’échantillon </a:t>
            </a:r>
          </a:p>
        </p:txBody>
      </p:sp>
      <p:sp>
        <p:nvSpPr>
          <p:cNvPr id="38" name="Espace réservé du texte 3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national représentatif</a:t>
            </a:r>
          </a:p>
        </p:txBody>
      </p:sp>
      <p:graphicFrame>
        <p:nvGraphicFramePr>
          <p:cNvPr id="58" name="Tableau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053120"/>
              </p:ext>
            </p:extLst>
          </p:nvPr>
        </p:nvGraphicFramePr>
        <p:xfrm>
          <a:off x="514748" y="1668409"/>
          <a:ext cx="2665863" cy="101334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129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28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056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dirty="0">
                          <a:solidFill>
                            <a:srgbClr val="595959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Moins de 2 000 habitants</a:t>
                      </a: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22,4%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56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dirty="0">
                          <a:solidFill>
                            <a:srgbClr val="595959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2 000 à 19 999 habitants</a:t>
                      </a: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17,5%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94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dirty="0">
                          <a:solidFill>
                            <a:srgbClr val="595959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20 000 à 99 999 habitants</a:t>
                      </a: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13,6%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56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dirty="0">
                          <a:solidFill>
                            <a:srgbClr val="595959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Plus de 100 000 habitants</a:t>
                      </a: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30,1%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56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kern="1200" dirty="0">
                          <a:solidFill>
                            <a:srgbClr val="595959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UU de Paris</a:t>
                      </a: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16,4%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9" name="ZoneTexte 58"/>
          <p:cNvSpPr txBox="1"/>
          <p:nvPr/>
        </p:nvSpPr>
        <p:spPr>
          <a:xfrm>
            <a:off x="462879" y="1212038"/>
            <a:ext cx="2956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4"/>
                </a:solidFill>
              </a:rPr>
              <a:t>Taille de la commune</a:t>
            </a:r>
          </a:p>
        </p:txBody>
      </p:sp>
      <p:cxnSp>
        <p:nvCxnSpPr>
          <p:cNvPr id="60" name="Connecteur droit 59"/>
          <p:cNvCxnSpPr/>
          <p:nvPr/>
        </p:nvCxnSpPr>
        <p:spPr>
          <a:xfrm>
            <a:off x="537923" y="1581370"/>
            <a:ext cx="2520000" cy="0"/>
          </a:xfrm>
          <a:prstGeom prst="line">
            <a:avLst/>
          </a:prstGeom>
          <a:ln w="28575">
            <a:solidFill>
              <a:srgbClr val="003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ZoneTexte 60"/>
          <p:cNvSpPr txBox="1"/>
          <p:nvPr/>
        </p:nvSpPr>
        <p:spPr>
          <a:xfrm>
            <a:off x="4062670" y="3501008"/>
            <a:ext cx="4901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4"/>
                </a:solidFill>
              </a:rPr>
              <a:t>Nombre d’enfants de moins de 18 ans au foyer</a:t>
            </a:r>
          </a:p>
        </p:txBody>
      </p:sp>
      <p:cxnSp>
        <p:nvCxnSpPr>
          <p:cNvPr id="62" name="Connecteur droit 61"/>
          <p:cNvCxnSpPr/>
          <p:nvPr/>
        </p:nvCxnSpPr>
        <p:spPr>
          <a:xfrm>
            <a:off x="4142618" y="3870340"/>
            <a:ext cx="4533513" cy="0"/>
          </a:xfrm>
          <a:prstGeom prst="line">
            <a:avLst/>
          </a:prstGeom>
          <a:ln w="28575">
            <a:solidFill>
              <a:srgbClr val="003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462879" y="2805896"/>
            <a:ext cx="2956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4"/>
                </a:solidFill>
              </a:rPr>
              <a:t>Régions (UDA 5)</a:t>
            </a:r>
          </a:p>
        </p:txBody>
      </p:sp>
      <p:cxnSp>
        <p:nvCxnSpPr>
          <p:cNvPr id="64" name="Connecteur droit 63"/>
          <p:cNvCxnSpPr/>
          <p:nvPr/>
        </p:nvCxnSpPr>
        <p:spPr>
          <a:xfrm>
            <a:off x="537923" y="3175228"/>
            <a:ext cx="2520000" cy="0"/>
          </a:xfrm>
          <a:prstGeom prst="line">
            <a:avLst/>
          </a:prstGeom>
          <a:ln w="28575">
            <a:solidFill>
              <a:srgbClr val="003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ZoneTexte 64"/>
          <p:cNvSpPr txBox="1"/>
          <p:nvPr/>
        </p:nvSpPr>
        <p:spPr>
          <a:xfrm>
            <a:off x="4885432" y="1152040"/>
            <a:ext cx="2956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4"/>
                </a:solidFill>
              </a:rPr>
              <a:t>Taille du foyer</a:t>
            </a:r>
          </a:p>
        </p:txBody>
      </p:sp>
      <p:cxnSp>
        <p:nvCxnSpPr>
          <p:cNvPr id="66" name="Connecteur droit 65"/>
          <p:cNvCxnSpPr/>
          <p:nvPr/>
        </p:nvCxnSpPr>
        <p:spPr>
          <a:xfrm>
            <a:off x="4960476" y="1521372"/>
            <a:ext cx="2707868" cy="0"/>
          </a:xfrm>
          <a:prstGeom prst="line">
            <a:avLst/>
          </a:prstGeom>
          <a:ln w="28575">
            <a:solidFill>
              <a:srgbClr val="003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7" name="Tableau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15791"/>
              </p:ext>
            </p:extLst>
          </p:nvPr>
        </p:nvGraphicFramePr>
        <p:xfrm>
          <a:off x="437478" y="3273087"/>
          <a:ext cx="1224379" cy="131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3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2800">
                <a:tc>
                  <a:txBody>
                    <a:bodyPr/>
                    <a:lstStyle/>
                    <a:p>
                      <a:pPr algn="r" fontAlgn="t"/>
                      <a:r>
                        <a:rPr lang="fr-FR" sz="1100" b="1" i="0" u="none" strike="noStrike" kern="1200" dirty="0">
                          <a:solidFill>
                            <a:srgbClr val="595959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Ile de France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algn="r" fontAlgn="t"/>
                      <a:r>
                        <a:rPr lang="fr-FR" sz="1100" b="1" i="0" u="none" strike="noStrike" kern="1200" dirty="0">
                          <a:solidFill>
                            <a:srgbClr val="595959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Nord Ouest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algn="r" fontAlgn="t"/>
                      <a:r>
                        <a:rPr lang="fr-FR" sz="1100" b="1" i="0" u="none" strike="noStrike" kern="1200" dirty="0">
                          <a:solidFill>
                            <a:srgbClr val="595959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Nord Est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algn="r" fontAlgn="t"/>
                      <a:r>
                        <a:rPr lang="fr-FR" sz="1100" b="1" i="0" u="none" strike="noStrike" kern="1200" dirty="0">
                          <a:solidFill>
                            <a:srgbClr val="595959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Sud Ouest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algn="r" fontAlgn="t"/>
                      <a:r>
                        <a:rPr lang="fr-FR" sz="1100" b="1" i="0" u="none" strike="noStrike" kern="1200" dirty="0">
                          <a:solidFill>
                            <a:srgbClr val="595959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Sud Est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68" name="Chart 2"/>
          <p:cNvGraphicFramePr/>
          <p:nvPr>
            <p:extLst>
              <p:ext uri="{D42A27DB-BD31-4B8C-83A1-F6EECF244321}">
                <p14:modId xmlns:p14="http://schemas.microsoft.com/office/powerpoint/2010/main" val="1315451320"/>
              </p:ext>
            </p:extLst>
          </p:nvPr>
        </p:nvGraphicFramePr>
        <p:xfrm>
          <a:off x="4645876" y="4061786"/>
          <a:ext cx="3529268" cy="1666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9" name="Graphique 68"/>
          <p:cNvGraphicFramePr/>
          <p:nvPr>
            <p:extLst>
              <p:ext uri="{D42A27DB-BD31-4B8C-83A1-F6EECF244321}">
                <p14:modId xmlns:p14="http://schemas.microsoft.com/office/powerpoint/2010/main" val="1028316487"/>
              </p:ext>
            </p:extLst>
          </p:nvPr>
        </p:nvGraphicFramePr>
        <p:xfrm>
          <a:off x="1616115" y="3150848"/>
          <a:ext cx="2633365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7" name="Tableau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685701"/>
              </p:ext>
            </p:extLst>
          </p:nvPr>
        </p:nvGraphicFramePr>
        <p:xfrm>
          <a:off x="4860032" y="1645848"/>
          <a:ext cx="1224379" cy="131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3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2800">
                <a:tc>
                  <a:txBody>
                    <a:bodyPr/>
                    <a:lstStyle/>
                    <a:p>
                      <a:pPr algn="r" fontAlgn="t"/>
                      <a:r>
                        <a:rPr lang="fr-FR" sz="1100" b="1" i="0" u="none" strike="noStrike" kern="1200" dirty="0">
                          <a:solidFill>
                            <a:srgbClr val="595959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 personne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algn="r" fontAlgn="t"/>
                      <a:r>
                        <a:rPr lang="fr-FR" sz="1100" b="1" i="0" u="none" strike="noStrike" kern="1200" dirty="0">
                          <a:solidFill>
                            <a:srgbClr val="595959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 personnes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algn="r" fontAlgn="t"/>
                      <a:r>
                        <a:rPr lang="fr-FR" sz="1100" b="1" i="0" u="none" strike="noStrike" kern="1200" dirty="0">
                          <a:solidFill>
                            <a:srgbClr val="595959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 personnes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algn="r" fontAlgn="t"/>
                      <a:r>
                        <a:rPr lang="fr-FR" sz="1100" b="1" i="0" u="none" strike="noStrike" kern="1200" dirty="0">
                          <a:solidFill>
                            <a:srgbClr val="595959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 personnes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algn="r" fontAlgn="t"/>
                      <a:r>
                        <a:rPr lang="fr-FR" sz="1100" b="1" i="0" u="none" strike="noStrike" kern="1200" dirty="0">
                          <a:solidFill>
                            <a:srgbClr val="595959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 personnes et +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78" name="Graphique 77"/>
          <p:cNvGraphicFramePr/>
          <p:nvPr>
            <p:extLst>
              <p:ext uri="{D42A27DB-BD31-4B8C-83A1-F6EECF244321}">
                <p14:modId xmlns:p14="http://schemas.microsoft.com/office/powerpoint/2010/main" val="2076910402"/>
              </p:ext>
            </p:extLst>
          </p:nvPr>
        </p:nvGraphicFramePr>
        <p:xfrm>
          <a:off x="6052809" y="1521372"/>
          <a:ext cx="2633365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85" name="Connecteur droit 84"/>
          <p:cNvCxnSpPr/>
          <p:nvPr/>
        </p:nvCxnSpPr>
        <p:spPr>
          <a:xfrm>
            <a:off x="587679" y="4735024"/>
            <a:ext cx="2520000" cy="0"/>
          </a:xfrm>
          <a:prstGeom prst="line">
            <a:avLst/>
          </a:prstGeom>
          <a:ln w="28575">
            <a:solidFill>
              <a:srgbClr val="003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7809922" y="2026306"/>
            <a:ext cx="828513" cy="553998"/>
          </a:xfrm>
          <a:prstGeom prst="rect">
            <a:avLst/>
          </a:prstGeom>
          <a:solidFill>
            <a:srgbClr val="00367C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</a:rPr>
              <a:t>2,4 pers.</a:t>
            </a:r>
          </a:p>
          <a:p>
            <a:pPr algn="ctr"/>
            <a:r>
              <a:rPr lang="fr-FR" sz="1000" b="1" dirty="0">
                <a:solidFill>
                  <a:schemeClr val="bg1"/>
                </a:solidFill>
              </a:rPr>
              <a:t>en</a:t>
            </a:r>
          </a:p>
          <a:p>
            <a:pPr algn="ctr"/>
            <a:r>
              <a:rPr lang="fr-FR" sz="1000" b="1" dirty="0">
                <a:solidFill>
                  <a:schemeClr val="bg1"/>
                </a:solidFill>
              </a:rPr>
              <a:t>moyenne</a:t>
            </a:r>
          </a:p>
        </p:txBody>
      </p:sp>
      <p:cxnSp>
        <p:nvCxnSpPr>
          <p:cNvPr id="29" name="Connecteur droit 28"/>
          <p:cNvCxnSpPr/>
          <p:nvPr/>
        </p:nvCxnSpPr>
        <p:spPr>
          <a:xfrm>
            <a:off x="7809922" y="1668409"/>
            <a:ext cx="0" cy="1291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 rot="16200000">
            <a:off x="6212325" y="3983391"/>
            <a:ext cx="2968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solidFill>
                  <a:srgbClr val="008000"/>
                </a:solidFill>
                <a:sym typeface="Wingdings"/>
              </a:rPr>
              <a:t></a:t>
            </a:r>
            <a:endParaRPr lang="fr-FR" sz="1000" dirty="0">
              <a:solidFill>
                <a:srgbClr val="008000"/>
              </a:solidFill>
            </a:endParaRPr>
          </a:p>
        </p:txBody>
      </p:sp>
      <p:sp>
        <p:nvSpPr>
          <p:cNvPr id="28" name="Espace réservé du texte 28"/>
          <p:cNvSpPr>
            <a:spLocks noGrp="1"/>
          </p:cNvSpPr>
          <p:nvPr>
            <p:ph type="body" sz="quarter" idx="14"/>
          </p:nvPr>
        </p:nvSpPr>
        <p:spPr>
          <a:xfrm>
            <a:off x="362278" y="6453336"/>
            <a:ext cx="8100000" cy="216000"/>
          </a:xfrm>
        </p:spPr>
        <p:txBody>
          <a:bodyPr/>
          <a:lstStyle/>
          <a:p>
            <a:pPr lvl="0"/>
            <a:r>
              <a:rPr lang="fr-FR" sz="1000" b="0" dirty="0">
                <a:solidFill>
                  <a:schemeClr val="tx2"/>
                </a:solidFill>
              </a:rPr>
              <a:t>Base : Français de 18 ans et plus : 1 000 </a:t>
            </a:r>
            <a:r>
              <a:rPr lang="fr-FR" sz="1000" b="0" dirty="0" smtClean="0">
                <a:solidFill>
                  <a:schemeClr val="tx2"/>
                </a:solidFill>
              </a:rPr>
              <a:t>personnes</a:t>
            </a:r>
          </a:p>
          <a:p>
            <a:r>
              <a:rPr lang="fr-FR" sz="1000" i="0" dirty="0">
                <a:solidFill>
                  <a:srgbClr val="008000"/>
                </a:solidFill>
                <a:sym typeface="Wingdings"/>
              </a:rPr>
              <a:t></a:t>
            </a:r>
            <a:r>
              <a:rPr lang="fr-FR" sz="1000" i="0" dirty="0">
                <a:solidFill>
                  <a:srgbClr val="FF0000"/>
                </a:solidFill>
                <a:sym typeface="Wingdings"/>
              </a:rPr>
              <a:t></a:t>
            </a:r>
            <a:r>
              <a:rPr lang="fr-FR" sz="10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fr-FR" sz="1000" dirty="0" smtClean="0">
                <a:solidFill>
                  <a:srgbClr val="FF0000"/>
                </a:solidFill>
                <a:sym typeface="Wingdings"/>
              </a:rPr>
              <a:t>   </a:t>
            </a:r>
            <a:r>
              <a:rPr lang="fr-FR" sz="1000" b="0" dirty="0" smtClean="0"/>
              <a:t>Evolution </a:t>
            </a:r>
            <a:r>
              <a:rPr lang="fr-FR" sz="1000" b="0" dirty="0"/>
              <a:t>significative vs 2017</a:t>
            </a:r>
          </a:p>
          <a:p>
            <a:pPr lvl="0"/>
            <a:endParaRPr lang="fr-FR" sz="10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868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611560" y="2420888"/>
            <a:ext cx="3816424" cy="1980170"/>
          </a:xfrm>
        </p:spPr>
        <p:txBody>
          <a:bodyPr anchor="ctr"/>
          <a:lstStyle/>
          <a:p>
            <a:r>
              <a:rPr lang="fr-FR" sz="4000" dirty="0"/>
              <a:t>Soirée du Nouvel An : avec qui ? Où ?</a:t>
            </a:r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8" r="205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95154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La soirée du nouvel an: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avec qui </a:t>
            </a:r>
            <a:r>
              <a:rPr lang="fr-FR" dirty="0" smtClean="0"/>
              <a:t>? Où ? 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lvl="1"/>
            <a:r>
              <a:rPr lang="fr-FR" dirty="0"/>
              <a:t>L’organisation du réveillon </a:t>
            </a:r>
            <a:r>
              <a:rPr lang="fr-FR" dirty="0" smtClean="0"/>
              <a:t>du </a:t>
            </a:r>
            <a:r>
              <a:rPr lang="fr-FR" dirty="0"/>
              <a:t>nouvel an se décide toujours tardivement </a:t>
            </a:r>
            <a:r>
              <a:rPr lang="fr-FR" sz="1500" b="0" dirty="0">
                <a:solidFill>
                  <a:schemeClr val="accent2"/>
                </a:solidFill>
              </a:rPr>
              <a:t>puisque </a:t>
            </a:r>
            <a:r>
              <a:rPr lang="fr-FR" sz="1500" b="0" dirty="0" smtClean="0">
                <a:solidFill>
                  <a:schemeClr val="accent2"/>
                </a:solidFill>
              </a:rPr>
              <a:t>63,1% </a:t>
            </a:r>
            <a:r>
              <a:rPr lang="fr-FR" sz="1500" b="0" dirty="0">
                <a:solidFill>
                  <a:schemeClr val="accent2"/>
                </a:solidFill>
              </a:rPr>
              <a:t>de la population Française âgée de 18 ans et plus planifie sa soirée </a:t>
            </a:r>
            <a:r>
              <a:rPr lang="fr-FR" dirty="0"/>
              <a:t>courant décembre </a:t>
            </a:r>
            <a:r>
              <a:rPr lang="fr-FR" sz="12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fr-FR" sz="12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65,4% </a:t>
            </a:r>
            <a:r>
              <a:rPr lang="fr-FR" sz="12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</a:t>
            </a:r>
            <a:r>
              <a:rPr lang="fr-FR" sz="12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2017)</a:t>
            </a:r>
            <a:r>
              <a:rPr lang="fr-F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endParaRPr lang="fr-FR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endParaRPr lang="fr-FR" dirty="0"/>
          </a:p>
          <a:p>
            <a:pPr lvl="1"/>
            <a:r>
              <a:rPr lang="fr-FR" sz="1500" b="0" dirty="0">
                <a:solidFill>
                  <a:schemeClr val="accent2"/>
                </a:solidFill>
              </a:rPr>
              <a:t>Les plus tardifs à s’organiser sont </a:t>
            </a:r>
            <a:r>
              <a:rPr lang="fr-FR" sz="1500" b="0" dirty="0" smtClean="0">
                <a:solidFill>
                  <a:schemeClr val="accent2"/>
                </a:solidFill>
              </a:rPr>
              <a:t>les femmes </a:t>
            </a:r>
            <a:r>
              <a:rPr lang="fr-FR" sz="12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(19,1% </a:t>
            </a:r>
            <a:r>
              <a:rPr lang="fr-FR" sz="12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lors de la deuxième quinzaine de décembre</a:t>
            </a:r>
            <a:r>
              <a:rPr lang="fr-FR" sz="12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r>
              <a:rPr lang="fr-FR" sz="1500" b="0" dirty="0" smtClean="0">
                <a:solidFill>
                  <a:schemeClr val="accent2"/>
                </a:solidFill>
              </a:rPr>
              <a:t>et les personnes vivant seules </a:t>
            </a:r>
            <a:r>
              <a:rPr lang="fr-FR" sz="12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(23,2% </a:t>
            </a:r>
            <a:r>
              <a:rPr lang="fr-FR" sz="12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lors de la deuxième quinzaine de décembre</a:t>
            </a:r>
            <a:r>
              <a:rPr lang="fr-FR" sz="12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). </a:t>
            </a:r>
            <a:endParaRPr lang="fr-FR" sz="1200" b="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lvl="1"/>
            <a:r>
              <a:rPr lang="fr-FR" sz="1600" dirty="0" smtClean="0"/>
              <a:t>La Saint Sylvestre est toujours une soirée que l’on passe à plusieurs : </a:t>
            </a:r>
            <a:endParaRPr lang="fr-FR" sz="1500" dirty="0" smtClean="0">
              <a:solidFill>
                <a:schemeClr val="accent2"/>
              </a:solidFill>
            </a:endParaRPr>
          </a:p>
          <a:p>
            <a:pPr marL="285750" lvl="1" indent="-285750">
              <a:buBlip>
                <a:blip r:embed="rId2"/>
              </a:buBlip>
            </a:pPr>
            <a:r>
              <a:rPr lang="fr-FR" sz="1500" dirty="0" smtClean="0">
                <a:solidFill>
                  <a:schemeClr val="accent2"/>
                </a:solidFill>
              </a:rPr>
              <a:t>71,6% </a:t>
            </a:r>
            <a:r>
              <a:rPr lang="fr-FR" sz="12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fr-FR" sz="12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71,2% </a:t>
            </a:r>
            <a:r>
              <a:rPr lang="fr-FR" sz="12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</a:t>
            </a:r>
            <a:r>
              <a:rPr lang="fr-FR" sz="12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2017) </a:t>
            </a:r>
            <a:r>
              <a:rPr lang="fr-FR" sz="1500" b="0" dirty="0">
                <a:solidFill>
                  <a:schemeClr val="accent2"/>
                </a:solidFill>
              </a:rPr>
              <a:t>des Français passeront leur soirée de la Saint Sylvestre </a:t>
            </a:r>
            <a:r>
              <a:rPr lang="fr-FR" sz="1500" dirty="0">
                <a:solidFill>
                  <a:schemeClr val="accent2"/>
                </a:solidFill>
              </a:rPr>
              <a:t>à plusieurs </a:t>
            </a:r>
            <a:r>
              <a:rPr lang="fr-FR" sz="1500" b="0" dirty="0">
                <a:solidFill>
                  <a:schemeClr val="accent2"/>
                </a:solidFill>
              </a:rPr>
              <a:t>(entre amis 41,2</a:t>
            </a:r>
            <a:r>
              <a:rPr lang="fr-FR" sz="1500" b="0" dirty="0" smtClean="0">
                <a:solidFill>
                  <a:schemeClr val="accent2"/>
                </a:solidFill>
              </a:rPr>
              <a:t>%, en </a:t>
            </a:r>
            <a:r>
              <a:rPr lang="fr-FR" sz="1500" b="0" dirty="0">
                <a:solidFill>
                  <a:schemeClr val="accent2"/>
                </a:solidFill>
              </a:rPr>
              <a:t>famille </a:t>
            </a:r>
            <a:r>
              <a:rPr lang="fr-FR" sz="1500" b="0" dirty="0" smtClean="0">
                <a:solidFill>
                  <a:schemeClr val="accent2"/>
                </a:solidFill>
              </a:rPr>
              <a:t>37,7%, autres 3,8%) </a:t>
            </a:r>
            <a:r>
              <a:rPr lang="fr-FR" sz="1500" b="0" dirty="0">
                <a:solidFill>
                  <a:schemeClr val="accent2"/>
                </a:solidFill>
              </a:rPr>
              <a:t>.</a:t>
            </a:r>
          </a:p>
          <a:p>
            <a:pPr marL="285750" lvl="1" indent="-285750">
              <a:buBlip>
                <a:blip r:embed="rId2"/>
              </a:buBlip>
            </a:pPr>
            <a:r>
              <a:rPr lang="fr-FR" sz="1500" dirty="0" smtClean="0">
                <a:solidFill>
                  <a:schemeClr val="accent2"/>
                </a:solidFill>
              </a:rPr>
              <a:t>24,1% </a:t>
            </a:r>
            <a:r>
              <a:rPr lang="fr-FR" sz="1500" b="0" dirty="0">
                <a:solidFill>
                  <a:schemeClr val="accent2"/>
                </a:solidFill>
              </a:rPr>
              <a:t>la passeront </a:t>
            </a:r>
            <a:r>
              <a:rPr lang="fr-FR" sz="1500" dirty="0">
                <a:solidFill>
                  <a:schemeClr val="accent2"/>
                </a:solidFill>
              </a:rPr>
              <a:t>en couple </a:t>
            </a:r>
            <a:r>
              <a:rPr lang="fr-FR" sz="12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fr-FR" sz="12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21,0% </a:t>
            </a:r>
            <a:r>
              <a:rPr lang="fr-FR" sz="12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</a:t>
            </a:r>
            <a:r>
              <a:rPr lang="fr-FR" sz="12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2017)</a:t>
            </a:r>
            <a:endParaRPr lang="fr-FR" sz="1200" b="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lvl="1" indent="-285750">
              <a:buBlip>
                <a:blip r:embed="rId2"/>
              </a:buBlip>
            </a:pPr>
            <a:r>
              <a:rPr lang="fr-FR" sz="1500" dirty="0" smtClean="0">
                <a:solidFill>
                  <a:schemeClr val="accent2"/>
                </a:solidFill>
              </a:rPr>
              <a:t>5,5% </a:t>
            </a:r>
            <a:r>
              <a:rPr lang="fr-FR" sz="1500" b="0" dirty="0">
                <a:solidFill>
                  <a:schemeClr val="accent2"/>
                </a:solidFill>
              </a:rPr>
              <a:t>la passeront </a:t>
            </a:r>
            <a:r>
              <a:rPr lang="fr-FR" sz="1500" dirty="0">
                <a:solidFill>
                  <a:schemeClr val="accent2"/>
                </a:solidFill>
              </a:rPr>
              <a:t>seuls</a:t>
            </a:r>
            <a:r>
              <a:rPr lang="fr-FR" sz="1500" b="0" dirty="0">
                <a:solidFill>
                  <a:schemeClr val="accent2"/>
                </a:solidFill>
              </a:rPr>
              <a:t> </a:t>
            </a:r>
            <a:r>
              <a:rPr lang="fr-FR" sz="12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(6,4% </a:t>
            </a:r>
            <a:r>
              <a:rPr lang="fr-FR" sz="12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</a:t>
            </a:r>
            <a:r>
              <a:rPr lang="fr-FR" sz="12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2017). </a:t>
            </a:r>
            <a:endParaRPr lang="fr-FR" sz="1200" b="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lvl="1" indent="-285750">
              <a:buBlip>
                <a:blip r:embed="rId2"/>
              </a:buBlip>
            </a:pPr>
            <a:r>
              <a:rPr lang="fr-FR" sz="1500" dirty="0" smtClean="0">
                <a:solidFill>
                  <a:schemeClr val="accent2"/>
                </a:solidFill>
              </a:rPr>
              <a:t>7,0% </a:t>
            </a:r>
            <a:r>
              <a:rPr lang="fr-FR" sz="1500" dirty="0">
                <a:solidFill>
                  <a:schemeClr val="accent2"/>
                </a:solidFill>
              </a:rPr>
              <a:t>n’ont rien prévu </a:t>
            </a:r>
            <a:r>
              <a:rPr lang="fr-FR" sz="1500" b="0" dirty="0">
                <a:solidFill>
                  <a:schemeClr val="accent2"/>
                </a:solidFill>
              </a:rPr>
              <a:t>de spécial pour cette soirée </a:t>
            </a:r>
            <a:r>
              <a:rPr lang="fr-FR" sz="12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(8,4% </a:t>
            </a:r>
            <a:r>
              <a:rPr lang="fr-FR" sz="12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</a:t>
            </a:r>
            <a:r>
              <a:rPr lang="fr-FR" sz="12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2017). </a:t>
            </a:r>
            <a:endParaRPr lang="fr-FR" sz="1200" b="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Espace réservé du texte 28"/>
          <p:cNvSpPr txBox="1">
            <a:spLocks/>
          </p:cNvSpPr>
          <p:nvPr/>
        </p:nvSpPr>
        <p:spPr>
          <a:xfrm>
            <a:off x="520876" y="6572659"/>
            <a:ext cx="8100000" cy="216000"/>
          </a:xfrm>
          <a:prstGeom prst="rect">
            <a:avLst/>
          </a:prstGeom>
        </p:spPr>
        <p:txBody>
          <a:bodyPr vert="horz" lIns="0" tIns="0" rIns="0" bIns="0" numCol="1" spcCol="216000" rtlCol="0">
            <a:norm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just" defTabSz="914400" rtl="0" eaLnBrk="1" latinLnBrk="0" hangingPunct="1">
              <a:spcBef>
                <a:spcPts val="900"/>
              </a:spcBef>
              <a:buFont typeface="Arial" pitchFamily="34" charset="0"/>
              <a:buNone/>
              <a:defRPr sz="17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82563" indent="-182563" algn="just" defTabSz="914400" rtl="0" eaLnBrk="1" latinLnBrk="0" hangingPunct="1">
              <a:spcBef>
                <a:spcPts val="900"/>
              </a:spcBef>
              <a:buClr>
                <a:schemeClr val="accent2"/>
              </a:buClr>
              <a:buFontTx/>
              <a:buBlip>
                <a:blip r:embed="rId3"/>
              </a:buBlip>
              <a:tabLst/>
              <a:defRPr lang="fr-FR"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357188" indent="-174625" algn="just" defTabSz="914400" rtl="0" eaLnBrk="1" latinLnBrk="0" hangingPunct="1">
              <a:spcBef>
                <a:spcPts val="600"/>
              </a:spcBef>
              <a:buClr>
                <a:schemeClr val="tx1"/>
              </a:buClr>
              <a:buFontTx/>
              <a:buBlip>
                <a:blip r:embed="rId4"/>
              </a:buBlip>
              <a:defRPr sz="11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sz="1000" i="1" cap="none" dirty="0">
                <a:solidFill>
                  <a:schemeClr val="tx2"/>
                </a:solidFill>
              </a:rPr>
              <a:t>Base : Français de 18 ans et plus : 1 </a:t>
            </a:r>
            <a:r>
              <a:rPr lang="fr-FR" sz="1000" i="1" cap="none" dirty="0" smtClean="0">
                <a:solidFill>
                  <a:schemeClr val="tx2"/>
                </a:solidFill>
              </a:rPr>
              <a:t>000 </a:t>
            </a:r>
            <a:r>
              <a:rPr lang="fr-FR" sz="1000" i="1" cap="none" dirty="0">
                <a:solidFill>
                  <a:schemeClr val="tx2"/>
                </a:solidFill>
              </a:rPr>
              <a:t>personnes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05094A19-2099-49F3-8F06-76B079A3CD6B}"/>
              </a:ext>
            </a:extLst>
          </p:cNvPr>
          <p:cNvSpPr txBox="1"/>
          <p:nvPr/>
        </p:nvSpPr>
        <p:spPr>
          <a:xfrm>
            <a:off x="5958408" y="6407750"/>
            <a:ext cx="25502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rgbClr val="008000"/>
                </a:solidFill>
                <a:sym typeface="Wingdings"/>
              </a:rPr>
              <a:t></a:t>
            </a:r>
            <a:r>
              <a:rPr lang="fr-FR" sz="1100" dirty="0">
                <a:solidFill>
                  <a:srgbClr val="FF0000"/>
                </a:solidFill>
                <a:sym typeface="Wingdings"/>
              </a:rPr>
              <a:t> </a:t>
            </a:r>
            <a:r>
              <a:rPr lang="fr-FR" sz="10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Evolution significative vs 2017</a:t>
            </a:r>
          </a:p>
        </p:txBody>
      </p:sp>
    </p:spTree>
    <p:extLst>
      <p:ext uri="{BB962C8B-B14F-4D97-AF65-F5344CB8AC3E}">
        <p14:creationId xmlns:p14="http://schemas.microsoft.com/office/powerpoint/2010/main" val="1266452746"/>
      </p:ext>
    </p:extLst>
  </p:cSld>
  <p:clrMapOvr>
    <a:masterClrMapping/>
  </p:clrMapOvr>
</p:sld>
</file>

<file path=ppt/theme/theme1.xml><?xml version="1.0" encoding="utf-8"?>
<a:theme xmlns:a="http://schemas.openxmlformats.org/drawingml/2006/main" name="The Links">
  <a:themeElements>
    <a:clrScheme name="Prévention routière">
      <a:dk1>
        <a:sysClr val="windowText" lastClr="000000"/>
      </a:dk1>
      <a:lt1>
        <a:sysClr val="window" lastClr="FFFFFF"/>
      </a:lt1>
      <a:dk2>
        <a:srgbClr val="77787B"/>
      </a:dk2>
      <a:lt2>
        <a:srgbClr val="FFFFFF"/>
      </a:lt2>
      <a:accent1>
        <a:srgbClr val="39475C"/>
      </a:accent1>
      <a:accent2>
        <a:srgbClr val="E2001A"/>
      </a:accent2>
      <a:accent3>
        <a:srgbClr val="39475C"/>
      </a:accent3>
      <a:accent4>
        <a:srgbClr val="00367C"/>
      </a:accent4>
      <a:accent5>
        <a:srgbClr val="C7C8CB"/>
      </a:accent5>
      <a:accent6>
        <a:srgbClr val="F7F7F7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rgbClr val="FF4438"/>
          </a:solidFill>
        </a:ln>
      </a:spPr>
      <a:bodyPr rot="0" spcFirstLastPara="0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rgbClr val="FF4438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 Links</Template>
  <TotalTime>1173</TotalTime>
  <Words>1853</Words>
  <Application>Microsoft Office PowerPoint</Application>
  <PresentationFormat>Affichage à l'écran (4:3)</PresentationFormat>
  <Paragraphs>268</Paragraphs>
  <Slides>23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The Links</vt:lpstr>
      <vt:lpstr>Présentation PowerPoint</vt:lpstr>
      <vt:lpstr>Présentation PowerPoint</vt:lpstr>
      <vt:lpstr>Objectifs</vt:lpstr>
      <vt:lpstr>Méthodologie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g&amp;a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</dc:title>
  <dc:creator>contact@moai-etudes.fr</dc:creator>
  <cp:lastModifiedBy>Limare</cp:lastModifiedBy>
  <cp:revision>1607</cp:revision>
  <cp:lastPrinted>2017-12-12T13:17:48Z</cp:lastPrinted>
  <dcterms:created xsi:type="dcterms:W3CDTF">2007-11-27T09:26:05Z</dcterms:created>
  <dcterms:modified xsi:type="dcterms:W3CDTF">2018-12-14T14:35:36Z</dcterms:modified>
</cp:coreProperties>
</file>